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420D92-F06E-43B7-9A3D-2477BCBDB9A0}" type="datetimeFigureOut">
              <a:rPr lang="en-US" smtClean="0"/>
              <a:t>2/9/2011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5E3973-C2E7-467B-BD1E-70C4C6ADC9B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95D0942-4706-4397-8515-0A31326F9945}" type="slidenum">
              <a:rPr lang="en-US"/>
              <a:pPr/>
              <a:t>2</a:t>
            </a:fld>
            <a:endParaRPr lang="en-US"/>
          </a:p>
        </p:txBody>
      </p:sp>
      <p:sp>
        <p:nvSpPr>
          <p:cNvPr id="49561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56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E897EA5-B95E-4F46-B41D-CE360BB664E8}" type="slidenum">
              <a:rPr lang="en-US"/>
              <a:pPr/>
              <a:t>3</a:t>
            </a:fld>
            <a:endParaRPr lang="en-US"/>
          </a:p>
        </p:txBody>
      </p:sp>
      <p:sp>
        <p:nvSpPr>
          <p:cNvPr id="49766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76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1A834D6-967A-43BC-B2BC-8ADB588F83E7}" type="slidenum">
              <a:rPr lang="en-US"/>
              <a:pPr/>
              <a:t>4</a:t>
            </a:fld>
            <a:endParaRPr lang="en-US"/>
          </a:p>
        </p:txBody>
      </p:sp>
      <p:sp>
        <p:nvSpPr>
          <p:cNvPr id="49971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97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>
              <a:spcBef>
                <a:spcPts val="1500"/>
              </a:spcBef>
            </a:pPr>
            <a:r>
              <a:rPr lang="en-US" sz="1400" b="1">
                <a:solidFill>
                  <a:srgbClr val="000000"/>
                </a:solidFill>
              </a:rPr>
              <a:t>Duchenne muscular dystrophy</a:t>
            </a:r>
            <a:r>
              <a:rPr lang="en-US" sz="1400">
                <a:solidFill>
                  <a:srgbClr val="000000"/>
                </a:solidFill>
              </a:rPr>
              <a:t> affects one in 3,500 males born in the United States.</a:t>
            </a:r>
          </a:p>
          <a:p>
            <a:pPr marL="398463" lvl="1" indent="-117475">
              <a:spcBef>
                <a:spcPts val="1500"/>
              </a:spcBef>
            </a:pPr>
            <a:r>
              <a:rPr lang="en-US" sz="1400">
                <a:solidFill>
                  <a:srgbClr val="000000"/>
                </a:solidFill>
              </a:rPr>
              <a:t>Affected individuals rarely live past their early 20s.</a:t>
            </a:r>
          </a:p>
          <a:p>
            <a:pPr marL="398463" lvl="1" indent="-117475">
              <a:spcBef>
                <a:spcPts val="1500"/>
              </a:spcBef>
            </a:pPr>
            <a:r>
              <a:rPr lang="en-US" sz="1400">
                <a:solidFill>
                  <a:srgbClr val="000000"/>
                </a:solidFill>
              </a:rPr>
              <a:t>This disorder is due to the absence of an X-linked gene for a key muscle protein, called dystrophin. </a:t>
            </a:r>
          </a:p>
          <a:p>
            <a:pPr marL="398463" lvl="1" indent="-117475">
              <a:spcBef>
                <a:spcPts val="1500"/>
              </a:spcBef>
            </a:pPr>
            <a:r>
              <a:rPr lang="en-US" sz="1400">
                <a:solidFill>
                  <a:srgbClr val="000000"/>
                </a:solidFill>
              </a:rPr>
              <a:t>The disease is characterized by a progressive weakening of the muscles and loss of coordination.</a:t>
            </a:r>
          </a:p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F133DF6-4A6D-4E37-AB55-659A477C0151}" type="slidenum">
              <a:rPr lang="en-US"/>
              <a:pPr/>
              <a:t>5</a:t>
            </a:fld>
            <a:endParaRPr lang="en-US"/>
          </a:p>
        </p:txBody>
      </p:sp>
      <p:sp>
        <p:nvSpPr>
          <p:cNvPr id="50176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AE13B06-13CC-4CB1-BC6D-29C52F45CBE3}" type="slidenum">
              <a:rPr lang="en-US"/>
              <a:pPr/>
              <a:t>6</a:t>
            </a:fld>
            <a:endParaRPr lang="en-US"/>
          </a:p>
        </p:txBody>
      </p:sp>
      <p:sp>
        <p:nvSpPr>
          <p:cNvPr id="50381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38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DA30032-6A67-4CA8-B8E3-6F16B7F9AEB1}" type="slidenum">
              <a:rPr lang="en-US"/>
              <a:pPr/>
              <a:t>7</a:t>
            </a:fld>
            <a:endParaRPr lang="en-US"/>
          </a:p>
        </p:txBody>
      </p:sp>
      <p:sp>
        <p:nvSpPr>
          <p:cNvPr id="50585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58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>
              <a:buClr>
                <a:srgbClr val="339933"/>
              </a:buClr>
            </a:pPr>
            <a:r>
              <a:rPr lang="en-US" sz="1600" b="1">
                <a:solidFill>
                  <a:srgbClr val="000000"/>
                </a:solidFill>
              </a:rPr>
              <a:t>Hemophilia</a:t>
            </a:r>
            <a:r>
              <a:rPr lang="en-US" sz="1600">
                <a:solidFill>
                  <a:srgbClr val="000000"/>
                </a:solidFill>
              </a:rPr>
              <a:t> is a sex-linked recessive trait defined by the absence of one or more clotting factors.</a:t>
            </a:r>
          </a:p>
          <a:p>
            <a:pPr marL="576263" lvl="1" indent="-177800">
              <a:buClr>
                <a:schemeClr val="tx1"/>
              </a:buClr>
            </a:pPr>
            <a:r>
              <a:rPr lang="en-US" sz="1600">
                <a:solidFill>
                  <a:srgbClr val="000000"/>
                </a:solidFill>
              </a:rPr>
              <a:t>These proteins normally slow and then stop bleeding.</a:t>
            </a:r>
          </a:p>
          <a:p>
            <a:pPr>
              <a:buClr>
                <a:srgbClr val="339933"/>
              </a:buClr>
            </a:pPr>
            <a:r>
              <a:rPr lang="en-US" sz="1600">
                <a:solidFill>
                  <a:srgbClr val="000000"/>
                </a:solidFill>
              </a:rPr>
              <a:t>Individuals with hemophilia have prolonged bleeding because a firm clot forms slowly.</a:t>
            </a:r>
          </a:p>
          <a:p>
            <a:pPr marL="576263" lvl="1" indent="-177800"/>
            <a:r>
              <a:rPr lang="en-US" sz="1600">
                <a:solidFill>
                  <a:srgbClr val="000000"/>
                </a:solidFill>
              </a:rPr>
              <a:t>Bleeding in muscles and joints can be painful and lead to serious damage.</a:t>
            </a:r>
          </a:p>
          <a:p>
            <a:pPr>
              <a:buClr>
                <a:srgbClr val="339933"/>
              </a:buClr>
            </a:pPr>
            <a:r>
              <a:rPr lang="en-US" sz="1600">
                <a:solidFill>
                  <a:srgbClr val="000000"/>
                </a:solidFill>
              </a:rPr>
              <a:t>Individuals can be treated with intravenous injections of the missing protein.</a:t>
            </a:r>
          </a:p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4940E-3E94-442F-B5FC-EA24313B4F33}" type="datetimeFigureOut">
              <a:rPr lang="en-US" smtClean="0"/>
              <a:t>2/9/2011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7B8FB-5300-49BB-A7F9-A3315799A9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4940E-3E94-442F-B5FC-EA24313B4F33}" type="datetimeFigureOut">
              <a:rPr lang="en-US" smtClean="0"/>
              <a:t>2/9/2011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7B8FB-5300-49BB-A7F9-A3315799A9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4940E-3E94-442F-B5FC-EA24313B4F33}" type="datetimeFigureOut">
              <a:rPr lang="en-US" smtClean="0"/>
              <a:t>2/9/2011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7B8FB-5300-49BB-A7F9-A3315799A9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4940E-3E94-442F-B5FC-EA24313B4F33}" type="datetimeFigureOut">
              <a:rPr lang="en-US" smtClean="0"/>
              <a:t>2/9/2011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7B8FB-5300-49BB-A7F9-A3315799A9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4940E-3E94-442F-B5FC-EA24313B4F33}" type="datetimeFigureOut">
              <a:rPr lang="en-US" smtClean="0"/>
              <a:t>2/9/2011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7B8FB-5300-49BB-A7F9-A3315799A9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4940E-3E94-442F-B5FC-EA24313B4F33}" type="datetimeFigureOut">
              <a:rPr lang="en-US" smtClean="0"/>
              <a:t>2/9/2011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7B8FB-5300-49BB-A7F9-A3315799A9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4940E-3E94-442F-B5FC-EA24313B4F33}" type="datetimeFigureOut">
              <a:rPr lang="en-US" smtClean="0"/>
              <a:t>2/9/2011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7B8FB-5300-49BB-A7F9-A3315799A9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4940E-3E94-442F-B5FC-EA24313B4F33}" type="datetimeFigureOut">
              <a:rPr lang="en-US" smtClean="0"/>
              <a:t>2/9/2011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7B8FB-5300-49BB-A7F9-A3315799A9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4940E-3E94-442F-B5FC-EA24313B4F33}" type="datetimeFigureOut">
              <a:rPr lang="en-US" smtClean="0"/>
              <a:t>2/9/2011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7B8FB-5300-49BB-A7F9-A3315799A9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4940E-3E94-442F-B5FC-EA24313B4F33}" type="datetimeFigureOut">
              <a:rPr lang="en-US" smtClean="0"/>
              <a:t>2/9/2011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7B8FB-5300-49BB-A7F9-A3315799A9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4940E-3E94-442F-B5FC-EA24313B4F33}" type="datetimeFigureOut">
              <a:rPr lang="en-US" smtClean="0"/>
              <a:t>2/9/2011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7B8FB-5300-49BB-A7F9-A3315799A9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14940E-3E94-442F-B5FC-EA24313B4F33}" type="datetimeFigureOut">
              <a:rPr lang="en-US" smtClean="0"/>
              <a:t>2/9/2011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27B8FB-5300-49BB-A7F9-A3315799A90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4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Genetics of sex</a:t>
            </a:r>
          </a:p>
        </p:txBody>
      </p:sp>
      <p:sp>
        <p:nvSpPr>
          <p:cNvPr id="49459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371600"/>
            <a:ext cx="7924800" cy="4876800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en-US" sz="2800"/>
              <a:t>Women &amp; men are very different, but just a few genes create that difference</a:t>
            </a:r>
          </a:p>
          <a:p>
            <a:pPr>
              <a:lnSpc>
                <a:spcPct val="110000"/>
              </a:lnSpc>
            </a:pPr>
            <a:r>
              <a:rPr lang="en-US" sz="2800"/>
              <a:t>In mammals = 2 sex chromosomes </a:t>
            </a:r>
          </a:p>
          <a:p>
            <a:pPr lvl="1">
              <a:lnSpc>
                <a:spcPct val="110000"/>
              </a:lnSpc>
            </a:pPr>
            <a:r>
              <a:rPr lang="en-US" sz="2600">
                <a:solidFill>
                  <a:schemeClr val="tx2"/>
                </a:solidFill>
              </a:rPr>
              <a:t>X</a:t>
            </a:r>
            <a:r>
              <a:rPr lang="en-US" sz="2600"/>
              <a:t> &amp; </a:t>
            </a:r>
            <a:r>
              <a:rPr lang="en-US" sz="2600">
                <a:solidFill>
                  <a:schemeClr val="tx2"/>
                </a:solidFill>
              </a:rPr>
              <a:t>Y</a:t>
            </a:r>
          </a:p>
          <a:p>
            <a:pPr lvl="1">
              <a:lnSpc>
                <a:spcPct val="110000"/>
              </a:lnSpc>
            </a:pPr>
            <a:r>
              <a:rPr lang="en-US" sz="2600"/>
              <a:t>2 X chromosomes = female: </a:t>
            </a:r>
            <a:r>
              <a:rPr lang="en-US" sz="2600">
                <a:solidFill>
                  <a:schemeClr val="tx2"/>
                </a:solidFill>
              </a:rPr>
              <a:t>XX</a:t>
            </a:r>
          </a:p>
          <a:p>
            <a:pPr lvl="1">
              <a:lnSpc>
                <a:spcPct val="110000"/>
              </a:lnSpc>
            </a:pPr>
            <a:r>
              <a:rPr lang="en-US" sz="2600"/>
              <a:t>X &amp; Y chromosome = male: </a:t>
            </a:r>
            <a:r>
              <a:rPr lang="en-US" sz="2600">
                <a:solidFill>
                  <a:schemeClr val="tx2"/>
                </a:solidFill>
              </a:rPr>
              <a:t>XY</a:t>
            </a:r>
            <a:endParaRPr lang="en-US" sz="2200">
              <a:solidFill>
                <a:schemeClr val="tx2"/>
              </a:solidFill>
            </a:endParaRPr>
          </a:p>
        </p:txBody>
      </p:sp>
      <p:pic>
        <p:nvPicPr>
          <p:cNvPr id="494596" name="Picture 4"/>
          <p:cNvPicPr>
            <a:picLocks noChangeAspect="1" noChangeArrowheads="1"/>
          </p:cNvPicPr>
          <p:nvPr/>
        </p:nvPicPr>
        <p:blipFill>
          <a:blip r:embed="rId3" cstate="print"/>
          <a:srcRect l="75720" t="75720" r="6642" b="6642"/>
          <a:stretch>
            <a:fillRect/>
          </a:stretch>
        </p:blipFill>
        <p:spPr bwMode="auto">
          <a:xfrm>
            <a:off x="7597775" y="4495800"/>
            <a:ext cx="1241425" cy="1239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94597" name="Picture 5"/>
          <p:cNvPicPr>
            <a:picLocks noChangeAspect="1" noChangeArrowheads="1"/>
          </p:cNvPicPr>
          <p:nvPr/>
        </p:nvPicPr>
        <p:blipFill>
          <a:blip r:embed="rId3" cstate="print"/>
          <a:srcRect l="75720" t="75720" r="19926" b="6642"/>
          <a:stretch>
            <a:fillRect/>
          </a:stretch>
        </p:blipFill>
        <p:spPr bwMode="auto">
          <a:xfrm>
            <a:off x="7597775" y="2667000"/>
            <a:ext cx="306388" cy="1239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94598" name="Picture 6"/>
          <p:cNvPicPr>
            <a:picLocks noChangeAspect="1" noChangeArrowheads="1"/>
          </p:cNvPicPr>
          <p:nvPr/>
        </p:nvPicPr>
        <p:blipFill>
          <a:blip r:embed="rId3" cstate="print"/>
          <a:srcRect l="75720" t="75720" r="19926" b="6642"/>
          <a:stretch>
            <a:fillRect/>
          </a:stretch>
        </p:blipFill>
        <p:spPr bwMode="auto">
          <a:xfrm>
            <a:off x="8359775" y="2667000"/>
            <a:ext cx="306388" cy="1239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94599" name="Rectangle 7"/>
          <p:cNvSpPr>
            <a:spLocks noChangeArrowheads="1"/>
          </p:cNvSpPr>
          <p:nvPr/>
        </p:nvSpPr>
        <p:spPr bwMode="auto">
          <a:xfrm>
            <a:off x="7543800" y="5562600"/>
            <a:ext cx="43815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3000" b="1">
                <a:solidFill>
                  <a:srgbClr val="CC0000"/>
                </a:solidFill>
              </a:rPr>
              <a:t>X</a:t>
            </a:r>
          </a:p>
        </p:txBody>
      </p:sp>
      <p:sp>
        <p:nvSpPr>
          <p:cNvPr id="494600" name="Rectangle 8"/>
          <p:cNvSpPr>
            <a:spLocks noChangeArrowheads="1"/>
          </p:cNvSpPr>
          <p:nvPr/>
        </p:nvSpPr>
        <p:spPr bwMode="auto">
          <a:xfrm>
            <a:off x="8382000" y="5562600"/>
            <a:ext cx="43815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3000" b="1">
                <a:solidFill>
                  <a:srgbClr val="CC0000"/>
                </a:solidFill>
              </a:rPr>
              <a:t>Y</a:t>
            </a:r>
          </a:p>
        </p:txBody>
      </p:sp>
      <p:sp>
        <p:nvSpPr>
          <p:cNvPr id="494601" name="Rectangle 9"/>
          <p:cNvSpPr>
            <a:spLocks noChangeArrowheads="1"/>
          </p:cNvSpPr>
          <p:nvPr/>
        </p:nvSpPr>
        <p:spPr bwMode="auto">
          <a:xfrm>
            <a:off x="7543800" y="3733800"/>
            <a:ext cx="43815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3000" b="1">
                <a:solidFill>
                  <a:srgbClr val="CC0000"/>
                </a:solidFill>
              </a:rPr>
              <a:t>X</a:t>
            </a:r>
          </a:p>
        </p:txBody>
      </p:sp>
      <p:sp>
        <p:nvSpPr>
          <p:cNvPr id="494602" name="Rectangle 10"/>
          <p:cNvSpPr>
            <a:spLocks noChangeArrowheads="1"/>
          </p:cNvSpPr>
          <p:nvPr/>
        </p:nvSpPr>
        <p:spPr bwMode="auto">
          <a:xfrm>
            <a:off x="8382000" y="3733800"/>
            <a:ext cx="43815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3000" b="1">
                <a:solidFill>
                  <a:srgbClr val="CC0000"/>
                </a:solidFill>
              </a:rPr>
              <a:t>X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6642" name="Picture 2"/>
          <p:cNvPicPr>
            <a:picLocks noChangeAspect="1" noChangeArrowheads="1"/>
          </p:cNvPicPr>
          <p:nvPr/>
        </p:nvPicPr>
        <p:blipFill>
          <a:blip r:embed="rId3" cstate="print"/>
          <a:srcRect t="2657"/>
          <a:stretch>
            <a:fillRect/>
          </a:stretch>
        </p:blipFill>
        <p:spPr bwMode="auto">
          <a:xfrm>
            <a:off x="1676400" y="1366838"/>
            <a:ext cx="5562600" cy="541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9664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Sex chromosomes</a:t>
            </a:r>
          </a:p>
        </p:txBody>
      </p:sp>
      <p:sp>
        <p:nvSpPr>
          <p:cNvPr id="496644" name="Oval 4"/>
          <p:cNvSpPr>
            <a:spLocks noChangeArrowheads="1"/>
          </p:cNvSpPr>
          <p:nvPr/>
        </p:nvSpPr>
        <p:spPr bwMode="auto">
          <a:xfrm>
            <a:off x="5334000" y="5410200"/>
            <a:ext cx="2057400" cy="1371600"/>
          </a:xfrm>
          <a:prstGeom prst="ellips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6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664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8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Sex-linked traits</a:t>
            </a:r>
          </a:p>
        </p:txBody>
      </p:sp>
      <p:sp>
        <p:nvSpPr>
          <p:cNvPr id="49869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371600"/>
            <a:ext cx="7772400" cy="5029200"/>
          </a:xfrm>
        </p:spPr>
        <p:txBody>
          <a:bodyPr/>
          <a:lstStyle/>
          <a:p>
            <a:r>
              <a:rPr lang="en-US"/>
              <a:t>Sex chromosomes have other genes on them, too</a:t>
            </a:r>
          </a:p>
          <a:p>
            <a:pPr lvl="1"/>
            <a:r>
              <a:rPr lang="en-US"/>
              <a:t>especially the X chromosome</a:t>
            </a:r>
            <a:endParaRPr lang="en-US" i="1"/>
          </a:p>
          <a:p>
            <a:pPr lvl="1"/>
            <a:r>
              <a:rPr lang="en-US"/>
              <a:t>hemophilia in humans</a:t>
            </a:r>
          </a:p>
          <a:p>
            <a:pPr lvl="2"/>
            <a:r>
              <a:rPr lang="en-US"/>
              <a:t>blood doesn’t clot</a:t>
            </a:r>
          </a:p>
          <a:p>
            <a:pPr lvl="1"/>
            <a:r>
              <a:rPr lang="en-US"/>
              <a:t>Duchenne muscular dystrophy in humans</a:t>
            </a:r>
          </a:p>
          <a:p>
            <a:pPr lvl="2"/>
            <a:r>
              <a:rPr lang="en-US"/>
              <a:t>loss of muscle control</a:t>
            </a:r>
          </a:p>
          <a:p>
            <a:pPr lvl="1"/>
            <a:r>
              <a:rPr lang="en-US"/>
              <a:t>red-green color blindness</a:t>
            </a:r>
          </a:p>
          <a:p>
            <a:pPr lvl="2"/>
            <a:r>
              <a:rPr lang="en-US"/>
              <a:t>see green &amp; red as shades of grey</a:t>
            </a:r>
          </a:p>
        </p:txBody>
      </p:sp>
      <p:pic>
        <p:nvPicPr>
          <p:cNvPr id="498692" name="Picture 4"/>
          <p:cNvPicPr>
            <a:picLocks noChangeAspect="1" noChangeArrowheads="1"/>
          </p:cNvPicPr>
          <p:nvPr/>
        </p:nvPicPr>
        <p:blipFill>
          <a:blip r:embed="rId3" cstate="print"/>
          <a:srcRect l="75720" t="75720" r="6642" b="6642"/>
          <a:stretch>
            <a:fillRect/>
          </a:stretch>
        </p:blipFill>
        <p:spPr bwMode="auto">
          <a:xfrm>
            <a:off x="7597775" y="4495800"/>
            <a:ext cx="1241425" cy="1239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98693" name="Picture 5"/>
          <p:cNvPicPr>
            <a:picLocks noChangeAspect="1" noChangeArrowheads="1"/>
          </p:cNvPicPr>
          <p:nvPr/>
        </p:nvPicPr>
        <p:blipFill>
          <a:blip r:embed="rId3" cstate="print"/>
          <a:srcRect l="75720" t="75720" r="19926" b="6642"/>
          <a:stretch>
            <a:fillRect/>
          </a:stretch>
        </p:blipFill>
        <p:spPr bwMode="auto">
          <a:xfrm>
            <a:off x="7597775" y="2667000"/>
            <a:ext cx="306388" cy="1239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98694" name="Picture 6"/>
          <p:cNvPicPr>
            <a:picLocks noChangeAspect="1" noChangeArrowheads="1"/>
          </p:cNvPicPr>
          <p:nvPr/>
        </p:nvPicPr>
        <p:blipFill>
          <a:blip r:embed="rId3" cstate="print"/>
          <a:srcRect l="75720" t="75720" r="19926" b="6642"/>
          <a:stretch>
            <a:fillRect/>
          </a:stretch>
        </p:blipFill>
        <p:spPr bwMode="auto">
          <a:xfrm>
            <a:off x="8359775" y="2667000"/>
            <a:ext cx="306388" cy="1239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98695" name="Rectangle 7"/>
          <p:cNvSpPr>
            <a:spLocks noChangeArrowheads="1"/>
          </p:cNvSpPr>
          <p:nvPr/>
        </p:nvSpPr>
        <p:spPr bwMode="auto">
          <a:xfrm>
            <a:off x="7543800" y="5562600"/>
            <a:ext cx="43815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3000" b="1">
                <a:solidFill>
                  <a:srgbClr val="CC0000"/>
                </a:solidFill>
              </a:rPr>
              <a:t>X</a:t>
            </a:r>
          </a:p>
        </p:txBody>
      </p:sp>
      <p:sp>
        <p:nvSpPr>
          <p:cNvPr id="498696" name="Rectangle 8"/>
          <p:cNvSpPr>
            <a:spLocks noChangeArrowheads="1"/>
          </p:cNvSpPr>
          <p:nvPr/>
        </p:nvSpPr>
        <p:spPr bwMode="auto">
          <a:xfrm>
            <a:off x="8382000" y="5562600"/>
            <a:ext cx="43815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3000" b="1">
                <a:solidFill>
                  <a:srgbClr val="CC0000"/>
                </a:solidFill>
              </a:rPr>
              <a:t>Y</a:t>
            </a:r>
          </a:p>
        </p:txBody>
      </p:sp>
      <p:sp>
        <p:nvSpPr>
          <p:cNvPr id="498697" name="Rectangle 9"/>
          <p:cNvSpPr>
            <a:spLocks noChangeArrowheads="1"/>
          </p:cNvSpPr>
          <p:nvPr/>
        </p:nvSpPr>
        <p:spPr bwMode="auto">
          <a:xfrm>
            <a:off x="7543800" y="3733800"/>
            <a:ext cx="43815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3000" b="1">
                <a:solidFill>
                  <a:srgbClr val="CC0000"/>
                </a:solidFill>
              </a:rPr>
              <a:t>X</a:t>
            </a:r>
          </a:p>
        </p:txBody>
      </p:sp>
      <p:sp>
        <p:nvSpPr>
          <p:cNvPr id="498698" name="Rectangle 10"/>
          <p:cNvSpPr>
            <a:spLocks noChangeArrowheads="1"/>
          </p:cNvSpPr>
          <p:nvPr/>
        </p:nvSpPr>
        <p:spPr bwMode="auto">
          <a:xfrm>
            <a:off x="8382000" y="3733800"/>
            <a:ext cx="43815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3000" b="1">
                <a:solidFill>
                  <a:srgbClr val="CC0000"/>
                </a:solidFill>
              </a:rPr>
              <a:t>X</a:t>
            </a:r>
          </a:p>
        </p:txBody>
      </p:sp>
      <p:sp>
        <p:nvSpPr>
          <p:cNvPr id="498699" name="Line 11"/>
          <p:cNvSpPr>
            <a:spLocks noChangeShapeType="1"/>
          </p:cNvSpPr>
          <p:nvPr/>
        </p:nvSpPr>
        <p:spPr bwMode="auto">
          <a:xfrm>
            <a:off x="7620000" y="3048000"/>
            <a:ext cx="304800" cy="0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8700" name="Line 12"/>
          <p:cNvSpPr>
            <a:spLocks noChangeShapeType="1"/>
          </p:cNvSpPr>
          <p:nvPr/>
        </p:nvSpPr>
        <p:spPr bwMode="auto">
          <a:xfrm>
            <a:off x="8382000" y="3048000"/>
            <a:ext cx="304800" cy="0"/>
          </a:xfrm>
          <a:prstGeom prst="line">
            <a:avLst/>
          </a:prstGeom>
          <a:noFill/>
          <a:ln w="76200">
            <a:solidFill>
              <a:srgbClr val="CC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8701" name="Line 13"/>
          <p:cNvSpPr>
            <a:spLocks noChangeShapeType="1"/>
          </p:cNvSpPr>
          <p:nvPr/>
        </p:nvSpPr>
        <p:spPr bwMode="auto">
          <a:xfrm>
            <a:off x="7620000" y="4953000"/>
            <a:ext cx="304800" cy="0"/>
          </a:xfrm>
          <a:prstGeom prst="line">
            <a:avLst/>
          </a:prstGeom>
          <a:noFill/>
          <a:ln w="76200">
            <a:solidFill>
              <a:srgbClr val="CC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0738" name="Rectangle 2"/>
          <p:cNvSpPr>
            <a:spLocks noChangeArrowheads="1"/>
          </p:cNvSpPr>
          <p:nvPr/>
        </p:nvSpPr>
        <p:spPr bwMode="auto">
          <a:xfrm>
            <a:off x="1295400" y="2605088"/>
            <a:ext cx="3429000" cy="41148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0F116A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500739" name="Group 3"/>
          <p:cNvGraphicFramePr>
            <a:graphicFrameLocks noGrp="1"/>
          </p:cNvGraphicFramePr>
          <p:nvPr/>
        </p:nvGraphicFramePr>
        <p:xfrm>
          <a:off x="5853113" y="3644900"/>
          <a:ext cx="2895600" cy="2527300"/>
        </p:xfrm>
        <a:graphic>
          <a:graphicData uri="http://schemas.openxmlformats.org/drawingml/2006/table">
            <a:tbl>
              <a:tblPr/>
              <a:tblGrid>
                <a:gridCol w="1447800"/>
                <a:gridCol w="1447800"/>
              </a:tblGrid>
              <a:tr h="1219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F116A"/>
                        </a:buClr>
                        <a:buSzPct val="120000"/>
                        <a:buFont typeface="Wingdings" pitchFamily="1" charset="2"/>
                        <a:buNone/>
                        <a:tabLst/>
                      </a:pPr>
                      <a:endParaRPr kumimoji="0" lang="en-US" sz="2600" b="1" i="0" u="none" strike="noStrike" cap="none" normalizeH="0" baseline="0" smtClean="0">
                        <a:ln>
                          <a:noFill/>
                        </a:ln>
                        <a:solidFill>
                          <a:srgbClr val="0F116A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F116A"/>
                        </a:buClr>
                        <a:buSzPct val="120000"/>
                        <a:buFont typeface="Wingdings" pitchFamily="1" charset="2"/>
                        <a:buNone/>
                        <a:tabLst/>
                      </a:pPr>
                      <a:endParaRPr kumimoji="0" lang="en-US" sz="2600" b="1" i="0" u="none" strike="noStrike" cap="none" normalizeH="0" baseline="0" smtClean="0">
                        <a:ln>
                          <a:noFill/>
                        </a:ln>
                        <a:solidFill>
                          <a:srgbClr val="0F116A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08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F116A"/>
                        </a:buClr>
                        <a:buSzPct val="120000"/>
                        <a:buFont typeface="Wingdings" pitchFamily="1" charset="2"/>
                        <a:buNone/>
                        <a:tabLst/>
                      </a:pPr>
                      <a:endParaRPr kumimoji="0" lang="en-US" sz="2600" b="1" i="0" u="none" strike="noStrike" cap="none" normalizeH="0" baseline="0" smtClean="0">
                        <a:ln>
                          <a:noFill/>
                        </a:ln>
                        <a:solidFill>
                          <a:srgbClr val="0F116A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F116A"/>
                        </a:buClr>
                        <a:buSzPct val="120000"/>
                        <a:buFont typeface="Wingdings" pitchFamily="1" charset="2"/>
                        <a:buNone/>
                        <a:tabLst/>
                      </a:pPr>
                      <a:endParaRPr kumimoji="0" lang="en-US" sz="2600" b="1" i="0" u="none" strike="noStrike" cap="none" normalizeH="0" baseline="0" smtClean="0">
                        <a:ln>
                          <a:noFill/>
                        </a:ln>
                        <a:solidFill>
                          <a:srgbClr val="0F116A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00750" name="Rectangle 1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Sex-linked traits</a:t>
            </a:r>
          </a:p>
        </p:txBody>
      </p:sp>
      <p:grpSp>
        <p:nvGrpSpPr>
          <p:cNvPr id="2" name="Group 15"/>
          <p:cNvGrpSpPr>
            <a:grpSpLocks/>
          </p:cNvGrpSpPr>
          <p:nvPr/>
        </p:nvGrpSpPr>
        <p:grpSpPr bwMode="auto">
          <a:xfrm>
            <a:off x="6296025" y="2697163"/>
            <a:ext cx="1906588" cy="887412"/>
            <a:chOff x="1748" y="1699"/>
            <a:chExt cx="1201" cy="559"/>
          </a:xfrm>
        </p:grpSpPr>
        <p:sp>
          <p:nvSpPr>
            <p:cNvPr id="500752" name="Rectangle 16"/>
            <p:cNvSpPr>
              <a:spLocks noChangeArrowheads="1"/>
            </p:cNvSpPr>
            <p:nvPr/>
          </p:nvSpPr>
          <p:spPr bwMode="auto">
            <a:xfrm>
              <a:off x="1748" y="1912"/>
              <a:ext cx="392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3000" b="1">
                  <a:solidFill>
                    <a:srgbClr val="0F116A"/>
                  </a:solidFill>
                </a:rPr>
                <a:t>X</a:t>
              </a:r>
              <a:r>
                <a:rPr lang="en-US" sz="3000" b="1" baseline="30000">
                  <a:solidFill>
                    <a:srgbClr val="0F116A"/>
                  </a:solidFill>
                </a:rPr>
                <a:t>H</a:t>
              </a:r>
            </a:p>
          </p:txBody>
        </p:sp>
        <p:sp>
          <p:nvSpPr>
            <p:cNvPr id="500753" name="Rectangle 17"/>
            <p:cNvSpPr>
              <a:spLocks noChangeArrowheads="1"/>
            </p:cNvSpPr>
            <p:nvPr/>
          </p:nvSpPr>
          <p:spPr bwMode="auto">
            <a:xfrm>
              <a:off x="2669" y="1912"/>
              <a:ext cx="27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3000" b="1">
                  <a:solidFill>
                    <a:srgbClr val="0F116A"/>
                  </a:solidFill>
                </a:rPr>
                <a:t>Y</a:t>
              </a:r>
            </a:p>
          </p:txBody>
        </p:sp>
        <p:sp>
          <p:nvSpPr>
            <p:cNvPr id="500754" name="Rectangle 18"/>
            <p:cNvSpPr>
              <a:spLocks noChangeArrowheads="1"/>
            </p:cNvSpPr>
            <p:nvPr/>
          </p:nvSpPr>
          <p:spPr bwMode="auto">
            <a:xfrm>
              <a:off x="1757" y="1699"/>
              <a:ext cx="1192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2200" b="1">
                  <a:solidFill>
                    <a:srgbClr val="006301"/>
                  </a:solidFill>
                </a:rPr>
                <a:t>male / sperm</a:t>
              </a:r>
              <a:endParaRPr lang="en-US" sz="3000" b="1">
                <a:solidFill>
                  <a:srgbClr val="0F116A"/>
                </a:solidFill>
              </a:endParaRPr>
            </a:p>
          </p:txBody>
        </p:sp>
      </p:grpSp>
      <p:grpSp>
        <p:nvGrpSpPr>
          <p:cNvPr id="3" name="Group 19"/>
          <p:cNvGrpSpPr>
            <a:grpSpLocks/>
          </p:cNvGrpSpPr>
          <p:nvPr/>
        </p:nvGrpSpPr>
        <p:grpSpPr bwMode="auto">
          <a:xfrm>
            <a:off x="4953000" y="4002088"/>
            <a:ext cx="936625" cy="1954212"/>
            <a:chOff x="398" y="2521"/>
            <a:chExt cx="590" cy="1231"/>
          </a:xfrm>
        </p:grpSpPr>
        <p:sp>
          <p:nvSpPr>
            <p:cNvPr id="500756" name="Rectangle 20"/>
            <p:cNvSpPr>
              <a:spLocks noChangeArrowheads="1"/>
            </p:cNvSpPr>
            <p:nvPr/>
          </p:nvSpPr>
          <p:spPr bwMode="auto">
            <a:xfrm>
              <a:off x="596" y="2584"/>
              <a:ext cx="392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3000" b="1">
                  <a:solidFill>
                    <a:srgbClr val="0F116A"/>
                  </a:solidFill>
                </a:rPr>
                <a:t>X</a:t>
              </a:r>
              <a:r>
                <a:rPr lang="en-US" sz="3000" b="1" baseline="30000">
                  <a:solidFill>
                    <a:srgbClr val="0F116A"/>
                  </a:solidFill>
                </a:rPr>
                <a:t>H</a:t>
              </a:r>
            </a:p>
          </p:txBody>
        </p:sp>
        <p:sp>
          <p:nvSpPr>
            <p:cNvPr id="500757" name="Rectangle 21"/>
            <p:cNvSpPr>
              <a:spLocks noChangeArrowheads="1"/>
            </p:cNvSpPr>
            <p:nvPr/>
          </p:nvSpPr>
          <p:spPr bwMode="auto">
            <a:xfrm>
              <a:off x="598" y="3312"/>
              <a:ext cx="374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3000" b="1">
                  <a:solidFill>
                    <a:srgbClr val="0F116A"/>
                  </a:solidFill>
                </a:rPr>
                <a:t>X</a:t>
              </a:r>
              <a:r>
                <a:rPr lang="en-US" sz="3000" b="1" baseline="30000">
                  <a:solidFill>
                    <a:srgbClr val="0F116A"/>
                  </a:solidFill>
                </a:rPr>
                <a:t>h</a:t>
              </a:r>
            </a:p>
          </p:txBody>
        </p:sp>
        <p:sp>
          <p:nvSpPr>
            <p:cNvPr id="500758" name="Rectangle 22"/>
            <p:cNvSpPr>
              <a:spLocks noChangeArrowheads="1"/>
            </p:cNvSpPr>
            <p:nvPr/>
          </p:nvSpPr>
          <p:spPr bwMode="auto">
            <a:xfrm rot="-5400000">
              <a:off x="-83" y="3002"/>
              <a:ext cx="1231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2200" b="1">
                  <a:solidFill>
                    <a:srgbClr val="006301"/>
                  </a:solidFill>
                </a:rPr>
                <a:t>female / eggs</a:t>
              </a:r>
              <a:endParaRPr lang="en-US" sz="3000" b="1">
                <a:solidFill>
                  <a:srgbClr val="0F116A"/>
                </a:solidFill>
              </a:endParaRPr>
            </a:p>
          </p:txBody>
        </p:sp>
      </p:grpSp>
      <p:grpSp>
        <p:nvGrpSpPr>
          <p:cNvPr id="4" name="Group 23"/>
          <p:cNvGrpSpPr>
            <a:grpSpLocks/>
          </p:cNvGrpSpPr>
          <p:nvPr/>
        </p:nvGrpSpPr>
        <p:grpSpPr bwMode="auto">
          <a:xfrm>
            <a:off x="6042025" y="3810000"/>
            <a:ext cx="1058863" cy="990600"/>
            <a:chOff x="1095" y="864"/>
            <a:chExt cx="667" cy="624"/>
          </a:xfrm>
        </p:grpSpPr>
        <p:sp>
          <p:nvSpPr>
            <p:cNvPr id="500760" name="Oval 24"/>
            <p:cNvSpPr>
              <a:spLocks noChangeArrowheads="1"/>
            </p:cNvSpPr>
            <p:nvPr/>
          </p:nvSpPr>
          <p:spPr bwMode="auto">
            <a:xfrm>
              <a:off x="1117" y="864"/>
              <a:ext cx="624" cy="624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rgbClr val="CC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0761" name="Rectangle 25"/>
            <p:cNvSpPr>
              <a:spLocks noChangeArrowheads="1"/>
            </p:cNvSpPr>
            <p:nvPr/>
          </p:nvSpPr>
          <p:spPr bwMode="auto">
            <a:xfrm>
              <a:off x="1095" y="1003"/>
              <a:ext cx="667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3000" b="1">
                  <a:solidFill>
                    <a:srgbClr val="0F116A"/>
                  </a:solidFill>
                </a:rPr>
                <a:t>X</a:t>
              </a:r>
              <a:r>
                <a:rPr lang="en-US" sz="3000" b="1" baseline="30000">
                  <a:solidFill>
                    <a:srgbClr val="0F116A"/>
                  </a:solidFill>
                </a:rPr>
                <a:t>H</a:t>
              </a:r>
              <a:r>
                <a:rPr lang="en-US" sz="3000" b="1">
                  <a:solidFill>
                    <a:srgbClr val="0F116A"/>
                  </a:solidFill>
                </a:rPr>
                <a:t>X</a:t>
              </a:r>
              <a:r>
                <a:rPr lang="en-US" sz="3000" b="1" baseline="30000">
                  <a:solidFill>
                    <a:srgbClr val="0F116A"/>
                  </a:solidFill>
                </a:rPr>
                <a:t>H</a:t>
              </a:r>
              <a:endParaRPr lang="en-US" sz="3000" b="1" baseline="30000">
                <a:solidFill>
                  <a:schemeClr val="bg1"/>
                </a:solidFill>
              </a:endParaRPr>
            </a:p>
          </p:txBody>
        </p:sp>
      </p:grpSp>
      <p:grpSp>
        <p:nvGrpSpPr>
          <p:cNvPr id="5" name="Group 26"/>
          <p:cNvGrpSpPr>
            <a:grpSpLocks/>
          </p:cNvGrpSpPr>
          <p:nvPr/>
        </p:nvGrpSpPr>
        <p:grpSpPr bwMode="auto">
          <a:xfrm>
            <a:off x="6070600" y="5105400"/>
            <a:ext cx="1030288" cy="990600"/>
            <a:chOff x="1104" y="864"/>
            <a:chExt cx="649" cy="624"/>
          </a:xfrm>
        </p:grpSpPr>
        <p:sp>
          <p:nvSpPr>
            <p:cNvPr id="500763" name="Oval 27"/>
            <p:cNvSpPr>
              <a:spLocks noChangeArrowheads="1"/>
            </p:cNvSpPr>
            <p:nvPr/>
          </p:nvSpPr>
          <p:spPr bwMode="auto">
            <a:xfrm>
              <a:off x="1117" y="864"/>
              <a:ext cx="624" cy="624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rgbClr val="CC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0764" name="Rectangle 28"/>
            <p:cNvSpPr>
              <a:spLocks noChangeArrowheads="1"/>
            </p:cNvSpPr>
            <p:nvPr/>
          </p:nvSpPr>
          <p:spPr bwMode="auto">
            <a:xfrm>
              <a:off x="1104" y="1003"/>
              <a:ext cx="649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3000" b="1">
                  <a:solidFill>
                    <a:srgbClr val="0F116A"/>
                  </a:solidFill>
                </a:rPr>
                <a:t>X</a:t>
              </a:r>
              <a:r>
                <a:rPr lang="en-US" sz="3000" b="1" baseline="30000">
                  <a:solidFill>
                    <a:srgbClr val="0F116A"/>
                  </a:solidFill>
                </a:rPr>
                <a:t>H</a:t>
              </a:r>
              <a:r>
                <a:rPr lang="en-US" sz="3000" b="1">
                  <a:solidFill>
                    <a:srgbClr val="0F116A"/>
                  </a:solidFill>
                </a:rPr>
                <a:t>X</a:t>
              </a:r>
              <a:r>
                <a:rPr lang="en-US" sz="3000" b="1" baseline="30000">
                  <a:solidFill>
                    <a:srgbClr val="0F116A"/>
                  </a:solidFill>
                </a:rPr>
                <a:t>h</a:t>
              </a:r>
              <a:endParaRPr lang="en-US" sz="3000" b="1" baseline="30000">
                <a:solidFill>
                  <a:schemeClr val="bg1"/>
                </a:solidFill>
              </a:endParaRPr>
            </a:p>
          </p:txBody>
        </p:sp>
      </p:grpSp>
      <p:grpSp>
        <p:nvGrpSpPr>
          <p:cNvPr id="6" name="Group 29"/>
          <p:cNvGrpSpPr>
            <a:grpSpLocks/>
          </p:cNvGrpSpPr>
          <p:nvPr/>
        </p:nvGrpSpPr>
        <p:grpSpPr bwMode="auto">
          <a:xfrm>
            <a:off x="7559675" y="3810000"/>
            <a:ext cx="914400" cy="914400"/>
            <a:chOff x="2160" y="2400"/>
            <a:chExt cx="576" cy="576"/>
          </a:xfrm>
        </p:grpSpPr>
        <p:sp>
          <p:nvSpPr>
            <p:cNvPr id="500766" name="Rectangle 30"/>
            <p:cNvSpPr>
              <a:spLocks noChangeArrowheads="1"/>
            </p:cNvSpPr>
            <p:nvPr/>
          </p:nvSpPr>
          <p:spPr bwMode="auto">
            <a:xfrm>
              <a:off x="2160" y="2400"/>
              <a:ext cx="576" cy="576"/>
            </a:xfrm>
            <a:prstGeom prst="rect">
              <a:avLst/>
            </a:prstGeom>
            <a:solidFill>
              <a:schemeClr val="bg1"/>
            </a:solidFill>
            <a:ln w="57150">
              <a:solidFill>
                <a:srgbClr val="CC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0767" name="Rectangle 31"/>
            <p:cNvSpPr>
              <a:spLocks noChangeArrowheads="1"/>
            </p:cNvSpPr>
            <p:nvPr/>
          </p:nvSpPr>
          <p:spPr bwMode="auto">
            <a:xfrm>
              <a:off x="2173" y="2515"/>
              <a:ext cx="552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3000" b="1">
                  <a:solidFill>
                    <a:srgbClr val="0F116A"/>
                  </a:solidFill>
                </a:rPr>
                <a:t>X</a:t>
              </a:r>
              <a:r>
                <a:rPr lang="en-US" sz="3000" b="1" baseline="30000">
                  <a:solidFill>
                    <a:srgbClr val="0F116A"/>
                  </a:solidFill>
                </a:rPr>
                <a:t>H</a:t>
              </a:r>
              <a:r>
                <a:rPr lang="en-US" sz="3000" b="1">
                  <a:solidFill>
                    <a:srgbClr val="0F116A"/>
                  </a:solidFill>
                </a:rPr>
                <a:t>Y</a:t>
              </a:r>
              <a:endParaRPr lang="en-US" sz="3000" b="1" baseline="30000">
                <a:solidFill>
                  <a:schemeClr val="bg1"/>
                </a:solidFill>
              </a:endParaRPr>
            </a:p>
          </p:txBody>
        </p:sp>
      </p:grpSp>
      <p:grpSp>
        <p:nvGrpSpPr>
          <p:cNvPr id="7" name="Group 32"/>
          <p:cNvGrpSpPr>
            <a:grpSpLocks/>
          </p:cNvGrpSpPr>
          <p:nvPr/>
        </p:nvGrpSpPr>
        <p:grpSpPr bwMode="auto">
          <a:xfrm>
            <a:off x="7559675" y="5105400"/>
            <a:ext cx="914400" cy="914400"/>
            <a:chOff x="2028" y="912"/>
            <a:chExt cx="576" cy="576"/>
          </a:xfrm>
        </p:grpSpPr>
        <p:sp>
          <p:nvSpPr>
            <p:cNvPr id="500769" name="Rectangle 33"/>
            <p:cNvSpPr>
              <a:spLocks noChangeArrowheads="1"/>
            </p:cNvSpPr>
            <p:nvPr/>
          </p:nvSpPr>
          <p:spPr bwMode="auto">
            <a:xfrm>
              <a:off x="2028" y="912"/>
              <a:ext cx="576" cy="576"/>
            </a:xfrm>
            <a:prstGeom prst="rect">
              <a:avLst/>
            </a:prstGeom>
            <a:solidFill>
              <a:schemeClr val="bg1"/>
            </a:solidFill>
            <a:ln w="57150">
              <a:solidFill>
                <a:srgbClr val="CC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0770" name="Rectangle 34"/>
            <p:cNvSpPr>
              <a:spLocks noChangeArrowheads="1"/>
            </p:cNvSpPr>
            <p:nvPr/>
          </p:nvSpPr>
          <p:spPr bwMode="auto">
            <a:xfrm>
              <a:off x="2050" y="1027"/>
              <a:ext cx="534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3000" b="1">
                  <a:solidFill>
                    <a:srgbClr val="0F116A"/>
                  </a:solidFill>
                </a:rPr>
                <a:t>X</a:t>
              </a:r>
              <a:r>
                <a:rPr lang="en-US" sz="3000" b="1" baseline="30000">
                  <a:solidFill>
                    <a:srgbClr val="0F116A"/>
                  </a:solidFill>
                </a:rPr>
                <a:t>h</a:t>
              </a:r>
              <a:r>
                <a:rPr lang="en-US" sz="3000" b="1">
                  <a:solidFill>
                    <a:srgbClr val="0F116A"/>
                  </a:solidFill>
                </a:rPr>
                <a:t>Y</a:t>
              </a:r>
              <a:endParaRPr lang="en-US" sz="3000" b="1" baseline="30000">
                <a:solidFill>
                  <a:schemeClr val="bg1"/>
                </a:solidFill>
              </a:endParaRPr>
            </a:p>
          </p:txBody>
        </p:sp>
      </p:grpSp>
      <p:grpSp>
        <p:nvGrpSpPr>
          <p:cNvPr id="8" name="Group 35"/>
          <p:cNvGrpSpPr>
            <a:grpSpLocks/>
          </p:cNvGrpSpPr>
          <p:nvPr/>
        </p:nvGrpSpPr>
        <p:grpSpPr bwMode="auto">
          <a:xfrm>
            <a:off x="1676400" y="4800600"/>
            <a:ext cx="2514600" cy="1828800"/>
            <a:chOff x="3696" y="912"/>
            <a:chExt cx="1584" cy="1152"/>
          </a:xfrm>
        </p:grpSpPr>
        <p:sp>
          <p:nvSpPr>
            <p:cNvPr id="500772" name="AutoShape 36"/>
            <p:cNvSpPr>
              <a:spLocks noChangeArrowheads="1"/>
            </p:cNvSpPr>
            <p:nvPr/>
          </p:nvSpPr>
          <p:spPr bwMode="auto">
            <a:xfrm rot="1800000">
              <a:off x="4363" y="1584"/>
              <a:ext cx="384" cy="96"/>
            </a:xfrm>
            <a:prstGeom prst="rightArrow">
              <a:avLst>
                <a:gd name="adj1" fmla="val 50000"/>
                <a:gd name="adj2" fmla="val 100000"/>
              </a:avLst>
            </a:prstGeom>
            <a:solidFill>
              <a:srgbClr val="CC0000"/>
            </a:solidFill>
            <a:ln w="9525">
              <a:solidFill>
                <a:srgbClr val="66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0773" name="AutoShape 37"/>
            <p:cNvSpPr>
              <a:spLocks noChangeArrowheads="1"/>
            </p:cNvSpPr>
            <p:nvPr/>
          </p:nvSpPr>
          <p:spPr bwMode="auto">
            <a:xfrm rot="19800000" flipV="1">
              <a:off x="4363" y="1248"/>
              <a:ext cx="384" cy="96"/>
            </a:xfrm>
            <a:prstGeom prst="rightArrow">
              <a:avLst>
                <a:gd name="adj1" fmla="val 50000"/>
                <a:gd name="adj2" fmla="val 100000"/>
              </a:avLst>
            </a:prstGeom>
            <a:solidFill>
              <a:srgbClr val="CC0000"/>
            </a:solidFill>
            <a:ln w="9525">
              <a:solidFill>
                <a:srgbClr val="66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9" name="Group 38"/>
            <p:cNvGrpSpPr>
              <a:grpSpLocks/>
            </p:cNvGrpSpPr>
            <p:nvPr/>
          </p:nvGrpSpPr>
          <p:grpSpPr bwMode="auto">
            <a:xfrm>
              <a:off x="3696" y="1152"/>
              <a:ext cx="649" cy="624"/>
              <a:chOff x="1104" y="864"/>
              <a:chExt cx="649" cy="624"/>
            </a:xfrm>
          </p:grpSpPr>
          <p:sp>
            <p:nvSpPr>
              <p:cNvPr id="500775" name="Oval 39"/>
              <p:cNvSpPr>
                <a:spLocks noChangeArrowheads="1"/>
              </p:cNvSpPr>
              <p:nvPr/>
            </p:nvSpPr>
            <p:spPr bwMode="auto">
              <a:xfrm>
                <a:off x="1117" y="864"/>
                <a:ext cx="624" cy="624"/>
              </a:xfrm>
              <a:prstGeom prst="ellipse">
                <a:avLst/>
              </a:prstGeom>
              <a:solidFill>
                <a:schemeClr val="bg1"/>
              </a:solidFill>
              <a:ln w="57150">
                <a:solidFill>
                  <a:srgbClr val="CC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0776" name="Rectangle 40"/>
              <p:cNvSpPr>
                <a:spLocks noChangeArrowheads="1"/>
              </p:cNvSpPr>
              <p:nvPr/>
            </p:nvSpPr>
            <p:spPr bwMode="auto">
              <a:xfrm>
                <a:off x="1104" y="1003"/>
                <a:ext cx="649" cy="3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r>
                  <a:rPr lang="en-US" sz="3000" b="1">
                    <a:solidFill>
                      <a:srgbClr val="0F116A"/>
                    </a:solidFill>
                  </a:rPr>
                  <a:t>X</a:t>
                </a:r>
                <a:r>
                  <a:rPr lang="en-US" sz="3000" b="1" baseline="30000">
                    <a:solidFill>
                      <a:srgbClr val="0F116A"/>
                    </a:solidFill>
                  </a:rPr>
                  <a:t>H</a:t>
                </a:r>
                <a:r>
                  <a:rPr lang="en-US" sz="3000" b="1">
                    <a:solidFill>
                      <a:srgbClr val="0F116A"/>
                    </a:solidFill>
                  </a:rPr>
                  <a:t>X</a:t>
                </a:r>
                <a:r>
                  <a:rPr lang="en-US" sz="3000" b="1" baseline="30000">
                    <a:solidFill>
                      <a:srgbClr val="0F116A"/>
                    </a:solidFill>
                  </a:rPr>
                  <a:t>h</a:t>
                </a:r>
                <a:endParaRPr lang="en-US" sz="3000" b="1" baseline="3000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0" name="Group 41"/>
            <p:cNvGrpSpPr>
              <a:grpSpLocks/>
            </p:cNvGrpSpPr>
            <p:nvPr/>
          </p:nvGrpSpPr>
          <p:grpSpPr bwMode="auto">
            <a:xfrm>
              <a:off x="4752" y="912"/>
              <a:ext cx="528" cy="528"/>
              <a:chOff x="4752" y="912"/>
              <a:chExt cx="528" cy="528"/>
            </a:xfrm>
          </p:grpSpPr>
          <p:sp>
            <p:nvSpPr>
              <p:cNvPr id="500778" name="Oval 42"/>
              <p:cNvSpPr>
                <a:spLocks noChangeArrowheads="1"/>
              </p:cNvSpPr>
              <p:nvPr/>
            </p:nvSpPr>
            <p:spPr bwMode="auto">
              <a:xfrm>
                <a:off x="4752" y="912"/>
                <a:ext cx="528" cy="528"/>
              </a:xfrm>
              <a:prstGeom prst="ellipse">
                <a:avLst/>
              </a:prstGeom>
              <a:solidFill>
                <a:schemeClr val="bg1"/>
              </a:solidFill>
              <a:ln w="57150">
                <a:solidFill>
                  <a:srgbClr val="CC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0779" name="Rectangle 43"/>
              <p:cNvSpPr>
                <a:spLocks noChangeArrowheads="1"/>
              </p:cNvSpPr>
              <p:nvPr/>
            </p:nvSpPr>
            <p:spPr bwMode="auto">
              <a:xfrm>
                <a:off x="4820" y="1003"/>
                <a:ext cx="392" cy="3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r>
                  <a:rPr lang="en-US" sz="3000" b="1">
                    <a:solidFill>
                      <a:srgbClr val="0F116A"/>
                    </a:solidFill>
                  </a:rPr>
                  <a:t>X</a:t>
                </a:r>
                <a:r>
                  <a:rPr lang="en-US" sz="3000" b="1" baseline="30000">
                    <a:solidFill>
                      <a:srgbClr val="0F116A"/>
                    </a:solidFill>
                  </a:rPr>
                  <a:t>H</a:t>
                </a:r>
              </a:p>
            </p:txBody>
          </p:sp>
        </p:grpSp>
        <p:grpSp>
          <p:nvGrpSpPr>
            <p:cNvPr id="11" name="Group 44"/>
            <p:cNvGrpSpPr>
              <a:grpSpLocks/>
            </p:cNvGrpSpPr>
            <p:nvPr/>
          </p:nvGrpSpPr>
          <p:grpSpPr bwMode="auto">
            <a:xfrm>
              <a:off x="4752" y="1536"/>
              <a:ext cx="528" cy="528"/>
              <a:chOff x="4752" y="1536"/>
              <a:chExt cx="528" cy="528"/>
            </a:xfrm>
          </p:grpSpPr>
          <p:sp>
            <p:nvSpPr>
              <p:cNvPr id="500781" name="Oval 45"/>
              <p:cNvSpPr>
                <a:spLocks noChangeArrowheads="1"/>
              </p:cNvSpPr>
              <p:nvPr/>
            </p:nvSpPr>
            <p:spPr bwMode="auto">
              <a:xfrm>
                <a:off x="4752" y="1536"/>
                <a:ext cx="528" cy="528"/>
              </a:xfrm>
              <a:prstGeom prst="ellipse">
                <a:avLst/>
              </a:prstGeom>
              <a:solidFill>
                <a:schemeClr val="bg1"/>
              </a:solidFill>
              <a:ln w="57150">
                <a:solidFill>
                  <a:srgbClr val="CC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0782" name="Rectangle 46"/>
              <p:cNvSpPr>
                <a:spLocks noChangeArrowheads="1"/>
              </p:cNvSpPr>
              <p:nvPr/>
            </p:nvSpPr>
            <p:spPr bwMode="auto">
              <a:xfrm>
                <a:off x="4829" y="1627"/>
                <a:ext cx="374" cy="3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r>
                  <a:rPr lang="en-US" sz="3000" b="1">
                    <a:solidFill>
                      <a:srgbClr val="0F116A"/>
                    </a:solidFill>
                  </a:rPr>
                  <a:t>X</a:t>
                </a:r>
                <a:r>
                  <a:rPr lang="en-US" sz="3000" b="1" baseline="30000">
                    <a:solidFill>
                      <a:srgbClr val="0F116A"/>
                    </a:solidFill>
                  </a:rPr>
                  <a:t>h</a:t>
                </a:r>
              </a:p>
            </p:txBody>
          </p:sp>
        </p:grpSp>
      </p:grpSp>
      <p:grpSp>
        <p:nvGrpSpPr>
          <p:cNvPr id="12" name="Group 47"/>
          <p:cNvGrpSpPr>
            <a:grpSpLocks/>
          </p:cNvGrpSpPr>
          <p:nvPr/>
        </p:nvGrpSpPr>
        <p:grpSpPr bwMode="auto">
          <a:xfrm>
            <a:off x="1752600" y="2743200"/>
            <a:ext cx="2400300" cy="1828800"/>
            <a:chOff x="3744" y="2496"/>
            <a:chExt cx="1512" cy="1152"/>
          </a:xfrm>
        </p:grpSpPr>
        <p:sp>
          <p:nvSpPr>
            <p:cNvPr id="500784" name="AutoShape 48"/>
            <p:cNvSpPr>
              <a:spLocks noChangeArrowheads="1"/>
            </p:cNvSpPr>
            <p:nvPr/>
          </p:nvSpPr>
          <p:spPr bwMode="auto">
            <a:xfrm rot="1800000">
              <a:off x="4363" y="3168"/>
              <a:ext cx="384" cy="96"/>
            </a:xfrm>
            <a:prstGeom prst="rightArrow">
              <a:avLst>
                <a:gd name="adj1" fmla="val 50000"/>
                <a:gd name="adj2" fmla="val 100000"/>
              </a:avLst>
            </a:prstGeom>
            <a:solidFill>
              <a:srgbClr val="CC0000"/>
            </a:solidFill>
            <a:ln w="9525">
              <a:solidFill>
                <a:srgbClr val="66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0785" name="AutoShape 49"/>
            <p:cNvSpPr>
              <a:spLocks noChangeArrowheads="1"/>
            </p:cNvSpPr>
            <p:nvPr/>
          </p:nvSpPr>
          <p:spPr bwMode="auto">
            <a:xfrm rot="19800000" flipV="1">
              <a:off x="4363" y="2832"/>
              <a:ext cx="384" cy="96"/>
            </a:xfrm>
            <a:prstGeom prst="rightArrow">
              <a:avLst>
                <a:gd name="adj1" fmla="val 50000"/>
                <a:gd name="adj2" fmla="val 100000"/>
              </a:avLst>
            </a:prstGeom>
            <a:solidFill>
              <a:srgbClr val="CC0000"/>
            </a:solidFill>
            <a:ln w="9525">
              <a:solidFill>
                <a:srgbClr val="66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3" name="Group 50"/>
            <p:cNvGrpSpPr>
              <a:grpSpLocks/>
            </p:cNvGrpSpPr>
            <p:nvPr/>
          </p:nvGrpSpPr>
          <p:grpSpPr bwMode="auto">
            <a:xfrm>
              <a:off x="3744" y="2784"/>
              <a:ext cx="576" cy="576"/>
              <a:chOff x="2028" y="912"/>
              <a:chExt cx="576" cy="576"/>
            </a:xfrm>
          </p:grpSpPr>
          <p:sp>
            <p:nvSpPr>
              <p:cNvPr id="500787" name="Rectangle 51"/>
              <p:cNvSpPr>
                <a:spLocks noChangeArrowheads="1"/>
              </p:cNvSpPr>
              <p:nvPr/>
            </p:nvSpPr>
            <p:spPr bwMode="auto">
              <a:xfrm>
                <a:off x="2028" y="912"/>
                <a:ext cx="576" cy="576"/>
              </a:xfrm>
              <a:prstGeom prst="rect">
                <a:avLst/>
              </a:prstGeom>
              <a:solidFill>
                <a:schemeClr val="bg1"/>
              </a:solidFill>
              <a:ln w="57150">
                <a:solidFill>
                  <a:srgbClr val="CC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0788" name="Rectangle 52"/>
              <p:cNvSpPr>
                <a:spLocks noChangeArrowheads="1"/>
              </p:cNvSpPr>
              <p:nvPr/>
            </p:nvSpPr>
            <p:spPr bwMode="auto">
              <a:xfrm>
                <a:off x="2041" y="1027"/>
                <a:ext cx="552" cy="3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r>
                  <a:rPr lang="en-US" sz="3000" b="1">
                    <a:solidFill>
                      <a:srgbClr val="0F116A"/>
                    </a:solidFill>
                  </a:rPr>
                  <a:t>X</a:t>
                </a:r>
                <a:r>
                  <a:rPr lang="en-US" sz="3000" b="1" baseline="30000">
                    <a:solidFill>
                      <a:srgbClr val="0F116A"/>
                    </a:solidFill>
                  </a:rPr>
                  <a:t>H</a:t>
                </a:r>
                <a:r>
                  <a:rPr lang="en-US" sz="3000" b="1">
                    <a:solidFill>
                      <a:srgbClr val="0F116A"/>
                    </a:solidFill>
                  </a:rPr>
                  <a:t>Y</a:t>
                </a:r>
                <a:endParaRPr lang="en-US" sz="3000" b="1" baseline="3000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500789" name="Rectangle 53"/>
            <p:cNvSpPr>
              <a:spLocks noChangeArrowheads="1"/>
            </p:cNvSpPr>
            <p:nvPr/>
          </p:nvSpPr>
          <p:spPr bwMode="auto">
            <a:xfrm>
              <a:off x="4776" y="3168"/>
              <a:ext cx="480" cy="480"/>
            </a:xfrm>
            <a:prstGeom prst="rect">
              <a:avLst/>
            </a:prstGeom>
            <a:solidFill>
              <a:schemeClr val="bg1"/>
            </a:solidFill>
            <a:ln w="57150">
              <a:solidFill>
                <a:srgbClr val="CC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3000" b="1">
                  <a:solidFill>
                    <a:srgbClr val="0F116A"/>
                  </a:solidFill>
                </a:rPr>
                <a:t>Y</a:t>
              </a:r>
            </a:p>
          </p:txBody>
        </p:sp>
        <p:sp>
          <p:nvSpPr>
            <p:cNvPr id="500790" name="Rectangle 54"/>
            <p:cNvSpPr>
              <a:spLocks noChangeArrowheads="1"/>
            </p:cNvSpPr>
            <p:nvPr/>
          </p:nvSpPr>
          <p:spPr bwMode="auto">
            <a:xfrm>
              <a:off x="4776" y="2496"/>
              <a:ext cx="480" cy="480"/>
            </a:xfrm>
            <a:prstGeom prst="rect">
              <a:avLst/>
            </a:prstGeom>
            <a:solidFill>
              <a:schemeClr val="bg1"/>
            </a:solidFill>
            <a:ln w="57150">
              <a:solidFill>
                <a:srgbClr val="CC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3000" b="1">
                  <a:solidFill>
                    <a:srgbClr val="0F116A"/>
                  </a:solidFill>
                </a:rPr>
                <a:t>X</a:t>
              </a:r>
              <a:r>
                <a:rPr lang="en-US" sz="3000" b="1" baseline="30000">
                  <a:solidFill>
                    <a:srgbClr val="0F116A"/>
                  </a:solidFill>
                </a:rPr>
                <a:t>H</a:t>
              </a:r>
            </a:p>
          </p:txBody>
        </p:sp>
      </p:grpSp>
      <p:grpSp>
        <p:nvGrpSpPr>
          <p:cNvPr id="14" name="Group 55"/>
          <p:cNvGrpSpPr>
            <a:grpSpLocks/>
          </p:cNvGrpSpPr>
          <p:nvPr/>
        </p:nvGrpSpPr>
        <p:grpSpPr bwMode="auto">
          <a:xfrm>
            <a:off x="6040438" y="3810000"/>
            <a:ext cx="1058862" cy="990600"/>
            <a:chOff x="3072" y="1968"/>
            <a:chExt cx="667" cy="624"/>
          </a:xfrm>
        </p:grpSpPr>
        <p:sp>
          <p:nvSpPr>
            <p:cNvPr id="500792" name="Oval 56"/>
            <p:cNvSpPr>
              <a:spLocks noChangeArrowheads="1"/>
            </p:cNvSpPr>
            <p:nvPr/>
          </p:nvSpPr>
          <p:spPr bwMode="auto">
            <a:xfrm>
              <a:off x="3094" y="1968"/>
              <a:ext cx="624" cy="624"/>
            </a:xfrm>
            <a:prstGeom prst="ellipse">
              <a:avLst/>
            </a:prstGeom>
            <a:solidFill>
              <a:srgbClr val="008405"/>
            </a:solidFill>
            <a:ln w="57150">
              <a:solidFill>
                <a:srgbClr val="008405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0793" name="Rectangle 57"/>
            <p:cNvSpPr>
              <a:spLocks noChangeArrowheads="1"/>
            </p:cNvSpPr>
            <p:nvPr/>
          </p:nvSpPr>
          <p:spPr bwMode="auto">
            <a:xfrm>
              <a:off x="3072" y="2107"/>
              <a:ext cx="667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3000" b="1">
                  <a:solidFill>
                    <a:schemeClr val="bg1"/>
                  </a:solidFill>
                </a:rPr>
                <a:t>X</a:t>
              </a:r>
              <a:r>
                <a:rPr lang="en-US" sz="3000" b="1" baseline="30000">
                  <a:solidFill>
                    <a:schemeClr val="bg1"/>
                  </a:solidFill>
                </a:rPr>
                <a:t>H</a:t>
              </a:r>
              <a:r>
                <a:rPr lang="en-US" sz="3000" b="1">
                  <a:solidFill>
                    <a:schemeClr val="bg1"/>
                  </a:solidFill>
                </a:rPr>
                <a:t>X</a:t>
              </a:r>
              <a:r>
                <a:rPr lang="en-US" sz="3000" b="1" baseline="30000">
                  <a:solidFill>
                    <a:schemeClr val="bg1"/>
                  </a:solidFill>
                </a:rPr>
                <a:t>H</a:t>
              </a:r>
            </a:p>
          </p:txBody>
        </p:sp>
      </p:grpSp>
      <p:grpSp>
        <p:nvGrpSpPr>
          <p:cNvPr id="15" name="Group 58"/>
          <p:cNvGrpSpPr>
            <a:grpSpLocks/>
          </p:cNvGrpSpPr>
          <p:nvPr/>
        </p:nvGrpSpPr>
        <p:grpSpPr bwMode="auto">
          <a:xfrm>
            <a:off x="7559675" y="3810000"/>
            <a:ext cx="914400" cy="914400"/>
            <a:chOff x="3264" y="2064"/>
            <a:chExt cx="576" cy="576"/>
          </a:xfrm>
        </p:grpSpPr>
        <p:sp>
          <p:nvSpPr>
            <p:cNvPr id="500795" name="Rectangle 59"/>
            <p:cNvSpPr>
              <a:spLocks noChangeArrowheads="1"/>
            </p:cNvSpPr>
            <p:nvPr/>
          </p:nvSpPr>
          <p:spPr bwMode="auto">
            <a:xfrm>
              <a:off x="3264" y="2064"/>
              <a:ext cx="576" cy="576"/>
            </a:xfrm>
            <a:prstGeom prst="rect">
              <a:avLst/>
            </a:prstGeom>
            <a:solidFill>
              <a:srgbClr val="008405"/>
            </a:solidFill>
            <a:ln w="57150">
              <a:solidFill>
                <a:srgbClr val="008405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0796" name="Rectangle 60"/>
            <p:cNvSpPr>
              <a:spLocks noChangeArrowheads="1"/>
            </p:cNvSpPr>
            <p:nvPr/>
          </p:nvSpPr>
          <p:spPr bwMode="auto">
            <a:xfrm>
              <a:off x="3277" y="2179"/>
              <a:ext cx="552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3000" b="1">
                  <a:solidFill>
                    <a:schemeClr val="bg1"/>
                  </a:solidFill>
                </a:rPr>
                <a:t>X</a:t>
              </a:r>
              <a:r>
                <a:rPr lang="en-US" sz="3000" b="1" baseline="30000">
                  <a:solidFill>
                    <a:schemeClr val="bg1"/>
                  </a:solidFill>
                </a:rPr>
                <a:t>H</a:t>
              </a:r>
              <a:r>
                <a:rPr lang="en-US" sz="3000" b="1">
                  <a:solidFill>
                    <a:schemeClr val="bg1"/>
                  </a:solidFill>
                </a:rPr>
                <a:t>Y</a:t>
              </a:r>
              <a:endParaRPr lang="en-US" sz="3000" b="1" baseline="30000">
                <a:solidFill>
                  <a:schemeClr val="bg1"/>
                </a:solidFill>
              </a:endParaRPr>
            </a:p>
          </p:txBody>
        </p:sp>
      </p:grpSp>
      <p:grpSp>
        <p:nvGrpSpPr>
          <p:cNvPr id="16" name="Group 61"/>
          <p:cNvGrpSpPr>
            <a:grpSpLocks/>
          </p:cNvGrpSpPr>
          <p:nvPr/>
        </p:nvGrpSpPr>
        <p:grpSpPr bwMode="auto">
          <a:xfrm>
            <a:off x="6070600" y="5105400"/>
            <a:ext cx="1030288" cy="990600"/>
            <a:chOff x="3168" y="3504"/>
            <a:chExt cx="649" cy="624"/>
          </a:xfrm>
        </p:grpSpPr>
        <p:sp>
          <p:nvSpPr>
            <p:cNvPr id="500798" name="Oval 62" descr="Wide upward diagonal"/>
            <p:cNvSpPr>
              <a:spLocks noChangeArrowheads="1"/>
            </p:cNvSpPr>
            <p:nvPr/>
          </p:nvSpPr>
          <p:spPr bwMode="auto">
            <a:xfrm>
              <a:off x="3181" y="3504"/>
              <a:ext cx="624" cy="624"/>
            </a:xfrm>
            <a:prstGeom prst="ellipse">
              <a:avLst/>
            </a:prstGeom>
            <a:pattFill prst="wdUpDiag">
              <a:fgClr>
                <a:srgbClr val="008405"/>
              </a:fgClr>
              <a:bgClr>
                <a:srgbClr val="CC0000"/>
              </a:bgClr>
            </a:pattFill>
            <a:ln w="57150">
              <a:solidFill>
                <a:srgbClr val="CC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0799" name="Rectangle 63"/>
            <p:cNvSpPr>
              <a:spLocks noChangeArrowheads="1"/>
            </p:cNvSpPr>
            <p:nvPr/>
          </p:nvSpPr>
          <p:spPr bwMode="auto">
            <a:xfrm>
              <a:off x="3168" y="3643"/>
              <a:ext cx="649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3000" b="1">
                  <a:solidFill>
                    <a:schemeClr val="bg1"/>
                  </a:solidFill>
                </a:rPr>
                <a:t>X</a:t>
              </a:r>
              <a:r>
                <a:rPr lang="en-US" sz="3000" b="1" baseline="30000">
                  <a:solidFill>
                    <a:schemeClr val="bg1"/>
                  </a:solidFill>
                </a:rPr>
                <a:t>H</a:t>
              </a:r>
              <a:r>
                <a:rPr lang="en-US" sz="3000" b="1">
                  <a:solidFill>
                    <a:schemeClr val="bg1"/>
                  </a:solidFill>
                </a:rPr>
                <a:t>X</a:t>
              </a:r>
              <a:r>
                <a:rPr lang="en-US" sz="3000" b="1" baseline="30000">
                  <a:solidFill>
                    <a:schemeClr val="bg1"/>
                  </a:solidFill>
                </a:rPr>
                <a:t>h</a:t>
              </a:r>
            </a:p>
          </p:txBody>
        </p:sp>
      </p:grpSp>
      <p:grpSp>
        <p:nvGrpSpPr>
          <p:cNvPr id="17" name="Group 64"/>
          <p:cNvGrpSpPr>
            <a:grpSpLocks/>
          </p:cNvGrpSpPr>
          <p:nvPr/>
        </p:nvGrpSpPr>
        <p:grpSpPr bwMode="auto">
          <a:xfrm>
            <a:off x="7559675" y="5105400"/>
            <a:ext cx="914400" cy="914400"/>
            <a:chOff x="3216" y="3456"/>
            <a:chExt cx="576" cy="576"/>
          </a:xfrm>
        </p:grpSpPr>
        <p:sp>
          <p:nvSpPr>
            <p:cNvPr id="500801" name="Rectangle 65"/>
            <p:cNvSpPr>
              <a:spLocks noChangeArrowheads="1"/>
            </p:cNvSpPr>
            <p:nvPr/>
          </p:nvSpPr>
          <p:spPr bwMode="auto">
            <a:xfrm>
              <a:off x="3216" y="3456"/>
              <a:ext cx="576" cy="576"/>
            </a:xfrm>
            <a:prstGeom prst="rect">
              <a:avLst/>
            </a:prstGeom>
            <a:solidFill>
              <a:srgbClr val="CC0000"/>
            </a:solidFill>
            <a:ln w="57150">
              <a:solidFill>
                <a:srgbClr val="CC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0802" name="Rectangle 66"/>
            <p:cNvSpPr>
              <a:spLocks noChangeArrowheads="1"/>
            </p:cNvSpPr>
            <p:nvPr/>
          </p:nvSpPr>
          <p:spPr bwMode="auto">
            <a:xfrm>
              <a:off x="3238" y="3571"/>
              <a:ext cx="534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3000" b="1">
                  <a:solidFill>
                    <a:schemeClr val="bg1"/>
                  </a:solidFill>
                </a:rPr>
                <a:t>X</a:t>
              </a:r>
              <a:r>
                <a:rPr lang="en-US" sz="3000" b="1" baseline="30000">
                  <a:solidFill>
                    <a:schemeClr val="bg1"/>
                  </a:solidFill>
                </a:rPr>
                <a:t>h</a:t>
              </a:r>
              <a:r>
                <a:rPr lang="en-US" sz="3000" b="1">
                  <a:solidFill>
                    <a:schemeClr val="bg1"/>
                  </a:solidFill>
                </a:rPr>
                <a:t>Y</a:t>
              </a:r>
              <a:endParaRPr lang="en-US" sz="3000" b="1" baseline="30000">
                <a:solidFill>
                  <a:schemeClr val="bg1"/>
                </a:solidFill>
              </a:endParaRPr>
            </a:p>
          </p:txBody>
        </p:sp>
      </p:grpSp>
      <p:sp>
        <p:nvSpPr>
          <p:cNvPr id="500803" name="Rectangle 67"/>
          <p:cNvSpPr>
            <a:spLocks noChangeArrowheads="1"/>
          </p:cNvSpPr>
          <p:nvPr/>
        </p:nvSpPr>
        <p:spPr bwMode="auto">
          <a:xfrm>
            <a:off x="5257800" y="700088"/>
            <a:ext cx="3643313" cy="519112"/>
          </a:xfrm>
          <a:prstGeom prst="rect">
            <a:avLst/>
          </a:prstGeom>
          <a:solidFill>
            <a:srgbClr val="FFEA18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2800" b="1">
                <a:solidFill>
                  <a:srgbClr val="0F116A"/>
                </a:solidFill>
              </a:rPr>
              <a:t>sex-linked recessive</a:t>
            </a:r>
            <a:endParaRPr lang="en-US" sz="3600" b="1">
              <a:solidFill>
                <a:schemeClr val="tx2"/>
              </a:solidFill>
            </a:endParaRPr>
          </a:p>
        </p:txBody>
      </p:sp>
      <p:sp>
        <p:nvSpPr>
          <p:cNvPr id="500804" name="Rectangle 68"/>
          <p:cNvSpPr>
            <a:spLocks noChangeArrowheads="1"/>
          </p:cNvSpPr>
          <p:nvPr/>
        </p:nvSpPr>
        <p:spPr bwMode="auto">
          <a:xfrm>
            <a:off x="5519738" y="1525588"/>
            <a:ext cx="3148012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/>
            <a:r>
              <a:rPr lang="en-US" b="1">
                <a:solidFill>
                  <a:srgbClr val="0F116A"/>
                </a:solidFill>
              </a:rPr>
              <a:t>2 normal parents,</a:t>
            </a:r>
          </a:p>
          <a:p>
            <a:pPr algn="l"/>
            <a:r>
              <a:rPr lang="en-US" b="1">
                <a:solidFill>
                  <a:srgbClr val="0F116A"/>
                </a:solidFill>
              </a:rPr>
              <a:t>but mother is carrier</a:t>
            </a:r>
          </a:p>
        </p:txBody>
      </p:sp>
      <p:grpSp>
        <p:nvGrpSpPr>
          <p:cNvPr id="18" name="Group 69"/>
          <p:cNvGrpSpPr>
            <a:grpSpLocks/>
          </p:cNvGrpSpPr>
          <p:nvPr/>
        </p:nvGrpSpPr>
        <p:grpSpPr bwMode="auto">
          <a:xfrm>
            <a:off x="1676400" y="1409700"/>
            <a:ext cx="914400" cy="914400"/>
            <a:chOff x="1056" y="876"/>
            <a:chExt cx="576" cy="576"/>
          </a:xfrm>
        </p:grpSpPr>
        <p:sp>
          <p:nvSpPr>
            <p:cNvPr id="500806" name="Rectangle 70"/>
            <p:cNvSpPr>
              <a:spLocks noChangeArrowheads="1"/>
            </p:cNvSpPr>
            <p:nvPr/>
          </p:nvSpPr>
          <p:spPr bwMode="auto">
            <a:xfrm>
              <a:off x="1056" y="876"/>
              <a:ext cx="576" cy="576"/>
            </a:xfrm>
            <a:prstGeom prst="rect">
              <a:avLst/>
            </a:prstGeom>
            <a:solidFill>
              <a:schemeClr val="bg1"/>
            </a:solidFill>
            <a:ln w="57150">
              <a:solidFill>
                <a:srgbClr val="CC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0807" name="Rectangle 71"/>
            <p:cNvSpPr>
              <a:spLocks noChangeArrowheads="1"/>
            </p:cNvSpPr>
            <p:nvPr/>
          </p:nvSpPr>
          <p:spPr bwMode="auto">
            <a:xfrm>
              <a:off x="1112" y="991"/>
              <a:ext cx="463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3000" b="1">
                  <a:solidFill>
                    <a:srgbClr val="0F116A"/>
                  </a:solidFill>
                </a:rPr>
                <a:t>HH</a:t>
              </a:r>
            </a:p>
          </p:txBody>
        </p:sp>
      </p:grpSp>
      <p:grpSp>
        <p:nvGrpSpPr>
          <p:cNvPr id="19" name="Group 72"/>
          <p:cNvGrpSpPr>
            <a:grpSpLocks/>
          </p:cNvGrpSpPr>
          <p:nvPr/>
        </p:nvGrpSpPr>
        <p:grpSpPr bwMode="auto">
          <a:xfrm>
            <a:off x="3297238" y="1371600"/>
            <a:ext cx="990600" cy="990600"/>
            <a:chOff x="2077" y="864"/>
            <a:chExt cx="624" cy="624"/>
          </a:xfrm>
        </p:grpSpPr>
        <p:sp>
          <p:nvSpPr>
            <p:cNvPr id="500809" name="Oval 73"/>
            <p:cNvSpPr>
              <a:spLocks noChangeArrowheads="1"/>
            </p:cNvSpPr>
            <p:nvPr/>
          </p:nvSpPr>
          <p:spPr bwMode="auto">
            <a:xfrm>
              <a:off x="2077" y="864"/>
              <a:ext cx="624" cy="624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rgbClr val="CC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0810" name="Rectangle 74"/>
            <p:cNvSpPr>
              <a:spLocks noChangeArrowheads="1"/>
            </p:cNvSpPr>
            <p:nvPr/>
          </p:nvSpPr>
          <p:spPr bwMode="auto">
            <a:xfrm>
              <a:off x="2171" y="1003"/>
              <a:ext cx="43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3000" b="1">
                  <a:solidFill>
                    <a:srgbClr val="0F116A"/>
                  </a:solidFill>
                </a:rPr>
                <a:t>Hh</a:t>
              </a:r>
            </a:p>
          </p:txBody>
        </p:sp>
      </p:grpSp>
      <p:sp>
        <p:nvSpPr>
          <p:cNvPr id="500811" name="Rectangle 75"/>
          <p:cNvSpPr>
            <a:spLocks noChangeArrowheads="1"/>
          </p:cNvSpPr>
          <p:nvPr/>
        </p:nvSpPr>
        <p:spPr bwMode="auto">
          <a:xfrm>
            <a:off x="2765425" y="1600200"/>
            <a:ext cx="395288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3000" b="1">
                <a:solidFill>
                  <a:schemeClr val="tx2"/>
                </a:solidFill>
              </a:rPr>
              <a:t>x</a:t>
            </a:r>
            <a:endParaRPr lang="en-US" sz="3000" b="1">
              <a:solidFill>
                <a:srgbClr val="0F116A"/>
              </a:solidFill>
            </a:endParaRPr>
          </a:p>
        </p:txBody>
      </p:sp>
      <p:grpSp>
        <p:nvGrpSpPr>
          <p:cNvPr id="20" name="Group 76"/>
          <p:cNvGrpSpPr>
            <a:grpSpLocks/>
          </p:cNvGrpSpPr>
          <p:nvPr/>
        </p:nvGrpSpPr>
        <p:grpSpPr bwMode="auto">
          <a:xfrm>
            <a:off x="1676400" y="1409700"/>
            <a:ext cx="914400" cy="914400"/>
            <a:chOff x="2028" y="912"/>
            <a:chExt cx="576" cy="576"/>
          </a:xfrm>
        </p:grpSpPr>
        <p:sp>
          <p:nvSpPr>
            <p:cNvPr id="500813" name="Rectangle 77"/>
            <p:cNvSpPr>
              <a:spLocks noChangeArrowheads="1"/>
            </p:cNvSpPr>
            <p:nvPr/>
          </p:nvSpPr>
          <p:spPr bwMode="auto">
            <a:xfrm>
              <a:off x="2028" y="912"/>
              <a:ext cx="576" cy="576"/>
            </a:xfrm>
            <a:prstGeom prst="rect">
              <a:avLst/>
            </a:prstGeom>
            <a:solidFill>
              <a:schemeClr val="bg1"/>
            </a:solidFill>
            <a:ln w="57150">
              <a:solidFill>
                <a:srgbClr val="CC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0814" name="Rectangle 78"/>
            <p:cNvSpPr>
              <a:spLocks noChangeArrowheads="1"/>
            </p:cNvSpPr>
            <p:nvPr/>
          </p:nvSpPr>
          <p:spPr bwMode="auto">
            <a:xfrm>
              <a:off x="2041" y="1027"/>
              <a:ext cx="552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3000" b="1">
                  <a:solidFill>
                    <a:srgbClr val="0F116A"/>
                  </a:solidFill>
                </a:rPr>
                <a:t>X</a:t>
              </a:r>
              <a:r>
                <a:rPr lang="en-US" sz="3000" b="1" baseline="30000">
                  <a:solidFill>
                    <a:srgbClr val="0F116A"/>
                  </a:solidFill>
                </a:rPr>
                <a:t>H</a:t>
              </a:r>
              <a:r>
                <a:rPr lang="en-US" sz="3000" b="1">
                  <a:solidFill>
                    <a:srgbClr val="0F116A"/>
                  </a:solidFill>
                </a:rPr>
                <a:t>Y</a:t>
              </a:r>
              <a:endParaRPr lang="en-US" sz="3000" b="1" baseline="30000">
                <a:solidFill>
                  <a:schemeClr val="bg1"/>
                </a:solidFill>
              </a:endParaRPr>
            </a:p>
          </p:txBody>
        </p:sp>
      </p:grpSp>
      <p:grpSp>
        <p:nvGrpSpPr>
          <p:cNvPr id="21" name="Group 79"/>
          <p:cNvGrpSpPr>
            <a:grpSpLocks/>
          </p:cNvGrpSpPr>
          <p:nvPr/>
        </p:nvGrpSpPr>
        <p:grpSpPr bwMode="auto">
          <a:xfrm>
            <a:off x="3276600" y="1371600"/>
            <a:ext cx="1030288" cy="990600"/>
            <a:chOff x="1104" y="864"/>
            <a:chExt cx="649" cy="624"/>
          </a:xfrm>
        </p:grpSpPr>
        <p:sp>
          <p:nvSpPr>
            <p:cNvPr id="500816" name="Oval 80"/>
            <p:cNvSpPr>
              <a:spLocks noChangeArrowheads="1"/>
            </p:cNvSpPr>
            <p:nvPr/>
          </p:nvSpPr>
          <p:spPr bwMode="auto">
            <a:xfrm>
              <a:off x="1117" y="864"/>
              <a:ext cx="624" cy="624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rgbClr val="CC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0817" name="Rectangle 81"/>
            <p:cNvSpPr>
              <a:spLocks noChangeArrowheads="1"/>
            </p:cNvSpPr>
            <p:nvPr/>
          </p:nvSpPr>
          <p:spPr bwMode="auto">
            <a:xfrm>
              <a:off x="1104" y="1003"/>
              <a:ext cx="649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3000" b="1">
                  <a:solidFill>
                    <a:srgbClr val="0F116A"/>
                  </a:solidFill>
                </a:rPr>
                <a:t>X</a:t>
              </a:r>
              <a:r>
                <a:rPr lang="en-US" sz="3000" b="1" baseline="30000">
                  <a:solidFill>
                    <a:srgbClr val="0F116A"/>
                  </a:solidFill>
                </a:rPr>
                <a:t>H</a:t>
              </a:r>
              <a:r>
                <a:rPr lang="en-US" sz="3000" b="1">
                  <a:solidFill>
                    <a:srgbClr val="0F116A"/>
                  </a:solidFill>
                </a:rPr>
                <a:t>X</a:t>
              </a:r>
              <a:r>
                <a:rPr lang="en-US" sz="3000" b="1" baseline="30000">
                  <a:solidFill>
                    <a:srgbClr val="0F116A"/>
                  </a:solidFill>
                </a:rPr>
                <a:t>h</a:t>
              </a:r>
              <a:endParaRPr lang="en-US" sz="3000" b="1" baseline="30000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2786" name="Picture 2"/>
          <p:cNvPicPr>
            <a:picLocks noChangeAspect="1" noChangeArrowheads="1"/>
          </p:cNvPicPr>
          <p:nvPr/>
        </p:nvPicPr>
        <p:blipFill>
          <a:blip r:embed="rId3" cstate="print"/>
          <a:srcRect t="4001"/>
          <a:stretch>
            <a:fillRect/>
          </a:stretch>
        </p:blipFill>
        <p:spPr bwMode="auto">
          <a:xfrm>
            <a:off x="304800" y="658813"/>
            <a:ext cx="8610600" cy="6199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4834" name="Picture 2"/>
          <p:cNvPicPr>
            <a:picLocks noChangeAspect="1" noChangeArrowheads="1"/>
          </p:cNvPicPr>
          <p:nvPr/>
        </p:nvPicPr>
        <p:blipFill>
          <a:blip r:embed="rId3" cstate="print"/>
          <a:srcRect t="2400"/>
          <a:stretch>
            <a:fillRect/>
          </a:stretch>
        </p:blipFill>
        <p:spPr bwMode="auto">
          <a:xfrm>
            <a:off x="228600" y="460375"/>
            <a:ext cx="8686800" cy="635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</TotalTime>
  <Words>264</Words>
  <Application>Microsoft Office PowerPoint</Application>
  <PresentationFormat>On-screen Show (4:3)</PresentationFormat>
  <Paragraphs>68</Paragraphs>
  <Slides>7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Slide 1</vt:lpstr>
      <vt:lpstr>Genetics of sex</vt:lpstr>
      <vt:lpstr>Sex chromosomes</vt:lpstr>
      <vt:lpstr>Sex-linked traits</vt:lpstr>
      <vt:lpstr>Sex-linked traits</vt:lpstr>
      <vt:lpstr>Slide 6</vt:lpstr>
      <vt:lpstr>Slide 7</vt:lpstr>
    </vt:vector>
  </TitlesOfParts>
  <Company>Novato Unified School District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KMARTINI</dc:creator>
  <cp:lastModifiedBy>KMARTINI</cp:lastModifiedBy>
  <cp:revision>1</cp:revision>
  <dcterms:created xsi:type="dcterms:W3CDTF">2011-02-09T19:58:49Z</dcterms:created>
  <dcterms:modified xsi:type="dcterms:W3CDTF">2011-02-09T22:28:26Z</dcterms:modified>
</cp:coreProperties>
</file>