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367" r:id="rId2"/>
    <p:sldId id="399" r:id="rId3"/>
    <p:sldId id="414" r:id="rId4"/>
    <p:sldId id="400" r:id="rId5"/>
    <p:sldId id="369" r:id="rId6"/>
    <p:sldId id="370" r:id="rId7"/>
    <p:sldId id="420" r:id="rId8"/>
    <p:sldId id="421" r:id="rId9"/>
    <p:sldId id="371" r:id="rId10"/>
    <p:sldId id="372" r:id="rId11"/>
    <p:sldId id="375" r:id="rId12"/>
    <p:sldId id="376" r:id="rId13"/>
    <p:sldId id="377" r:id="rId14"/>
    <p:sldId id="378" r:id="rId15"/>
    <p:sldId id="379" r:id="rId16"/>
    <p:sldId id="422" r:id="rId17"/>
    <p:sldId id="381" r:id="rId18"/>
    <p:sldId id="407" r:id="rId19"/>
    <p:sldId id="410" r:id="rId20"/>
    <p:sldId id="411" r:id="rId21"/>
    <p:sldId id="412" r:id="rId22"/>
    <p:sldId id="383" r:id="rId23"/>
    <p:sldId id="417" r:id="rId24"/>
    <p:sldId id="419" r:id="rId25"/>
    <p:sldId id="390" r:id="rId26"/>
    <p:sldId id="365" r:id="rId27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D7FB"/>
    <a:srgbClr val="000000"/>
    <a:srgbClr val="CC0000"/>
    <a:srgbClr val="FFEA18"/>
    <a:srgbClr val="FFCC18"/>
    <a:srgbClr val="660000"/>
    <a:srgbClr val="0F116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0" y="8686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r>
              <a:rPr lang="en-US"/>
              <a:t>2005-2006</a:t>
            </a:r>
            <a:endParaRPr lang="en-US">
              <a:latin typeface="Times" charset="0"/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096000" y="8686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fld id="{1879FAD8-F35E-4663-B57F-9E16EC8F71F3}" type="slidenum">
              <a:rPr lang="en-US"/>
              <a:pPr/>
              <a:t>‹#›</a:t>
            </a:fld>
            <a:endParaRPr lang="en-US" sz="1200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228600" y="141288"/>
            <a:ext cx="6400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tabLst>
                <a:tab pos="6170613" algn="r"/>
              </a:tabLst>
              <a:defRPr/>
            </a:pPr>
            <a:r>
              <a:rPr lang="en-US" sz="1100" b="1">
                <a:ea typeface="+mn-ea"/>
              </a:rPr>
              <a:t>Division Ave. High School	Ms. Foglia</a:t>
            </a:r>
            <a:endParaRPr lang="en-US" sz="1800" b="1">
              <a:ea typeface="+mn-ea"/>
            </a:endParaRPr>
          </a:p>
          <a:p>
            <a:pPr>
              <a:tabLst>
                <a:tab pos="6170613" algn="r"/>
              </a:tabLst>
              <a:defRPr/>
            </a:pPr>
            <a:r>
              <a:rPr lang="en-US" sz="1400" b="1">
                <a:ea typeface="+mn-ea"/>
              </a:rPr>
              <a:t>Regents Biology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endParaRPr lang="en-US" smtClean="0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fld id="{48A69736-6778-4AC7-B4CA-59329ECFEBC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346075" indent="-112713" algn="l" rtl="0" eaLnBrk="0" fontAlgn="base" hangingPunct="0">
      <a:spcBef>
        <a:spcPct val="30000"/>
      </a:spcBef>
      <a:spcAft>
        <a:spcPct val="0"/>
      </a:spcAft>
      <a:buFont typeface="Wingdings" charset="2"/>
      <a:buChar char="§"/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690563" indent="-122238" algn="l" rtl="0" eaLnBrk="0" fontAlgn="base" hangingPunct="0">
      <a:spcBef>
        <a:spcPct val="30000"/>
      </a:spcBef>
      <a:spcAft>
        <a:spcPct val="0"/>
      </a:spcAft>
      <a:buFont typeface="Wingdings" charset="2"/>
      <a:buChar char="§"/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buFont typeface="Wingdings" charset="2"/>
      <a:buChar char="§"/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CD8D67-D3EA-4FD2-AD91-63FF2ECE433F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6D8377-CC0E-4862-A742-65869832D5B4}" type="slidenum">
              <a:rPr lang="en-US"/>
              <a:pPr/>
              <a:t>10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915113-BDE7-4809-AABB-C6127FEDDCE9}" type="slidenum">
              <a:rPr lang="en-US"/>
              <a:pPr/>
              <a:t>11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0DF189-AFC8-4A8B-A59C-7C6187D1E743}" type="slidenum">
              <a:rPr lang="en-US"/>
              <a:pPr/>
              <a:t>12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813939-1171-45D3-91C0-1FDA19286C06}" type="slidenum">
              <a:rPr lang="en-US"/>
              <a:pPr/>
              <a:t>13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F94F01-11A6-4DB4-A123-BCC53FD26F51}" type="slidenum">
              <a:rPr lang="en-US"/>
              <a:pPr/>
              <a:t>14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31E677-82CF-4806-AAB0-316C26F67605}" type="slidenum">
              <a:rPr lang="en-US"/>
              <a:pPr/>
              <a:t>15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168A2B-6DF4-4996-A92E-F315634634D6}" type="slidenum">
              <a:rPr lang="en-US"/>
              <a:pPr/>
              <a:t>16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7AAAE0-639D-4FB2-AC42-F8D353604F92}" type="slidenum">
              <a:rPr lang="en-US"/>
              <a:pPr/>
              <a:t>17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9A4CBC-3E8B-43FF-8CC0-0DD3799247FB}" type="slidenum">
              <a:rPr lang="en-US"/>
              <a:pPr/>
              <a:t>18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CEE00D-2425-4D84-B38E-CBCFDF55DB86}" type="slidenum">
              <a:rPr lang="en-US"/>
              <a:pPr/>
              <a:t>19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AE84CD-29AA-400C-9D19-141F3942DD6E}" type="slidenum">
              <a:rPr lang="en-US"/>
              <a:pPr/>
              <a:t>2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427F05-9B63-4D13-AB9A-5F03B882E769}" type="slidenum">
              <a:rPr lang="en-US"/>
              <a:pPr/>
              <a:t>20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900" smtClean="0"/>
              <a:t>Strong evidence for a single origin in evolutionary theory.</a:t>
            </a:r>
            <a:endParaRPr lang="en-US" sz="10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084C4B-AA80-4DB9-B7AA-F60C70366C5D}" type="slidenum">
              <a:rPr lang="en-US"/>
              <a:pPr/>
              <a:t>21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3A3C58-1E0B-4B47-A0E8-DF6C23E80F4E}" type="slidenum">
              <a:rPr lang="en-US"/>
              <a:pPr/>
              <a:t>22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5CF8FA-D79C-4EA8-9881-F4C1FDC0D381}" type="slidenum">
              <a:rPr lang="en-US"/>
              <a:pPr/>
              <a:t>23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2F90C2-2100-4ADB-9CF1-2C432524970A}" type="slidenum">
              <a:rPr lang="en-US"/>
              <a:pPr/>
              <a:t>24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0F8F82-F341-4C1B-A6E5-02D6C9BF9A52}" type="slidenum">
              <a:rPr lang="en-US"/>
              <a:pPr/>
              <a:t>25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0C730A-9ED0-40A3-A04B-5F66A42F219B}" type="slidenum">
              <a:rPr lang="en-US"/>
              <a:pPr/>
              <a:t>26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D59863-6341-4C0E-9125-D7CBAE810820}" type="slidenum">
              <a:rPr lang="en-US"/>
              <a:pPr/>
              <a:t>3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142D31-AB02-44D2-8141-1175DCA8C900}" type="slidenum">
              <a:rPr lang="en-US"/>
              <a:pPr/>
              <a:t>4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FAC9E7-8F05-4D29-993A-000F78513940}" type="slidenum">
              <a:rPr lang="en-US"/>
              <a:pPr/>
              <a:t>5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430E16-9E78-40AF-9C41-D74C29B18867}" type="slidenum">
              <a:rPr lang="en-US"/>
              <a:pPr/>
              <a:t>6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D6768D-7C3D-44DC-A513-F285C196E63F}" type="slidenum">
              <a:rPr lang="en-US"/>
              <a:pPr/>
              <a:t>7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0CDB47-11C1-4102-8ED9-C08BFC8854B4}" type="slidenum">
              <a:rPr lang="en-US"/>
              <a:pPr/>
              <a:t>8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35CAA9-D4B1-40F8-AB4F-B98989845617}" type="slidenum">
              <a:rPr lang="en-US"/>
              <a:pPr/>
              <a:t>9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3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  <a:ea typeface="+mn-ea"/>
            </a:endParaRPr>
          </a:p>
        </p:txBody>
      </p:sp>
      <p:sp>
        <p:nvSpPr>
          <p:cNvPr id="5" name="Rectangle 74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grpSp>
        <p:nvGrpSpPr>
          <p:cNvPr id="6" name="Group 78"/>
          <p:cNvGrpSpPr>
            <a:grpSpLocks/>
          </p:cNvGrpSpPr>
          <p:nvPr/>
        </p:nvGrpSpPr>
        <p:grpSpPr bwMode="auto">
          <a:xfrm>
            <a:off x="381000" y="1524000"/>
            <a:ext cx="6324600" cy="2590800"/>
            <a:chOff x="240" y="960"/>
            <a:chExt cx="3984" cy="1632"/>
          </a:xfrm>
        </p:grpSpPr>
        <p:sp>
          <p:nvSpPr>
            <p:cNvPr id="7" name="Line 75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8" name="Line 76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9" name="Oval 77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  <p:grpSp>
        <p:nvGrpSpPr>
          <p:cNvPr id="10" name="Group 79"/>
          <p:cNvGrpSpPr>
            <a:grpSpLocks/>
          </p:cNvGrpSpPr>
          <p:nvPr/>
        </p:nvGrpSpPr>
        <p:grpSpPr bwMode="auto">
          <a:xfrm rot="10800000">
            <a:off x="2286000" y="2819400"/>
            <a:ext cx="6324600" cy="2590800"/>
            <a:chOff x="240" y="960"/>
            <a:chExt cx="3984" cy="1632"/>
          </a:xfrm>
        </p:grpSpPr>
        <p:sp>
          <p:nvSpPr>
            <p:cNvPr id="11" name="Line 80"/>
            <p:cNvSpPr>
              <a:spLocks noChangeShapeType="1"/>
            </p:cNvSpPr>
            <p:nvPr userDrawn="1"/>
          </p:nvSpPr>
          <p:spPr bwMode="auto">
            <a:xfrm>
              <a:off x="244" y="1155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2" name="Line 81"/>
            <p:cNvSpPr>
              <a:spLocks noChangeShapeType="1"/>
            </p:cNvSpPr>
            <p:nvPr userDrawn="1"/>
          </p:nvSpPr>
          <p:spPr bwMode="auto">
            <a:xfrm>
              <a:off x="387" y="963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3" name="Oval 82"/>
            <p:cNvSpPr>
              <a:spLocks noChangeArrowheads="1"/>
            </p:cNvSpPr>
            <p:nvPr userDrawn="1"/>
          </p:nvSpPr>
          <p:spPr bwMode="auto">
            <a:xfrm>
              <a:off x="339" y="1107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  <p:sp>
        <p:nvSpPr>
          <p:cNvPr id="14" name="Text Box 83"/>
          <p:cNvSpPr txBox="1">
            <a:spLocks noChangeArrowheads="1"/>
          </p:cNvSpPr>
          <p:nvPr/>
        </p:nvSpPr>
        <p:spPr bwMode="auto">
          <a:xfrm>
            <a:off x="228600" y="6384925"/>
            <a:ext cx="190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/>
              <a:t>Regents Biology</a:t>
            </a:r>
            <a:endParaRPr lang="en-US">
              <a:latin typeface="Times" charset="0"/>
            </a:endParaRP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9144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69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934200" y="6264275"/>
            <a:ext cx="1524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ea typeface="+mn-ea"/>
              </a:defRPr>
            </a:lvl1pPr>
          </a:lstStyle>
          <a:p>
            <a:pPr>
              <a:defRPr/>
            </a:pPr>
            <a:r>
              <a:rPr lang="en-US"/>
              <a:t>2005-2006</a:t>
            </a:r>
          </a:p>
        </p:txBody>
      </p:sp>
      <p:sp>
        <p:nvSpPr>
          <p:cNvPr id="16" name="Rectangle 7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D1AEEA-459F-40A2-AA8A-94EA9B36384A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685800"/>
            <a:ext cx="20002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58483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DD3BEF-D2A0-4CAB-B2C9-8FCB557C448F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CAB48-1829-40D5-92A4-A2F7CCE39D93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CE7B8C-4FF8-4D39-96CF-E8FED5E962FD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99B8EE-C1AA-475C-B3A7-3AF64070AD2C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43780B-0BB0-41CD-B8A5-E5C88A9B3551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8CA2A8-B05F-4565-8ABE-BDF6688A233F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57D415-F90C-4B07-AFA8-F7C0DB19AFE8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429A85-F45E-4931-B8F7-BEF754D68E4B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4C973-D29A-4066-8B04-5CFAB0A1F04A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fld id="{1DCD0E66-A478-41C8-AEF8-F057076138D0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3147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148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149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150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  <a:ea typeface="+mn-ea"/>
            </a:endParaRPr>
          </a:p>
        </p:txBody>
      </p:sp>
      <p:sp>
        <p:nvSpPr>
          <p:cNvPr id="3151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153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/>
              <a:t>Regents Biology</a:t>
            </a:r>
            <a:endParaRPr lang="en-US">
              <a:latin typeface="Time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charset="2"/>
        <a:buChar char="§"/>
        <a:defRPr sz="3000" b="1">
          <a:solidFill>
            <a:srgbClr val="0F116A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2"/>
        <a:buChar char="u"/>
        <a:defRPr sz="2800" b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charset="2"/>
        <a:buChar char="§"/>
        <a:defRPr sz="2400" b="1">
          <a:solidFill>
            <a:srgbClr val="0F116A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charset="2"/>
        <a:buChar char="w"/>
        <a:defRPr sz="2000" b="1">
          <a:solidFill>
            <a:srgbClr val="0F116A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 b="1">
          <a:solidFill>
            <a:srgbClr val="0F116A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 b="1">
          <a:solidFill>
            <a:srgbClr val="0F116A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 b="1">
          <a:solidFill>
            <a:srgbClr val="0F116A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 b="1">
          <a:solidFill>
            <a:srgbClr val="0F116A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 b="1">
          <a:solidFill>
            <a:srgbClr val="0F116A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audio" Target="../media/audio5.wav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3.wav"/><Relationship Id="rId4" Type="http://schemas.openxmlformats.org/officeDocument/2006/relationships/audio" Target="../media/audio4.wav"/><Relationship Id="rId9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2.wmf"/><Relationship Id="rId3" Type="http://schemas.openxmlformats.org/officeDocument/2006/relationships/audio" Target="../media/audio2.wav"/><Relationship Id="rId7" Type="http://schemas.openxmlformats.org/officeDocument/2006/relationships/audio" Target="../media/audio8.wav"/><Relationship Id="rId12" Type="http://schemas.openxmlformats.org/officeDocument/2006/relationships/image" Target="../media/image7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15.wmf"/><Relationship Id="rId5" Type="http://schemas.openxmlformats.org/officeDocument/2006/relationships/audio" Target="../media/audio4.wav"/><Relationship Id="rId10" Type="http://schemas.openxmlformats.org/officeDocument/2006/relationships/image" Target="../media/image11.wmf"/><Relationship Id="rId4" Type="http://schemas.openxmlformats.org/officeDocument/2006/relationships/audio" Target="../media/audio3.wav"/><Relationship Id="rId9" Type="http://schemas.openxmlformats.org/officeDocument/2006/relationships/image" Target="../media/image10.wmf"/><Relationship Id="rId14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9.wav"/><Relationship Id="rId4" Type="http://schemas.openxmlformats.org/officeDocument/2006/relationships/audio" Target="../media/audio5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5.wav"/><Relationship Id="rId7" Type="http://schemas.openxmlformats.org/officeDocument/2006/relationships/audio" Target="../media/audio10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audio" Target="../media/audio3.wav"/><Relationship Id="rId4" Type="http://schemas.openxmlformats.org/officeDocument/2006/relationships/audio" Target="../media/audio6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10.wav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audio" Target="../media/audio3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12.wav"/><Relationship Id="rId4" Type="http://schemas.openxmlformats.org/officeDocument/2006/relationships/audio" Target="../media/audio5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7.wmf"/><Relationship Id="rId3" Type="http://schemas.openxmlformats.org/officeDocument/2006/relationships/audio" Target="../media/audio5.wav"/><Relationship Id="rId7" Type="http://schemas.openxmlformats.org/officeDocument/2006/relationships/audio" Target="../media/audio4.wav"/><Relationship Id="rId12" Type="http://schemas.openxmlformats.org/officeDocument/2006/relationships/image" Target="../media/image15.wmf"/><Relationship Id="rId17" Type="http://schemas.openxmlformats.org/officeDocument/2006/relationships/image" Target="../media/image5.wmf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11.wmf"/><Relationship Id="rId5" Type="http://schemas.openxmlformats.org/officeDocument/2006/relationships/audio" Target="../media/audio6.wav"/><Relationship Id="rId15" Type="http://schemas.openxmlformats.org/officeDocument/2006/relationships/image" Target="../media/image8.wmf"/><Relationship Id="rId10" Type="http://schemas.openxmlformats.org/officeDocument/2006/relationships/image" Target="../media/image10.wmf"/><Relationship Id="rId4" Type="http://schemas.openxmlformats.org/officeDocument/2006/relationships/audio" Target="../media/audio2.wav"/><Relationship Id="rId9" Type="http://schemas.openxmlformats.org/officeDocument/2006/relationships/image" Target="../media/image9.wmf"/><Relationship Id="rId14" Type="http://schemas.openxmlformats.org/officeDocument/2006/relationships/image" Target="../media/image1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4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.wav"/><Relationship Id="rId11" Type="http://schemas.openxmlformats.org/officeDocument/2006/relationships/image" Target="../media/image5.wmf"/><Relationship Id="rId5" Type="http://schemas.openxmlformats.org/officeDocument/2006/relationships/audio" Target="../media/audio2.wav"/><Relationship Id="rId10" Type="http://schemas.openxmlformats.org/officeDocument/2006/relationships/image" Target="../media/image4.jpeg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audio" Target="../media/audio5.wav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audio" Target="../media/audio4.wav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11" Type="http://schemas.openxmlformats.org/officeDocument/2006/relationships/image" Target="../media/image6.png"/><Relationship Id="rId5" Type="http://schemas.openxmlformats.org/officeDocument/2006/relationships/audio" Target="../media/audio6.wav"/><Relationship Id="rId10" Type="http://schemas.openxmlformats.org/officeDocument/2006/relationships/image" Target="../media/image11.wmf"/><Relationship Id="rId4" Type="http://schemas.openxmlformats.org/officeDocument/2006/relationships/audio" Target="../media/audio3.wav"/><Relationship Id="rId9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audio" Target="../media/audio4.wav"/><Relationship Id="rId7" Type="http://schemas.openxmlformats.org/officeDocument/2006/relationships/image" Target="../media/image1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11" Type="http://schemas.openxmlformats.org/officeDocument/2006/relationships/image" Target="../media/image11.wmf"/><Relationship Id="rId5" Type="http://schemas.openxmlformats.org/officeDocument/2006/relationships/audio" Target="../media/audio6.wav"/><Relationship Id="rId10" Type="http://schemas.openxmlformats.org/officeDocument/2006/relationships/image" Target="../media/image10.wmf"/><Relationship Id="rId4" Type="http://schemas.openxmlformats.org/officeDocument/2006/relationships/audio" Target="../media/audio2.wav"/><Relationship Id="rId9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9.wmf"/><Relationship Id="rId3" Type="http://schemas.openxmlformats.org/officeDocument/2006/relationships/audio" Target="../media/audio7.wav"/><Relationship Id="rId7" Type="http://schemas.openxmlformats.org/officeDocument/2006/relationships/audio" Target="../media/audio8.wav"/><Relationship Id="rId12" Type="http://schemas.openxmlformats.org/officeDocument/2006/relationships/image" Target="../media/image12.wm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7.wmf"/><Relationship Id="rId5" Type="http://schemas.openxmlformats.org/officeDocument/2006/relationships/audio" Target="../media/audio3.wav"/><Relationship Id="rId15" Type="http://schemas.openxmlformats.org/officeDocument/2006/relationships/image" Target="../media/image11.wmf"/><Relationship Id="rId10" Type="http://schemas.openxmlformats.org/officeDocument/2006/relationships/image" Target="../media/image8.wmf"/><Relationship Id="rId4" Type="http://schemas.openxmlformats.org/officeDocument/2006/relationships/audio" Target="../media/audio6.wav"/><Relationship Id="rId9" Type="http://schemas.openxmlformats.org/officeDocument/2006/relationships/image" Target="../media/image6.png"/><Relationship Id="rId1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9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2009-2010</a:t>
            </a:r>
            <a:endParaRPr lang="en-US" b="0" smtClean="0">
              <a:ea typeface="ＭＳ Ｐゴシック" charset="-128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 r="79201" b="15894"/>
          <a:stretch>
            <a:fillRect/>
          </a:stretch>
        </p:blipFill>
        <p:spPr bwMode="auto">
          <a:xfrm>
            <a:off x="7696200" y="533400"/>
            <a:ext cx="10318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transla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2711450"/>
            <a:ext cx="5791200" cy="396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2"/>
          <p:cNvSpPr>
            <a:spLocks noChangeArrowheads="1"/>
          </p:cNvSpPr>
          <p:nvPr/>
        </p:nvSpPr>
        <p:spPr bwMode="auto">
          <a:xfrm>
            <a:off x="2327275" y="1185863"/>
            <a:ext cx="4084638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600" b="1">
                <a:solidFill>
                  <a:srgbClr val="0F116A"/>
                </a:solidFill>
              </a:rPr>
              <a:t>Protein Synthesis </a:t>
            </a:r>
            <a:r>
              <a:rPr lang="en-US" sz="3600" b="1">
                <a:solidFill>
                  <a:schemeClr val="tx2"/>
                </a:solidFill>
              </a:rPr>
              <a:t/>
            </a:r>
            <a:br>
              <a:rPr lang="en-US" sz="3600" b="1">
                <a:solidFill>
                  <a:schemeClr val="tx2"/>
                </a:solidFill>
              </a:rPr>
            </a:br>
            <a:r>
              <a:rPr lang="en-US" sz="3600" b="1">
                <a:solidFill>
                  <a:schemeClr val="tx2"/>
                </a:solidFill>
              </a:rPr>
              <a:t>Making Proteins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"/>
          <p:cNvPicPr>
            <a:picLocks noChangeAspect="1" noChangeArrowheads="1"/>
          </p:cNvPicPr>
          <p:nvPr/>
        </p:nvPicPr>
        <p:blipFill>
          <a:blip r:embed="rId4"/>
          <a:srcRect l="55000" t="3278" r="28751" b="15295"/>
          <a:stretch>
            <a:fillRect/>
          </a:stretch>
        </p:blipFill>
        <p:spPr bwMode="auto">
          <a:xfrm>
            <a:off x="3932238" y="401638"/>
            <a:ext cx="1098550" cy="630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DNA vs. RNA</a:t>
            </a:r>
          </a:p>
        </p:txBody>
      </p:sp>
      <p:sp>
        <p:nvSpPr>
          <p:cNvPr id="3809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590550" y="1371600"/>
            <a:ext cx="3810000" cy="4419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n-US" sz="3000" u="sng" smtClean="0">
                <a:solidFill>
                  <a:srgbClr val="CC0000"/>
                </a:solidFill>
              </a:rPr>
              <a:t>D</a:t>
            </a:r>
            <a:r>
              <a:rPr lang="en-US" sz="3000" smtClean="0"/>
              <a:t>NA</a:t>
            </a:r>
            <a:endParaRPr lang="en-US" sz="2600" smtClean="0"/>
          </a:p>
          <a:p>
            <a:pPr eaLnBrk="1" hangingPunct="1">
              <a:lnSpc>
                <a:spcPct val="90000"/>
              </a:lnSpc>
              <a:buClrTx/>
            </a:pPr>
            <a:r>
              <a:rPr lang="en-US" sz="2600" smtClean="0"/>
              <a:t>deoxyribose sugar </a:t>
            </a:r>
          </a:p>
          <a:p>
            <a:pPr eaLnBrk="1" hangingPunct="1">
              <a:lnSpc>
                <a:spcPct val="90000"/>
              </a:lnSpc>
              <a:buClrTx/>
            </a:pPr>
            <a:r>
              <a:rPr lang="en-US" sz="2600" smtClean="0"/>
              <a:t>nitrogen bases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 smtClean="0">
                <a:solidFill>
                  <a:srgbClr val="CC0000"/>
                </a:solidFill>
              </a:rPr>
              <a:t>G, C, A, T</a:t>
            </a: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u="sng" smtClean="0">
                <a:solidFill>
                  <a:srgbClr val="CC0000"/>
                </a:solidFill>
              </a:rPr>
              <a:t>T : A</a:t>
            </a:r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smtClean="0"/>
              <a:t>C : G</a:t>
            </a:r>
          </a:p>
          <a:p>
            <a:pPr eaLnBrk="1" hangingPunct="1">
              <a:lnSpc>
                <a:spcPct val="90000"/>
              </a:lnSpc>
              <a:buClr>
                <a:srgbClr val="000060"/>
              </a:buClr>
            </a:pPr>
            <a:r>
              <a:rPr lang="en-US" sz="2600" u="sng" smtClean="0">
                <a:solidFill>
                  <a:srgbClr val="CC0000"/>
                </a:solidFill>
              </a:rPr>
              <a:t>double stranded</a:t>
            </a:r>
            <a:endParaRPr lang="en-US" sz="2600" smtClean="0"/>
          </a:p>
        </p:txBody>
      </p:sp>
      <p:sp>
        <p:nvSpPr>
          <p:cNvPr id="38093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965700" y="1371600"/>
            <a:ext cx="3810000" cy="4419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n-US" sz="3000" u="sng" smtClean="0">
                <a:solidFill>
                  <a:srgbClr val="CC0000"/>
                </a:solidFill>
              </a:rPr>
              <a:t>R</a:t>
            </a:r>
            <a:r>
              <a:rPr lang="en-US" sz="3000" smtClean="0"/>
              <a:t>NA</a:t>
            </a:r>
            <a:endParaRPr lang="en-US" sz="2600" smtClean="0"/>
          </a:p>
          <a:p>
            <a:pPr eaLnBrk="1" hangingPunct="1">
              <a:lnSpc>
                <a:spcPct val="90000"/>
              </a:lnSpc>
              <a:buClrTx/>
            </a:pPr>
            <a:r>
              <a:rPr lang="en-US" sz="2600" smtClean="0"/>
              <a:t>ribose sugar </a:t>
            </a:r>
          </a:p>
          <a:p>
            <a:pPr eaLnBrk="1" hangingPunct="1">
              <a:lnSpc>
                <a:spcPct val="90000"/>
              </a:lnSpc>
              <a:buClrTx/>
            </a:pPr>
            <a:r>
              <a:rPr lang="en-US" sz="2600" smtClean="0"/>
              <a:t>nitrogen bases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 smtClean="0">
                <a:solidFill>
                  <a:srgbClr val="CC0000"/>
                </a:solidFill>
              </a:rPr>
              <a:t>G, C, A, U</a:t>
            </a: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u="sng" smtClean="0">
                <a:solidFill>
                  <a:srgbClr val="CC0000"/>
                </a:solidFill>
              </a:rPr>
              <a:t>U : A</a:t>
            </a:r>
            <a:endParaRPr lang="en-US" smtClean="0"/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smtClean="0"/>
              <a:t>C : G</a:t>
            </a:r>
          </a:p>
          <a:p>
            <a:pPr eaLnBrk="1" hangingPunct="1">
              <a:lnSpc>
                <a:spcPct val="90000"/>
              </a:lnSpc>
              <a:buClr>
                <a:srgbClr val="000063"/>
              </a:buClr>
            </a:pPr>
            <a:r>
              <a:rPr lang="en-US" sz="2600" u="sng" smtClean="0">
                <a:solidFill>
                  <a:srgbClr val="CC0000"/>
                </a:solidFill>
              </a:rPr>
              <a:t>single stranded</a:t>
            </a:r>
            <a:endParaRPr lang="en-US" sz="2600" smtClean="0"/>
          </a:p>
        </p:txBody>
      </p:sp>
      <p:pic>
        <p:nvPicPr>
          <p:cNvPr id="33798" name="Picture 8"/>
          <p:cNvPicPr>
            <a:picLocks noChangeAspect="1" noChangeArrowheads="1"/>
          </p:cNvPicPr>
          <p:nvPr/>
        </p:nvPicPr>
        <p:blipFill>
          <a:blip r:embed="rId4"/>
          <a:srcRect l="26250" t="3278" r="57500" b="15295"/>
          <a:stretch>
            <a:fillRect/>
          </a:stretch>
        </p:blipFill>
        <p:spPr bwMode="auto">
          <a:xfrm>
            <a:off x="7872413" y="401638"/>
            <a:ext cx="1098550" cy="630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0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0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0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0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0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0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0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0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0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0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0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0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09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09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80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0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809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09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 build="p" autoUpdateAnimBg="0"/>
      <p:bldP spid="380932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Transcription</a:t>
            </a:r>
          </a:p>
        </p:txBody>
      </p:sp>
      <p:sp>
        <p:nvSpPr>
          <p:cNvPr id="3870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00005C"/>
              </a:buClr>
            </a:pPr>
            <a:r>
              <a:rPr lang="en-US" u="sng" smtClean="0">
                <a:solidFill>
                  <a:srgbClr val="CC0000"/>
                </a:solidFill>
              </a:rPr>
              <a:t>Making mRNA from DNA</a:t>
            </a:r>
            <a:endParaRPr lang="en-US" smtClean="0"/>
          </a:p>
          <a:p>
            <a:pPr eaLnBrk="1" hangingPunct="1">
              <a:buClrTx/>
            </a:pPr>
            <a:r>
              <a:rPr lang="en-US" smtClean="0"/>
              <a:t>DNA strand is the </a:t>
            </a:r>
            <a:br>
              <a:rPr lang="en-US" smtClean="0"/>
            </a:br>
            <a:r>
              <a:rPr lang="en-US" smtClean="0"/>
              <a:t>template (pattern)</a:t>
            </a:r>
          </a:p>
          <a:p>
            <a:pPr lvl="1" eaLnBrk="1" hangingPunct="1">
              <a:buClrTx/>
            </a:pPr>
            <a:r>
              <a:rPr lang="en-US" smtClean="0"/>
              <a:t>match bases</a:t>
            </a:r>
          </a:p>
          <a:p>
            <a:pPr lvl="2" eaLnBrk="1" hangingPunct="1">
              <a:buClrTx/>
            </a:pPr>
            <a:r>
              <a:rPr lang="en-US" smtClean="0"/>
              <a:t>U : A</a:t>
            </a:r>
          </a:p>
          <a:p>
            <a:pPr lvl="2" eaLnBrk="1" hangingPunct="1">
              <a:buClrTx/>
            </a:pPr>
            <a:r>
              <a:rPr lang="en-US" smtClean="0"/>
              <a:t>G : C</a:t>
            </a:r>
          </a:p>
          <a:p>
            <a:pPr eaLnBrk="1" hangingPunct="1">
              <a:buClrTx/>
            </a:pPr>
            <a:r>
              <a:rPr lang="en-US" smtClean="0"/>
              <a:t>Enzyme</a:t>
            </a:r>
            <a:endParaRPr lang="en-US" smtClean="0">
              <a:solidFill>
                <a:schemeClr val="tx1"/>
              </a:solidFill>
            </a:endParaRPr>
          </a:p>
          <a:p>
            <a:pPr lvl="1" eaLnBrk="1" hangingPunct="1">
              <a:buClrTx/>
            </a:pPr>
            <a:r>
              <a:rPr lang="en-US" smtClean="0"/>
              <a:t>RNA polymerase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/>
          <a:srcRect l="6316" t="36000" r="10527" b="6000"/>
          <a:stretch>
            <a:fillRect/>
          </a:stretch>
        </p:blipFill>
        <p:spPr bwMode="auto">
          <a:xfrm>
            <a:off x="5024438" y="1908175"/>
            <a:ext cx="4043362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7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7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7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7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7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7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7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7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Matching bases of DNA &amp; RNA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6324600" y="41910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7848600" y="41910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4495800" y="41910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894" name="Group 6"/>
          <p:cNvGrpSpPr>
            <a:grpSpLocks/>
          </p:cNvGrpSpPr>
          <p:nvPr/>
        </p:nvGrpSpPr>
        <p:grpSpPr bwMode="auto">
          <a:xfrm rot="10800000" flipH="1">
            <a:off x="5715000" y="4191000"/>
            <a:ext cx="228600" cy="609600"/>
            <a:chOff x="1776" y="2592"/>
            <a:chExt cx="144" cy="384"/>
          </a:xfrm>
        </p:grpSpPr>
        <p:sp>
          <p:nvSpPr>
            <p:cNvPr id="38012" name="Rectangle 7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13" name="Oval 8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895" name="Group 9"/>
          <p:cNvGrpSpPr>
            <a:grpSpLocks/>
          </p:cNvGrpSpPr>
          <p:nvPr/>
        </p:nvGrpSpPr>
        <p:grpSpPr bwMode="auto">
          <a:xfrm rot="10800000" flipH="1">
            <a:off x="6629400" y="4191000"/>
            <a:ext cx="228600" cy="609600"/>
            <a:chOff x="1776" y="2592"/>
            <a:chExt cx="144" cy="384"/>
          </a:xfrm>
        </p:grpSpPr>
        <p:sp>
          <p:nvSpPr>
            <p:cNvPr id="38010" name="Rectangle 10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11" name="Oval 11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896" name="Group 12"/>
          <p:cNvGrpSpPr>
            <a:grpSpLocks/>
          </p:cNvGrpSpPr>
          <p:nvPr/>
        </p:nvGrpSpPr>
        <p:grpSpPr bwMode="auto">
          <a:xfrm rot="10800000" flipH="1">
            <a:off x="8153400" y="4191000"/>
            <a:ext cx="228600" cy="609600"/>
            <a:chOff x="1776" y="2592"/>
            <a:chExt cx="144" cy="384"/>
          </a:xfrm>
        </p:grpSpPr>
        <p:sp>
          <p:nvSpPr>
            <p:cNvPr id="38008" name="Rectangle 13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09" name="Oval 14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897" name="Group 15"/>
          <p:cNvGrpSpPr>
            <a:grpSpLocks/>
          </p:cNvGrpSpPr>
          <p:nvPr/>
        </p:nvGrpSpPr>
        <p:grpSpPr bwMode="auto">
          <a:xfrm rot="10800000" flipH="1">
            <a:off x="4800600" y="4191000"/>
            <a:ext cx="228600" cy="609600"/>
            <a:chOff x="1776" y="2592"/>
            <a:chExt cx="144" cy="384"/>
          </a:xfrm>
        </p:grpSpPr>
        <p:sp>
          <p:nvSpPr>
            <p:cNvPr id="38006" name="Rectangle 16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07" name="Oval 17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898" name="Group 18"/>
          <p:cNvGrpSpPr>
            <a:grpSpLocks/>
          </p:cNvGrpSpPr>
          <p:nvPr/>
        </p:nvGrpSpPr>
        <p:grpSpPr bwMode="auto">
          <a:xfrm rot="10800000" flipH="1">
            <a:off x="3886200" y="4191000"/>
            <a:ext cx="228600" cy="609600"/>
            <a:chOff x="1776" y="2592"/>
            <a:chExt cx="144" cy="384"/>
          </a:xfrm>
        </p:grpSpPr>
        <p:sp>
          <p:nvSpPr>
            <p:cNvPr id="38004" name="Rectangle 19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05" name="Oval 20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899" name="Group 21"/>
          <p:cNvGrpSpPr>
            <a:grpSpLocks/>
          </p:cNvGrpSpPr>
          <p:nvPr/>
        </p:nvGrpSpPr>
        <p:grpSpPr bwMode="auto">
          <a:xfrm rot="10800000" flipH="1">
            <a:off x="2057400" y="4191000"/>
            <a:ext cx="228600" cy="609600"/>
            <a:chOff x="1776" y="2592"/>
            <a:chExt cx="144" cy="384"/>
          </a:xfrm>
        </p:grpSpPr>
        <p:sp>
          <p:nvSpPr>
            <p:cNvPr id="38002" name="Rectangle 22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03" name="Oval 23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00" name="Rectangle 24"/>
          <p:cNvSpPr>
            <a:spLocks noChangeArrowheads="1"/>
          </p:cNvSpPr>
          <p:nvPr/>
        </p:nvSpPr>
        <p:spPr bwMode="auto">
          <a:xfrm>
            <a:off x="3276600" y="41910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Rectangle 25"/>
          <p:cNvSpPr>
            <a:spLocks noChangeArrowheads="1"/>
          </p:cNvSpPr>
          <p:nvPr/>
        </p:nvSpPr>
        <p:spPr bwMode="auto">
          <a:xfrm>
            <a:off x="1752600" y="41910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2" name="Rectangle 26"/>
          <p:cNvSpPr>
            <a:spLocks noChangeArrowheads="1"/>
          </p:cNvSpPr>
          <p:nvPr/>
        </p:nvSpPr>
        <p:spPr bwMode="auto">
          <a:xfrm>
            <a:off x="1447800" y="41910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903" name="Group 27"/>
          <p:cNvGrpSpPr>
            <a:grpSpLocks/>
          </p:cNvGrpSpPr>
          <p:nvPr/>
        </p:nvGrpSpPr>
        <p:grpSpPr bwMode="auto">
          <a:xfrm rot="10800000">
            <a:off x="1143000" y="4191000"/>
            <a:ext cx="228600" cy="609600"/>
            <a:chOff x="1776" y="2592"/>
            <a:chExt cx="144" cy="384"/>
          </a:xfrm>
        </p:grpSpPr>
        <p:sp>
          <p:nvSpPr>
            <p:cNvPr id="38000" name="Rectangle 28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01" name="Oval 29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04" name="Rectangle 30"/>
          <p:cNvSpPr>
            <a:spLocks noChangeArrowheads="1"/>
          </p:cNvSpPr>
          <p:nvPr/>
        </p:nvSpPr>
        <p:spPr bwMode="auto">
          <a:xfrm>
            <a:off x="3581400" y="41910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5" name="Rectangle 31"/>
          <p:cNvSpPr>
            <a:spLocks noChangeArrowheads="1"/>
          </p:cNvSpPr>
          <p:nvPr/>
        </p:nvSpPr>
        <p:spPr bwMode="auto">
          <a:xfrm>
            <a:off x="2667000" y="41910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6" name="Rectangle 32"/>
          <p:cNvSpPr>
            <a:spLocks noChangeArrowheads="1"/>
          </p:cNvSpPr>
          <p:nvPr/>
        </p:nvSpPr>
        <p:spPr bwMode="auto">
          <a:xfrm>
            <a:off x="5105400" y="41910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Rectangle 33"/>
          <p:cNvSpPr>
            <a:spLocks noChangeArrowheads="1"/>
          </p:cNvSpPr>
          <p:nvPr/>
        </p:nvSpPr>
        <p:spPr bwMode="auto">
          <a:xfrm>
            <a:off x="6019800" y="41910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8" name="Rectangle 34"/>
          <p:cNvSpPr>
            <a:spLocks noChangeArrowheads="1"/>
          </p:cNvSpPr>
          <p:nvPr/>
        </p:nvSpPr>
        <p:spPr bwMode="auto">
          <a:xfrm>
            <a:off x="7239000" y="41910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9" name="Rectangle 35"/>
          <p:cNvSpPr>
            <a:spLocks noChangeArrowheads="1"/>
          </p:cNvSpPr>
          <p:nvPr/>
        </p:nvSpPr>
        <p:spPr bwMode="auto">
          <a:xfrm>
            <a:off x="7543800" y="41910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0" name="Rectangle 36"/>
          <p:cNvSpPr>
            <a:spLocks noChangeArrowheads="1"/>
          </p:cNvSpPr>
          <p:nvPr/>
        </p:nvSpPr>
        <p:spPr bwMode="auto">
          <a:xfrm>
            <a:off x="1066800" y="3886200"/>
            <a:ext cx="7391400" cy="228600"/>
          </a:xfrm>
          <a:prstGeom prst="rect">
            <a:avLst/>
          </a:prstGeom>
          <a:solidFill>
            <a:srgbClr val="0000FF"/>
          </a:solidFill>
          <a:ln w="9525">
            <a:solidFill>
              <a:srgbClr val="66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1" name="Rectangle 3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696200" cy="21336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Double stranded DNA unzips</a:t>
            </a:r>
          </a:p>
        </p:txBody>
      </p:sp>
      <p:sp>
        <p:nvSpPr>
          <p:cNvPr id="37912" name="Rectangle 38"/>
          <p:cNvSpPr>
            <a:spLocks noChangeArrowheads="1"/>
          </p:cNvSpPr>
          <p:nvPr/>
        </p:nvSpPr>
        <p:spPr bwMode="auto">
          <a:xfrm>
            <a:off x="1066800" y="5272088"/>
            <a:ext cx="7391400" cy="228600"/>
          </a:xfrm>
          <a:prstGeom prst="rect">
            <a:avLst/>
          </a:prstGeom>
          <a:solidFill>
            <a:srgbClr val="0000FF"/>
          </a:solidFill>
          <a:ln w="9525">
            <a:solidFill>
              <a:srgbClr val="66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3" name="Rectangle 39"/>
          <p:cNvSpPr>
            <a:spLocks noChangeArrowheads="1"/>
          </p:cNvSpPr>
          <p:nvPr/>
        </p:nvSpPr>
        <p:spPr bwMode="auto">
          <a:xfrm>
            <a:off x="1447800" y="4662488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914" name="Group 40"/>
          <p:cNvGrpSpPr>
            <a:grpSpLocks/>
          </p:cNvGrpSpPr>
          <p:nvPr/>
        </p:nvGrpSpPr>
        <p:grpSpPr bwMode="auto">
          <a:xfrm>
            <a:off x="1143000" y="4586288"/>
            <a:ext cx="228600" cy="609600"/>
            <a:chOff x="1296" y="2592"/>
            <a:chExt cx="144" cy="384"/>
          </a:xfrm>
        </p:grpSpPr>
        <p:sp>
          <p:nvSpPr>
            <p:cNvPr id="37998" name="Rectangle 41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99" name="Oval 42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15" name="Rectangle 43"/>
          <p:cNvSpPr>
            <a:spLocks noChangeArrowheads="1"/>
          </p:cNvSpPr>
          <p:nvPr/>
        </p:nvSpPr>
        <p:spPr bwMode="auto">
          <a:xfrm>
            <a:off x="1752600" y="4662488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916" name="Group 44"/>
          <p:cNvGrpSpPr>
            <a:grpSpLocks/>
          </p:cNvGrpSpPr>
          <p:nvPr/>
        </p:nvGrpSpPr>
        <p:grpSpPr bwMode="auto">
          <a:xfrm>
            <a:off x="2057400" y="4586288"/>
            <a:ext cx="228600" cy="609600"/>
            <a:chOff x="1296" y="2592"/>
            <a:chExt cx="144" cy="384"/>
          </a:xfrm>
        </p:grpSpPr>
        <p:sp>
          <p:nvSpPr>
            <p:cNvPr id="37996" name="Rectangle 45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97" name="Oval 46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17" name="Group 47"/>
          <p:cNvGrpSpPr>
            <a:grpSpLocks/>
          </p:cNvGrpSpPr>
          <p:nvPr/>
        </p:nvGrpSpPr>
        <p:grpSpPr bwMode="auto">
          <a:xfrm rot="10800000" flipH="1" flipV="1">
            <a:off x="2362200" y="4586288"/>
            <a:ext cx="228600" cy="609600"/>
            <a:chOff x="1776" y="2592"/>
            <a:chExt cx="144" cy="384"/>
          </a:xfrm>
        </p:grpSpPr>
        <p:sp>
          <p:nvSpPr>
            <p:cNvPr id="37994" name="Rectangle 48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95" name="Oval 49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18" name="Group 50"/>
          <p:cNvGrpSpPr>
            <a:grpSpLocks/>
          </p:cNvGrpSpPr>
          <p:nvPr/>
        </p:nvGrpSpPr>
        <p:grpSpPr bwMode="auto">
          <a:xfrm>
            <a:off x="3886200" y="4586288"/>
            <a:ext cx="228600" cy="609600"/>
            <a:chOff x="1296" y="2592"/>
            <a:chExt cx="144" cy="384"/>
          </a:xfrm>
        </p:grpSpPr>
        <p:sp>
          <p:nvSpPr>
            <p:cNvPr id="37992" name="Rectangle 51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93" name="Oval 52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19" name="Group 53"/>
          <p:cNvGrpSpPr>
            <a:grpSpLocks/>
          </p:cNvGrpSpPr>
          <p:nvPr/>
        </p:nvGrpSpPr>
        <p:grpSpPr bwMode="auto">
          <a:xfrm rot="10800000" flipH="1" flipV="1">
            <a:off x="2971800" y="4586288"/>
            <a:ext cx="228600" cy="609600"/>
            <a:chOff x="1776" y="2592"/>
            <a:chExt cx="144" cy="384"/>
          </a:xfrm>
        </p:grpSpPr>
        <p:sp>
          <p:nvSpPr>
            <p:cNvPr id="37990" name="Rectangle 54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91" name="Oval 55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20" name="Group 56"/>
          <p:cNvGrpSpPr>
            <a:grpSpLocks/>
          </p:cNvGrpSpPr>
          <p:nvPr/>
        </p:nvGrpSpPr>
        <p:grpSpPr bwMode="auto">
          <a:xfrm>
            <a:off x="4800600" y="4586288"/>
            <a:ext cx="228600" cy="609600"/>
            <a:chOff x="1296" y="2592"/>
            <a:chExt cx="144" cy="384"/>
          </a:xfrm>
        </p:grpSpPr>
        <p:sp>
          <p:nvSpPr>
            <p:cNvPr id="37988" name="Rectangle 57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89" name="Oval 58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21" name="Rectangle 59"/>
          <p:cNvSpPr>
            <a:spLocks noChangeArrowheads="1"/>
          </p:cNvSpPr>
          <p:nvPr/>
        </p:nvSpPr>
        <p:spPr bwMode="auto">
          <a:xfrm>
            <a:off x="3581400" y="4662488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2" name="Rectangle 60"/>
          <p:cNvSpPr>
            <a:spLocks noChangeArrowheads="1"/>
          </p:cNvSpPr>
          <p:nvPr/>
        </p:nvSpPr>
        <p:spPr bwMode="auto">
          <a:xfrm>
            <a:off x="2667000" y="4662488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923" name="Group 61"/>
          <p:cNvGrpSpPr>
            <a:grpSpLocks/>
          </p:cNvGrpSpPr>
          <p:nvPr/>
        </p:nvGrpSpPr>
        <p:grpSpPr bwMode="auto">
          <a:xfrm rot="10800000" flipH="1" flipV="1">
            <a:off x="4191000" y="4586288"/>
            <a:ext cx="228600" cy="609600"/>
            <a:chOff x="1776" y="2592"/>
            <a:chExt cx="144" cy="384"/>
          </a:xfrm>
        </p:grpSpPr>
        <p:sp>
          <p:nvSpPr>
            <p:cNvPr id="37986" name="Rectangle 62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87" name="Oval 63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24" name="Rectangle 64"/>
          <p:cNvSpPr>
            <a:spLocks noChangeArrowheads="1"/>
          </p:cNvSpPr>
          <p:nvPr/>
        </p:nvSpPr>
        <p:spPr bwMode="auto">
          <a:xfrm>
            <a:off x="4495800" y="4662488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5" name="Rectangle 65"/>
          <p:cNvSpPr>
            <a:spLocks noChangeArrowheads="1"/>
          </p:cNvSpPr>
          <p:nvPr/>
        </p:nvSpPr>
        <p:spPr bwMode="auto">
          <a:xfrm>
            <a:off x="3276600" y="4662488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6" name="Rectangle 66"/>
          <p:cNvSpPr>
            <a:spLocks noChangeArrowheads="1"/>
          </p:cNvSpPr>
          <p:nvPr/>
        </p:nvSpPr>
        <p:spPr bwMode="auto">
          <a:xfrm>
            <a:off x="5105400" y="4662488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927" name="Group 67"/>
          <p:cNvGrpSpPr>
            <a:grpSpLocks/>
          </p:cNvGrpSpPr>
          <p:nvPr/>
        </p:nvGrpSpPr>
        <p:grpSpPr bwMode="auto">
          <a:xfrm rot="10800000" flipH="1" flipV="1">
            <a:off x="5410200" y="4586288"/>
            <a:ext cx="228600" cy="609600"/>
            <a:chOff x="1776" y="2592"/>
            <a:chExt cx="144" cy="384"/>
          </a:xfrm>
        </p:grpSpPr>
        <p:sp>
          <p:nvSpPr>
            <p:cNvPr id="37984" name="Rectangle 68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85" name="Oval 69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28" name="Group 70"/>
          <p:cNvGrpSpPr>
            <a:grpSpLocks/>
          </p:cNvGrpSpPr>
          <p:nvPr/>
        </p:nvGrpSpPr>
        <p:grpSpPr bwMode="auto">
          <a:xfrm>
            <a:off x="5715000" y="4586288"/>
            <a:ext cx="228600" cy="609600"/>
            <a:chOff x="1296" y="2592"/>
            <a:chExt cx="144" cy="384"/>
          </a:xfrm>
        </p:grpSpPr>
        <p:sp>
          <p:nvSpPr>
            <p:cNvPr id="37982" name="Rectangle 71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83" name="Oval 72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29" name="Rectangle 73"/>
          <p:cNvSpPr>
            <a:spLocks noChangeArrowheads="1"/>
          </p:cNvSpPr>
          <p:nvPr/>
        </p:nvSpPr>
        <p:spPr bwMode="auto">
          <a:xfrm>
            <a:off x="6019800" y="4662488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930" name="Group 74"/>
          <p:cNvGrpSpPr>
            <a:grpSpLocks/>
          </p:cNvGrpSpPr>
          <p:nvPr/>
        </p:nvGrpSpPr>
        <p:grpSpPr bwMode="auto">
          <a:xfrm>
            <a:off x="6629400" y="4586288"/>
            <a:ext cx="228600" cy="609600"/>
            <a:chOff x="1296" y="2592"/>
            <a:chExt cx="144" cy="384"/>
          </a:xfrm>
        </p:grpSpPr>
        <p:sp>
          <p:nvSpPr>
            <p:cNvPr id="37980" name="Rectangle 75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81" name="Oval 76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31" name="Rectangle 77"/>
          <p:cNvSpPr>
            <a:spLocks noChangeArrowheads="1"/>
          </p:cNvSpPr>
          <p:nvPr/>
        </p:nvSpPr>
        <p:spPr bwMode="auto">
          <a:xfrm>
            <a:off x="6324600" y="4662488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932" name="Group 78"/>
          <p:cNvGrpSpPr>
            <a:grpSpLocks/>
          </p:cNvGrpSpPr>
          <p:nvPr/>
        </p:nvGrpSpPr>
        <p:grpSpPr bwMode="auto">
          <a:xfrm rot="10800000" flipH="1" flipV="1">
            <a:off x="6934200" y="4586288"/>
            <a:ext cx="228600" cy="609600"/>
            <a:chOff x="1776" y="2592"/>
            <a:chExt cx="144" cy="384"/>
          </a:xfrm>
        </p:grpSpPr>
        <p:sp>
          <p:nvSpPr>
            <p:cNvPr id="37978" name="Rectangle 79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79" name="Oval 80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33" name="Rectangle 81"/>
          <p:cNvSpPr>
            <a:spLocks noChangeArrowheads="1"/>
          </p:cNvSpPr>
          <p:nvPr/>
        </p:nvSpPr>
        <p:spPr bwMode="auto">
          <a:xfrm>
            <a:off x="7239000" y="4662488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34" name="Rectangle 82"/>
          <p:cNvSpPr>
            <a:spLocks noChangeArrowheads="1"/>
          </p:cNvSpPr>
          <p:nvPr/>
        </p:nvSpPr>
        <p:spPr bwMode="auto">
          <a:xfrm>
            <a:off x="7543800" y="4662488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35" name="Rectangle 83"/>
          <p:cNvSpPr>
            <a:spLocks noChangeArrowheads="1"/>
          </p:cNvSpPr>
          <p:nvPr/>
        </p:nvSpPr>
        <p:spPr bwMode="auto">
          <a:xfrm>
            <a:off x="7848600" y="4662488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936" name="Group 84"/>
          <p:cNvGrpSpPr>
            <a:grpSpLocks/>
          </p:cNvGrpSpPr>
          <p:nvPr/>
        </p:nvGrpSpPr>
        <p:grpSpPr bwMode="auto">
          <a:xfrm>
            <a:off x="8153400" y="4586288"/>
            <a:ext cx="228600" cy="609600"/>
            <a:chOff x="1296" y="2592"/>
            <a:chExt cx="144" cy="384"/>
          </a:xfrm>
        </p:grpSpPr>
        <p:sp>
          <p:nvSpPr>
            <p:cNvPr id="37976" name="Rectangle 85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77" name="Oval 86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37" name="Text Box 87"/>
          <p:cNvSpPr txBox="1">
            <a:spLocks noChangeArrowheads="1"/>
          </p:cNvSpPr>
          <p:nvPr/>
        </p:nvSpPr>
        <p:spPr bwMode="auto">
          <a:xfrm>
            <a:off x="4129088" y="47879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A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7938" name="Text Box 88"/>
          <p:cNvSpPr txBox="1">
            <a:spLocks noChangeArrowheads="1"/>
          </p:cNvSpPr>
          <p:nvPr/>
        </p:nvSpPr>
        <p:spPr bwMode="auto">
          <a:xfrm>
            <a:off x="4422775" y="47879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G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7939" name="Text Box 89"/>
          <p:cNvSpPr txBox="1">
            <a:spLocks noChangeArrowheads="1"/>
          </p:cNvSpPr>
          <p:nvPr/>
        </p:nvSpPr>
        <p:spPr bwMode="auto">
          <a:xfrm>
            <a:off x="7773988" y="47879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G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7940" name="Text Box 90"/>
          <p:cNvSpPr txBox="1">
            <a:spLocks noChangeArrowheads="1"/>
          </p:cNvSpPr>
          <p:nvPr/>
        </p:nvSpPr>
        <p:spPr bwMode="auto">
          <a:xfrm>
            <a:off x="6254750" y="47879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G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7941" name="Text Box 91"/>
          <p:cNvSpPr txBox="1">
            <a:spLocks noChangeArrowheads="1"/>
          </p:cNvSpPr>
          <p:nvPr/>
        </p:nvSpPr>
        <p:spPr bwMode="auto">
          <a:xfrm>
            <a:off x="3203575" y="47879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G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7942" name="Text Box 92"/>
          <p:cNvSpPr txBox="1">
            <a:spLocks noChangeArrowheads="1"/>
          </p:cNvSpPr>
          <p:nvPr/>
        </p:nvSpPr>
        <p:spPr bwMode="auto">
          <a:xfrm>
            <a:off x="1684338" y="47879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G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7943" name="Text Box 93"/>
          <p:cNvSpPr txBox="1">
            <a:spLocks noChangeArrowheads="1"/>
          </p:cNvSpPr>
          <p:nvPr/>
        </p:nvSpPr>
        <p:spPr bwMode="auto">
          <a:xfrm>
            <a:off x="1384300" y="47879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G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7944" name="Text Box 94"/>
          <p:cNvSpPr txBox="1">
            <a:spLocks noChangeArrowheads="1"/>
          </p:cNvSpPr>
          <p:nvPr/>
        </p:nvSpPr>
        <p:spPr bwMode="auto">
          <a:xfrm>
            <a:off x="1092200" y="4787900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T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7945" name="Text Box 95"/>
          <p:cNvSpPr txBox="1">
            <a:spLocks noChangeArrowheads="1"/>
          </p:cNvSpPr>
          <p:nvPr/>
        </p:nvSpPr>
        <p:spPr bwMode="auto">
          <a:xfrm>
            <a:off x="1993900" y="4787900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T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7946" name="Text Box 96"/>
          <p:cNvSpPr txBox="1">
            <a:spLocks noChangeArrowheads="1"/>
          </p:cNvSpPr>
          <p:nvPr/>
        </p:nvSpPr>
        <p:spPr bwMode="auto">
          <a:xfrm>
            <a:off x="2293938" y="47879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A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7947" name="Text Box 97"/>
          <p:cNvSpPr txBox="1">
            <a:spLocks noChangeArrowheads="1"/>
          </p:cNvSpPr>
          <p:nvPr/>
        </p:nvSpPr>
        <p:spPr bwMode="auto">
          <a:xfrm>
            <a:off x="2595563" y="47879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C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7948" name="Text Box 98"/>
          <p:cNvSpPr txBox="1">
            <a:spLocks noChangeArrowheads="1"/>
          </p:cNvSpPr>
          <p:nvPr/>
        </p:nvSpPr>
        <p:spPr bwMode="auto">
          <a:xfrm>
            <a:off x="2897188" y="47879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A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7949" name="Text Box 99"/>
          <p:cNvSpPr txBox="1">
            <a:spLocks noChangeArrowheads="1"/>
          </p:cNvSpPr>
          <p:nvPr/>
        </p:nvSpPr>
        <p:spPr bwMode="auto">
          <a:xfrm>
            <a:off x="3511550" y="47879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C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7950" name="Text Box 100"/>
          <p:cNvSpPr txBox="1">
            <a:spLocks noChangeArrowheads="1"/>
          </p:cNvSpPr>
          <p:nvPr/>
        </p:nvSpPr>
        <p:spPr bwMode="auto">
          <a:xfrm>
            <a:off x="3827463" y="4787900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T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7951" name="Text Box 101"/>
          <p:cNvSpPr txBox="1">
            <a:spLocks noChangeArrowheads="1"/>
          </p:cNvSpPr>
          <p:nvPr/>
        </p:nvSpPr>
        <p:spPr bwMode="auto">
          <a:xfrm>
            <a:off x="4743450" y="4787900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T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7952" name="Text Box 102"/>
          <p:cNvSpPr txBox="1">
            <a:spLocks noChangeArrowheads="1"/>
          </p:cNvSpPr>
          <p:nvPr/>
        </p:nvSpPr>
        <p:spPr bwMode="auto">
          <a:xfrm>
            <a:off x="5659438" y="4787900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T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7953" name="Text Box 103"/>
          <p:cNvSpPr txBox="1">
            <a:spLocks noChangeArrowheads="1"/>
          </p:cNvSpPr>
          <p:nvPr/>
        </p:nvSpPr>
        <p:spPr bwMode="auto">
          <a:xfrm>
            <a:off x="6575425" y="4787900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T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7954" name="Text Box 104"/>
          <p:cNvSpPr txBox="1">
            <a:spLocks noChangeArrowheads="1"/>
          </p:cNvSpPr>
          <p:nvPr/>
        </p:nvSpPr>
        <p:spPr bwMode="auto">
          <a:xfrm>
            <a:off x="8107363" y="4787900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T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7955" name="Text Box 105"/>
          <p:cNvSpPr txBox="1">
            <a:spLocks noChangeArrowheads="1"/>
          </p:cNvSpPr>
          <p:nvPr/>
        </p:nvSpPr>
        <p:spPr bwMode="auto">
          <a:xfrm>
            <a:off x="5057775" y="47879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C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7956" name="Text Box 106"/>
          <p:cNvSpPr txBox="1">
            <a:spLocks noChangeArrowheads="1"/>
          </p:cNvSpPr>
          <p:nvPr/>
        </p:nvSpPr>
        <p:spPr bwMode="auto">
          <a:xfrm>
            <a:off x="5973763" y="47879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C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7957" name="Text Box 107"/>
          <p:cNvSpPr txBox="1">
            <a:spLocks noChangeArrowheads="1"/>
          </p:cNvSpPr>
          <p:nvPr/>
        </p:nvSpPr>
        <p:spPr bwMode="auto">
          <a:xfrm>
            <a:off x="7191375" y="47879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C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7958" name="Text Box 108"/>
          <p:cNvSpPr txBox="1">
            <a:spLocks noChangeArrowheads="1"/>
          </p:cNvSpPr>
          <p:nvPr/>
        </p:nvSpPr>
        <p:spPr bwMode="auto">
          <a:xfrm>
            <a:off x="7493000" y="47879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C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7959" name="Text Box 109"/>
          <p:cNvSpPr txBox="1">
            <a:spLocks noChangeArrowheads="1"/>
          </p:cNvSpPr>
          <p:nvPr/>
        </p:nvSpPr>
        <p:spPr bwMode="auto">
          <a:xfrm>
            <a:off x="5348288" y="47879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A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7960" name="Text Box 110"/>
          <p:cNvSpPr txBox="1">
            <a:spLocks noChangeArrowheads="1"/>
          </p:cNvSpPr>
          <p:nvPr/>
        </p:nvSpPr>
        <p:spPr bwMode="auto">
          <a:xfrm>
            <a:off x="6867525" y="47879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A</a:t>
            </a:r>
            <a:endParaRPr lang="en-US" sz="2800">
              <a:solidFill>
                <a:schemeClr val="bg1"/>
              </a:solidFill>
            </a:endParaRPr>
          </a:p>
        </p:txBody>
      </p:sp>
      <p:grpSp>
        <p:nvGrpSpPr>
          <p:cNvPr id="37961" name="Group 111"/>
          <p:cNvGrpSpPr>
            <a:grpSpLocks/>
          </p:cNvGrpSpPr>
          <p:nvPr/>
        </p:nvGrpSpPr>
        <p:grpSpPr bwMode="auto">
          <a:xfrm flipV="1">
            <a:off x="2362200" y="4191000"/>
            <a:ext cx="228600" cy="609600"/>
            <a:chOff x="1296" y="2592"/>
            <a:chExt cx="144" cy="384"/>
          </a:xfrm>
        </p:grpSpPr>
        <p:sp>
          <p:nvSpPr>
            <p:cNvPr id="37974" name="Rectangle 112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75" name="Oval 113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62" name="Group 114"/>
          <p:cNvGrpSpPr>
            <a:grpSpLocks/>
          </p:cNvGrpSpPr>
          <p:nvPr/>
        </p:nvGrpSpPr>
        <p:grpSpPr bwMode="auto">
          <a:xfrm flipV="1">
            <a:off x="2971800" y="4191000"/>
            <a:ext cx="228600" cy="609600"/>
            <a:chOff x="1296" y="2592"/>
            <a:chExt cx="144" cy="384"/>
          </a:xfrm>
        </p:grpSpPr>
        <p:sp>
          <p:nvSpPr>
            <p:cNvPr id="37972" name="Rectangle 115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73" name="Oval 116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63" name="Group 117"/>
          <p:cNvGrpSpPr>
            <a:grpSpLocks/>
          </p:cNvGrpSpPr>
          <p:nvPr/>
        </p:nvGrpSpPr>
        <p:grpSpPr bwMode="auto">
          <a:xfrm flipV="1">
            <a:off x="4191000" y="4191000"/>
            <a:ext cx="228600" cy="609600"/>
            <a:chOff x="1296" y="2592"/>
            <a:chExt cx="144" cy="384"/>
          </a:xfrm>
        </p:grpSpPr>
        <p:sp>
          <p:nvSpPr>
            <p:cNvPr id="37970" name="Rectangle 118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71" name="Oval 119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64" name="Group 120"/>
          <p:cNvGrpSpPr>
            <a:grpSpLocks/>
          </p:cNvGrpSpPr>
          <p:nvPr/>
        </p:nvGrpSpPr>
        <p:grpSpPr bwMode="auto">
          <a:xfrm flipV="1">
            <a:off x="5410200" y="4191000"/>
            <a:ext cx="228600" cy="609600"/>
            <a:chOff x="1296" y="2592"/>
            <a:chExt cx="144" cy="384"/>
          </a:xfrm>
        </p:grpSpPr>
        <p:sp>
          <p:nvSpPr>
            <p:cNvPr id="37968" name="Rectangle 121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69" name="Oval 122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65" name="Group 123"/>
          <p:cNvGrpSpPr>
            <a:grpSpLocks/>
          </p:cNvGrpSpPr>
          <p:nvPr/>
        </p:nvGrpSpPr>
        <p:grpSpPr bwMode="auto">
          <a:xfrm flipV="1">
            <a:off x="6934200" y="4191000"/>
            <a:ext cx="228600" cy="609600"/>
            <a:chOff x="1296" y="2592"/>
            <a:chExt cx="144" cy="384"/>
          </a:xfrm>
        </p:grpSpPr>
        <p:sp>
          <p:nvSpPr>
            <p:cNvPr id="37966" name="Rectangle 124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67" name="Oval 125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Matching bases of DNA &amp; RNA</a:t>
            </a:r>
          </a:p>
        </p:txBody>
      </p:sp>
      <p:sp>
        <p:nvSpPr>
          <p:cNvPr id="3911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696200" cy="21336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Double stranded DNA unzips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066800" y="5272088"/>
            <a:ext cx="7391400" cy="228600"/>
          </a:xfrm>
          <a:prstGeom prst="rect">
            <a:avLst/>
          </a:prstGeom>
          <a:solidFill>
            <a:srgbClr val="0000FF"/>
          </a:solidFill>
          <a:ln w="9525">
            <a:solidFill>
              <a:srgbClr val="66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447800" y="4662488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42" name="Group 6"/>
          <p:cNvGrpSpPr>
            <a:grpSpLocks/>
          </p:cNvGrpSpPr>
          <p:nvPr/>
        </p:nvGrpSpPr>
        <p:grpSpPr bwMode="auto">
          <a:xfrm>
            <a:off x="1143000" y="4586288"/>
            <a:ext cx="228600" cy="609600"/>
            <a:chOff x="1296" y="2592"/>
            <a:chExt cx="144" cy="384"/>
          </a:xfrm>
        </p:grpSpPr>
        <p:sp>
          <p:nvSpPr>
            <p:cNvPr id="40060" name="Rectangle 7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61" name="Oval 8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3" name="Rectangle 9"/>
          <p:cNvSpPr>
            <a:spLocks noChangeArrowheads="1"/>
          </p:cNvSpPr>
          <p:nvPr/>
        </p:nvSpPr>
        <p:spPr bwMode="auto">
          <a:xfrm>
            <a:off x="1752600" y="4662488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44" name="Group 10"/>
          <p:cNvGrpSpPr>
            <a:grpSpLocks/>
          </p:cNvGrpSpPr>
          <p:nvPr/>
        </p:nvGrpSpPr>
        <p:grpSpPr bwMode="auto">
          <a:xfrm>
            <a:off x="2057400" y="4586288"/>
            <a:ext cx="228600" cy="609600"/>
            <a:chOff x="1296" y="2592"/>
            <a:chExt cx="144" cy="384"/>
          </a:xfrm>
        </p:grpSpPr>
        <p:sp>
          <p:nvSpPr>
            <p:cNvPr id="40058" name="Rectangle 11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59" name="Oval 12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45" name="Group 13"/>
          <p:cNvGrpSpPr>
            <a:grpSpLocks/>
          </p:cNvGrpSpPr>
          <p:nvPr/>
        </p:nvGrpSpPr>
        <p:grpSpPr bwMode="auto">
          <a:xfrm rot="10800000" flipH="1" flipV="1">
            <a:off x="2362200" y="4586288"/>
            <a:ext cx="228600" cy="609600"/>
            <a:chOff x="1776" y="2592"/>
            <a:chExt cx="144" cy="384"/>
          </a:xfrm>
        </p:grpSpPr>
        <p:sp>
          <p:nvSpPr>
            <p:cNvPr id="40056" name="Rectangle 14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57" name="Oval 15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46" name="Group 16"/>
          <p:cNvGrpSpPr>
            <a:grpSpLocks/>
          </p:cNvGrpSpPr>
          <p:nvPr/>
        </p:nvGrpSpPr>
        <p:grpSpPr bwMode="auto">
          <a:xfrm>
            <a:off x="3886200" y="4586288"/>
            <a:ext cx="228600" cy="609600"/>
            <a:chOff x="1296" y="2592"/>
            <a:chExt cx="144" cy="384"/>
          </a:xfrm>
        </p:grpSpPr>
        <p:sp>
          <p:nvSpPr>
            <p:cNvPr id="40054" name="Rectangle 17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55" name="Oval 18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47" name="Group 19"/>
          <p:cNvGrpSpPr>
            <a:grpSpLocks/>
          </p:cNvGrpSpPr>
          <p:nvPr/>
        </p:nvGrpSpPr>
        <p:grpSpPr bwMode="auto">
          <a:xfrm rot="10800000" flipH="1" flipV="1">
            <a:off x="2971800" y="4586288"/>
            <a:ext cx="228600" cy="609600"/>
            <a:chOff x="1776" y="2592"/>
            <a:chExt cx="144" cy="384"/>
          </a:xfrm>
        </p:grpSpPr>
        <p:sp>
          <p:nvSpPr>
            <p:cNvPr id="40052" name="Rectangle 20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53" name="Oval 21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48" name="Group 22"/>
          <p:cNvGrpSpPr>
            <a:grpSpLocks/>
          </p:cNvGrpSpPr>
          <p:nvPr/>
        </p:nvGrpSpPr>
        <p:grpSpPr bwMode="auto">
          <a:xfrm>
            <a:off x="4800600" y="4586288"/>
            <a:ext cx="228600" cy="609600"/>
            <a:chOff x="1296" y="2592"/>
            <a:chExt cx="144" cy="384"/>
          </a:xfrm>
        </p:grpSpPr>
        <p:sp>
          <p:nvSpPr>
            <p:cNvPr id="40050" name="Rectangle 23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51" name="Oval 24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9" name="Rectangle 25"/>
          <p:cNvSpPr>
            <a:spLocks noChangeArrowheads="1"/>
          </p:cNvSpPr>
          <p:nvPr/>
        </p:nvSpPr>
        <p:spPr bwMode="auto">
          <a:xfrm>
            <a:off x="3581400" y="4662488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0" name="Rectangle 26"/>
          <p:cNvSpPr>
            <a:spLocks noChangeArrowheads="1"/>
          </p:cNvSpPr>
          <p:nvPr/>
        </p:nvSpPr>
        <p:spPr bwMode="auto">
          <a:xfrm>
            <a:off x="2667000" y="4662488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51" name="Group 27"/>
          <p:cNvGrpSpPr>
            <a:grpSpLocks/>
          </p:cNvGrpSpPr>
          <p:nvPr/>
        </p:nvGrpSpPr>
        <p:grpSpPr bwMode="auto">
          <a:xfrm rot="10800000" flipH="1" flipV="1">
            <a:off x="4191000" y="4586288"/>
            <a:ext cx="228600" cy="609600"/>
            <a:chOff x="1776" y="2592"/>
            <a:chExt cx="144" cy="384"/>
          </a:xfrm>
        </p:grpSpPr>
        <p:sp>
          <p:nvSpPr>
            <p:cNvPr id="40048" name="Rectangle 28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49" name="Oval 29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52" name="Rectangle 30"/>
          <p:cNvSpPr>
            <a:spLocks noChangeArrowheads="1"/>
          </p:cNvSpPr>
          <p:nvPr/>
        </p:nvSpPr>
        <p:spPr bwMode="auto">
          <a:xfrm>
            <a:off x="4495800" y="4662488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3" name="Rectangle 31"/>
          <p:cNvSpPr>
            <a:spLocks noChangeArrowheads="1"/>
          </p:cNvSpPr>
          <p:nvPr/>
        </p:nvSpPr>
        <p:spPr bwMode="auto">
          <a:xfrm>
            <a:off x="3276600" y="4662488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4" name="Rectangle 32"/>
          <p:cNvSpPr>
            <a:spLocks noChangeArrowheads="1"/>
          </p:cNvSpPr>
          <p:nvPr/>
        </p:nvSpPr>
        <p:spPr bwMode="auto">
          <a:xfrm>
            <a:off x="5105400" y="4662488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55" name="Group 33"/>
          <p:cNvGrpSpPr>
            <a:grpSpLocks/>
          </p:cNvGrpSpPr>
          <p:nvPr/>
        </p:nvGrpSpPr>
        <p:grpSpPr bwMode="auto">
          <a:xfrm rot="10800000" flipH="1" flipV="1">
            <a:off x="5410200" y="4586288"/>
            <a:ext cx="228600" cy="609600"/>
            <a:chOff x="1776" y="2592"/>
            <a:chExt cx="144" cy="384"/>
          </a:xfrm>
        </p:grpSpPr>
        <p:sp>
          <p:nvSpPr>
            <p:cNvPr id="40046" name="Rectangle 34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47" name="Oval 35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56" name="Group 36"/>
          <p:cNvGrpSpPr>
            <a:grpSpLocks/>
          </p:cNvGrpSpPr>
          <p:nvPr/>
        </p:nvGrpSpPr>
        <p:grpSpPr bwMode="auto">
          <a:xfrm>
            <a:off x="5715000" y="4586288"/>
            <a:ext cx="228600" cy="609600"/>
            <a:chOff x="1296" y="2592"/>
            <a:chExt cx="144" cy="384"/>
          </a:xfrm>
        </p:grpSpPr>
        <p:sp>
          <p:nvSpPr>
            <p:cNvPr id="40044" name="Rectangle 37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45" name="Oval 38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57" name="Rectangle 39"/>
          <p:cNvSpPr>
            <a:spLocks noChangeArrowheads="1"/>
          </p:cNvSpPr>
          <p:nvPr/>
        </p:nvSpPr>
        <p:spPr bwMode="auto">
          <a:xfrm>
            <a:off x="6019800" y="4662488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58" name="Group 40"/>
          <p:cNvGrpSpPr>
            <a:grpSpLocks/>
          </p:cNvGrpSpPr>
          <p:nvPr/>
        </p:nvGrpSpPr>
        <p:grpSpPr bwMode="auto">
          <a:xfrm>
            <a:off x="6629400" y="4586288"/>
            <a:ext cx="228600" cy="609600"/>
            <a:chOff x="1296" y="2592"/>
            <a:chExt cx="144" cy="384"/>
          </a:xfrm>
        </p:grpSpPr>
        <p:sp>
          <p:nvSpPr>
            <p:cNvPr id="40042" name="Rectangle 41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43" name="Oval 42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59" name="Rectangle 43"/>
          <p:cNvSpPr>
            <a:spLocks noChangeArrowheads="1"/>
          </p:cNvSpPr>
          <p:nvPr/>
        </p:nvSpPr>
        <p:spPr bwMode="auto">
          <a:xfrm>
            <a:off x="6324600" y="4662488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60" name="Group 44"/>
          <p:cNvGrpSpPr>
            <a:grpSpLocks/>
          </p:cNvGrpSpPr>
          <p:nvPr/>
        </p:nvGrpSpPr>
        <p:grpSpPr bwMode="auto">
          <a:xfrm rot="10800000" flipH="1" flipV="1">
            <a:off x="6934200" y="4586288"/>
            <a:ext cx="228600" cy="609600"/>
            <a:chOff x="1776" y="2592"/>
            <a:chExt cx="144" cy="384"/>
          </a:xfrm>
        </p:grpSpPr>
        <p:sp>
          <p:nvSpPr>
            <p:cNvPr id="40040" name="Rectangle 45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41" name="Oval 46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61" name="Rectangle 47"/>
          <p:cNvSpPr>
            <a:spLocks noChangeArrowheads="1"/>
          </p:cNvSpPr>
          <p:nvPr/>
        </p:nvSpPr>
        <p:spPr bwMode="auto">
          <a:xfrm>
            <a:off x="7239000" y="4662488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2" name="Rectangle 48"/>
          <p:cNvSpPr>
            <a:spLocks noChangeArrowheads="1"/>
          </p:cNvSpPr>
          <p:nvPr/>
        </p:nvSpPr>
        <p:spPr bwMode="auto">
          <a:xfrm>
            <a:off x="7543800" y="4662488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3" name="Rectangle 49"/>
          <p:cNvSpPr>
            <a:spLocks noChangeArrowheads="1"/>
          </p:cNvSpPr>
          <p:nvPr/>
        </p:nvSpPr>
        <p:spPr bwMode="auto">
          <a:xfrm>
            <a:off x="7848600" y="4662488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64" name="Group 50"/>
          <p:cNvGrpSpPr>
            <a:grpSpLocks/>
          </p:cNvGrpSpPr>
          <p:nvPr/>
        </p:nvGrpSpPr>
        <p:grpSpPr bwMode="auto">
          <a:xfrm>
            <a:off x="8153400" y="4586288"/>
            <a:ext cx="228600" cy="609600"/>
            <a:chOff x="1296" y="2592"/>
            <a:chExt cx="144" cy="384"/>
          </a:xfrm>
        </p:grpSpPr>
        <p:sp>
          <p:nvSpPr>
            <p:cNvPr id="40038" name="Rectangle 51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9" name="Oval 52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65" name="Text Box 53"/>
          <p:cNvSpPr txBox="1">
            <a:spLocks noChangeArrowheads="1"/>
          </p:cNvSpPr>
          <p:nvPr/>
        </p:nvSpPr>
        <p:spPr bwMode="auto">
          <a:xfrm>
            <a:off x="4129088" y="47879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A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9966" name="Text Box 54"/>
          <p:cNvSpPr txBox="1">
            <a:spLocks noChangeArrowheads="1"/>
          </p:cNvSpPr>
          <p:nvPr/>
        </p:nvSpPr>
        <p:spPr bwMode="auto">
          <a:xfrm>
            <a:off x="4422775" y="47879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G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9967" name="Text Box 55"/>
          <p:cNvSpPr txBox="1">
            <a:spLocks noChangeArrowheads="1"/>
          </p:cNvSpPr>
          <p:nvPr/>
        </p:nvSpPr>
        <p:spPr bwMode="auto">
          <a:xfrm>
            <a:off x="7773988" y="47879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G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9968" name="Text Box 56"/>
          <p:cNvSpPr txBox="1">
            <a:spLocks noChangeArrowheads="1"/>
          </p:cNvSpPr>
          <p:nvPr/>
        </p:nvSpPr>
        <p:spPr bwMode="auto">
          <a:xfrm>
            <a:off x="6254750" y="47879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G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9969" name="Text Box 57"/>
          <p:cNvSpPr txBox="1">
            <a:spLocks noChangeArrowheads="1"/>
          </p:cNvSpPr>
          <p:nvPr/>
        </p:nvSpPr>
        <p:spPr bwMode="auto">
          <a:xfrm>
            <a:off x="3203575" y="47879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G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9970" name="Text Box 58"/>
          <p:cNvSpPr txBox="1">
            <a:spLocks noChangeArrowheads="1"/>
          </p:cNvSpPr>
          <p:nvPr/>
        </p:nvSpPr>
        <p:spPr bwMode="auto">
          <a:xfrm>
            <a:off x="1684338" y="47879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G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9971" name="Text Box 59"/>
          <p:cNvSpPr txBox="1">
            <a:spLocks noChangeArrowheads="1"/>
          </p:cNvSpPr>
          <p:nvPr/>
        </p:nvSpPr>
        <p:spPr bwMode="auto">
          <a:xfrm>
            <a:off x="1384300" y="47879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G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9972" name="Text Box 60"/>
          <p:cNvSpPr txBox="1">
            <a:spLocks noChangeArrowheads="1"/>
          </p:cNvSpPr>
          <p:nvPr/>
        </p:nvSpPr>
        <p:spPr bwMode="auto">
          <a:xfrm>
            <a:off x="1092200" y="4787900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T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9973" name="Text Box 61"/>
          <p:cNvSpPr txBox="1">
            <a:spLocks noChangeArrowheads="1"/>
          </p:cNvSpPr>
          <p:nvPr/>
        </p:nvSpPr>
        <p:spPr bwMode="auto">
          <a:xfrm>
            <a:off x="1993900" y="4787900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T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9974" name="Text Box 62"/>
          <p:cNvSpPr txBox="1">
            <a:spLocks noChangeArrowheads="1"/>
          </p:cNvSpPr>
          <p:nvPr/>
        </p:nvSpPr>
        <p:spPr bwMode="auto">
          <a:xfrm>
            <a:off x="2293938" y="47879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A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9975" name="Text Box 63"/>
          <p:cNvSpPr txBox="1">
            <a:spLocks noChangeArrowheads="1"/>
          </p:cNvSpPr>
          <p:nvPr/>
        </p:nvSpPr>
        <p:spPr bwMode="auto">
          <a:xfrm>
            <a:off x="2595563" y="47879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C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9976" name="Text Box 64"/>
          <p:cNvSpPr txBox="1">
            <a:spLocks noChangeArrowheads="1"/>
          </p:cNvSpPr>
          <p:nvPr/>
        </p:nvSpPr>
        <p:spPr bwMode="auto">
          <a:xfrm>
            <a:off x="2897188" y="47879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A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9977" name="Text Box 65"/>
          <p:cNvSpPr txBox="1">
            <a:spLocks noChangeArrowheads="1"/>
          </p:cNvSpPr>
          <p:nvPr/>
        </p:nvSpPr>
        <p:spPr bwMode="auto">
          <a:xfrm>
            <a:off x="3511550" y="47879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C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9978" name="Text Box 66"/>
          <p:cNvSpPr txBox="1">
            <a:spLocks noChangeArrowheads="1"/>
          </p:cNvSpPr>
          <p:nvPr/>
        </p:nvSpPr>
        <p:spPr bwMode="auto">
          <a:xfrm>
            <a:off x="3827463" y="4787900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T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9979" name="Text Box 67"/>
          <p:cNvSpPr txBox="1">
            <a:spLocks noChangeArrowheads="1"/>
          </p:cNvSpPr>
          <p:nvPr/>
        </p:nvSpPr>
        <p:spPr bwMode="auto">
          <a:xfrm>
            <a:off x="4743450" y="4787900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T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9980" name="Text Box 68"/>
          <p:cNvSpPr txBox="1">
            <a:spLocks noChangeArrowheads="1"/>
          </p:cNvSpPr>
          <p:nvPr/>
        </p:nvSpPr>
        <p:spPr bwMode="auto">
          <a:xfrm>
            <a:off x="5659438" y="4787900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T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9981" name="Text Box 69"/>
          <p:cNvSpPr txBox="1">
            <a:spLocks noChangeArrowheads="1"/>
          </p:cNvSpPr>
          <p:nvPr/>
        </p:nvSpPr>
        <p:spPr bwMode="auto">
          <a:xfrm>
            <a:off x="6575425" y="4787900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T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9982" name="Text Box 70"/>
          <p:cNvSpPr txBox="1">
            <a:spLocks noChangeArrowheads="1"/>
          </p:cNvSpPr>
          <p:nvPr/>
        </p:nvSpPr>
        <p:spPr bwMode="auto">
          <a:xfrm>
            <a:off x="8107363" y="4787900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T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9983" name="Text Box 71"/>
          <p:cNvSpPr txBox="1">
            <a:spLocks noChangeArrowheads="1"/>
          </p:cNvSpPr>
          <p:nvPr/>
        </p:nvSpPr>
        <p:spPr bwMode="auto">
          <a:xfrm>
            <a:off x="5057775" y="47879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C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9984" name="Text Box 72"/>
          <p:cNvSpPr txBox="1">
            <a:spLocks noChangeArrowheads="1"/>
          </p:cNvSpPr>
          <p:nvPr/>
        </p:nvSpPr>
        <p:spPr bwMode="auto">
          <a:xfrm>
            <a:off x="5973763" y="47879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C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9985" name="Text Box 73"/>
          <p:cNvSpPr txBox="1">
            <a:spLocks noChangeArrowheads="1"/>
          </p:cNvSpPr>
          <p:nvPr/>
        </p:nvSpPr>
        <p:spPr bwMode="auto">
          <a:xfrm>
            <a:off x="7191375" y="47879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C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9986" name="Text Box 74"/>
          <p:cNvSpPr txBox="1">
            <a:spLocks noChangeArrowheads="1"/>
          </p:cNvSpPr>
          <p:nvPr/>
        </p:nvSpPr>
        <p:spPr bwMode="auto">
          <a:xfrm>
            <a:off x="7493000" y="47879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C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9987" name="Text Box 75"/>
          <p:cNvSpPr txBox="1">
            <a:spLocks noChangeArrowheads="1"/>
          </p:cNvSpPr>
          <p:nvPr/>
        </p:nvSpPr>
        <p:spPr bwMode="auto">
          <a:xfrm>
            <a:off x="5348288" y="47879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A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9988" name="Text Box 76"/>
          <p:cNvSpPr txBox="1">
            <a:spLocks noChangeArrowheads="1"/>
          </p:cNvSpPr>
          <p:nvPr/>
        </p:nvSpPr>
        <p:spPr bwMode="auto">
          <a:xfrm>
            <a:off x="6867525" y="47879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A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9989" name="Rectangle 77"/>
          <p:cNvSpPr>
            <a:spLocks noChangeArrowheads="1"/>
          </p:cNvSpPr>
          <p:nvPr/>
        </p:nvSpPr>
        <p:spPr bwMode="auto">
          <a:xfrm rot="-840439">
            <a:off x="6110288" y="2947988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90" name="Rectangle 78"/>
          <p:cNvSpPr>
            <a:spLocks noChangeArrowheads="1"/>
          </p:cNvSpPr>
          <p:nvPr/>
        </p:nvSpPr>
        <p:spPr bwMode="auto">
          <a:xfrm rot="-840439">
            <a:off x="7588250" y="2579688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91" name="Rectangle 79"/>
          <p:cNvSpPr>
            <a:spLocks noChangeArrowheads="1"/>
          </p:cNvSpPr>
          <p:nvPr/>
        </p:nvSpPr>
        <p:spPr bwMode="auto">
          <a:xfrm rot="-840439">
            <a:off x="4335463" y="33909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92" name="Group 80"/>
          <p:cNvGrpSpPr>
            <a:grpSpLocks/>
          </p:cNvGrpSpPr>
          <p:nvPr/>
        </p:nvGrpSpPr>
        <p:grpSpPr bwMode="auto">
          <a:xfrm rot="9959561" flipH="1">
            <a:off x="5527675" y="3094038"/>
            <a:ext cx="228600" cy="609600"/>
            <a:chOff x="1776" y="2592"/>
            <a:chExt cx="144" cy="384"/>
          </a:xfrm>
        </p:grpSpPr>
        <p:sp>
          <p:nvSpPr>
            <p:cNvPr id="40036" name="Rectangle 81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7" name="Oval 82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93" name="Group 83"/>
          <p:cNvGrpSpPr>
            <a:grpSpLocks/>
          </p:cNvGrpSpPr>
          <p:nvPr/>
        </p:nvGrpSpPr>
        <p:grpSpPr bwMode="auto">
          <a:xfrm rot="9959561" flipH="1">
            <a:off x="6415088" y="2873375"/>
            <a:ext cx="228600" cy="609600"/>
            <a:chOff x="1776" y="2592"/>
            <a:chExt cx="144" cy="384"/>
          </a:xfrm>
        </p:grpSpPr>
        <p:sp>
          <p:nvSpPr>
            <p:cNvPr id="40034" name="Rectangle 84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5" name="Oval 85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94" name="Group 86"/>
          <p:cNvGrpSpPr>
            <a:grpSpLocks/>
          </p:cNvGrpSpPr>
          <p:nvPr/>
        </p:nvGrpSpPr>
        <p:grpSpPr bwMode="auto">
          <a:xfrm rot="9959561" flipH="1">
            <a:off x="7893050" y="2503488"/>
            <a:ext cx="228600" cy="609600"/>
            <a:chOff x="1776" y="2592"/>
            <a:chExt cx="144" cy="384"/>
          </a:xfrm>
        </p:grpSpPr>
        <p:sp>
          <p:nvSpPr>
            <p:cNvPr id="40032" name="Rectangle 87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3" name="Oval 88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95" name="Group 89"/>
          <p:cNvGrpSpPr>
            <a:grpSpLocks/>
          </p:cNvGrpSpPr>
          <p:nvPr/>
        </p:nvGrpSpPr>
        <p:grpSpPr bwMode="auto">
          <a:xfrm rot="9959561" flipH="1">
            <a:off x="4640263" y="3316288"/>
            <a:ext cx="228600" cy="609600"/>
            <a:chOff x="1776" y="2592"/>
            <a:chExt cx="144" cy="384"/>
          </a:xfrm>
        </p:grpSpPr>
        <p:sp>
          <p:nvSpPr>
            <p:cNvPr id="40030" name="Rectangle 90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1" name="Oval 91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96" name="Group 92"/>
          <p:cNvGrpSpPr>
            <a:grpSpLocks/>
          </p:cNvGrpSpPr>
          <p:nvPr/>
        </p:nvGrpSpPr>
        <p:grpSpPr bwMode="auto">
          <a:xfrm rot="9959561" flipH="1">
            <a:off x="3752850" y="3536950"/>
            <a:ext cx="228600" cy="609600"/>
            <a:chOff x="1776" y="2592"/>
            <a:chExt cx="144" cy="384"/>
          </a:xfrm>
        </p:grpSpPr>
        <p:sp>
          <p:nvSpPr>
            <p:cNvPr id="40028" name="Rectangle 93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29" name="Oval 94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97" name="Group 95"/>
          <p:cNvGrpSpPr>
            <a:grpSpLocks/>
          </p:cNvGrpSpPr>
          <p:nvPr/>
        </p:nvGrpSpPr>
        <p:grpSpPr bwMode="auto">
          <a:xfrm rot="9959561" flipH="1">
            <a:off x="1978025" y="3979863"/>
            <a:ext cx="228600" cy="609600"/>
            <a:chOff x="1776" y="2592"/>
            <a:chExt cx="144" cy="384"/>
          </a:xfrm>
        </p:grpSpPr>
        <p:sp>
          <p:nvSpPr>
            <p:cNvPr id="40026" name="Rectangle 96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27" name="Oval 97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98" name="Rectangle 98"/>
          <p:cNvSpPr>
            <a:spLocks noChangeArrowheads="1"/>
          </p:cNvSpPr>
          <p:nvPr/>
        </p:nvSpPr>
        <p:spPr bwMode="auto">
          <a:xfrm rot="-840439">
            <a:off x="3152775" y="3686175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99" name="Rectangle 99"/>
          <p:cNvSpPr>
            <a:spLocks noChangeArrowheads="1"/>
          </p:cNvSpPr>
          <p:nvPr/>
        </p:nvSpPr>
        <p:spPr bwMode="auto">
          <a:xfrm rot="-840439">
            <a:off x="1673225" y="4054475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000" name="Rectangle 100"/>
          <p:cNvSpPr>
            <a:spLocks noChangeArrowheads="1"/>
          </p:cNvSpPr>
          <p:nvPr/>
        </p:nvSpPr>
        <p:spPr bwMode="auto">
          <a:xfrm rot="-840439">
            <a:off x="1377950" y="4129088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001" name="Group 101"/>
          <p:cNvGrpSpPr>
            <a:grpSpLocks/>
          </p:cNvGrpSpPr>
          <p:nvPr/>
        </p:nvGrpSpPr>
        <p:grpSpPr bwMode="auto">
          <a:xfrm rot="9959561">
            <a:off x="1090613" y="4200525"/>
            <a:ext cx="228600" cy="609600"/>
            <a:chOff x="1776" y="2592"/>
            <a:chExt cx="144" cy="384"/>
          </a:xfrm>
        </p:grpSpPr>
        <p:sp>
          <p:nvSpPr>
            <p:cNvPr id="40024" name="Rectangle 102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25" name="Oval 103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002" name="Rectangle 104"/>
          <p:cNvSpPr>
            <a:spLocks noChangeArrowheads="1"/>
          </p:cNvSpPr>
          <p:nvPr/>
        </p:nvSpPr>
        <p:spPr bwMode="auto">
          <a:xfrm rot="-840439">
            <a:off x="3448050" y="3611563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003" name="Group 105"/>
          <p:cNvGrpSpPr>
            <a:grpSpLocks/>
          </p:cNvGrpSpPr>
          <p:nvPr/>
        </p:nvGrpSpPr>
        <p:grpSpPr bwMode="auto">
          <a:xfrm rot="20759561" flipV="1">
            <a:off x="4048125" y="3463925"/>
            <a:ext cx="228600" cy="609600"/>
            <a:chOff x="1296" y="2592"/>
            <a:chExt cx="144" cy="384"/>
          </a:xfrm>
        </p:grpSpPr>
        <p:sp>
          <p:nvSpPr>
            <p:cNvPr id="40022" name="Rectangle 106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23" name="Oval 107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004" name="Group 108"/>
          <p:cNvGrpSpPr>
            <a:grpSpLocks/>
          </p:cNvGrpSpPr>
          <p:nvPr/>
        </p:nvGrpSpPr>
        <p:grpSpPr bwMode="auto">
          <a:xfrm rot="20759561" flipV="1">
            <a:off x="2865438" y="3757613"/>
            <a:ext cx="228600" cy="609600"/>
            <a:chOff x="1296" y="2592"/>
            <a:chExt cx="144" cy="384"/>
          </a:xfrm>
        </p:grpSpPr>
        <p:sp>
          <p:nvSpPr>
            <p:cNvPr id="40020" name="Rectangle 109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21" name="Oval 110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005" name="Group 111"/>
          <p:cNvGrpSpPr>
            <a:grpSpLocks/>
          </p:cNvGrpSpPr>
          <p:nvPr/>
        </p:nvGrpSpPr>
        <p:grpSpPr bwMode="auto">
          <a:xfrm rot="20759561" flipV="1">
            <a:off x="2274888" y="3905250"/>
            <a:ext cx="228600" cy="609600"/>
            <a:chOff x="1296" y="2592"/>
            <a:chExt cx="144" cy="384"/>
          </a:xfrm>
        </p:grpSpPr>
        <p:sp>
          <p:nvSpPr>
            <p:cNvPr id="40018" name="Rectangle 112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9" name="Oval 113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006" name="Group 114"/>
          <p:cNvGrpSpPr>
            <a:grpSpLocks/>
          </p:cNvGrpSpPr>
          <p:nvPr/>
        </p:nvGrpSpPr>
        <p:grpSpPr bwMode="auto">
          <a:xfrm rot="20759561" flipV="1">
            <a:off x="5232400" y="3168650"/>
            <a:ext cx="228600" cy="609600"/>
            <a:chOff x="1296" y="2592"/>
            <a:chExt cx="144" cy="384"/>
          </a:xfrm>
        </p:grpSpPr>
        <p:sp>
          <p:nvSpPr>
            <p:cNvPr id="40016" name="Rectangle 115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7" name="Oval 116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007" name="Group 117"/>
          <p:cNvGrpSpPr>
            <a:grpSpLocks/>
          </p:cNvGrpSpPr>
          <p:nvPr/>
        </p:nvGrpSpPr>
        <p:grpSpPr bwMode="auto">
          <a:xfrm rot="20759561" flipV="1">
            <a:off x="6710363" y="2798763"/>
            <a:ext cx="228600" cy="609600"/>
            <a:chOff x="1296" y="2592"/>
            <a:chExt cx="144" cy="384"/>
          </a:xfrm>
        </p:grpSpPr>
        <p:sp>
          <p:nvSpPr>
            <p:cNvPr id="40014" name="Rectangle 118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5" name="Oval 119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008" name="Rectangle 120"/>
          <p:cNvSpPr>
            <a:spLocks noChangeArrowheads="1"/>
          </p:cNvSpPr>
          <p:nvPr/>
        </p:nvSpPr>
        <p:spPr bwMode="auto">
          <a:xfrm rot="-840439">
            <a:off x="2560638" y="3833813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009" name="Rectangle 121"/>
          <p:cNvSpPr>
            <a:spLocks noChangeArrowheads="1"/>
          </p:cNvSpPr>
          <p:nvPr/>
        </p:nvSpPr>
        <p:spPr bwMode="auto">
          <a:xfrm rot="-840439">
            <a:off x="4926013" y="3243263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010" name="Rectangle 122"/>
          <p:cNvSpPr>
            <a:spLocks noChangeArrowheads="1"/>
          </p:cNvSpPr>
          <p:nvPr/>
        </p:nvSpPr>
        <p:spPr bwMode="auto">
          <a:xfrm rot="-840439">
            <a:off x="5813425" y="3021013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011" name="Rectangle 123"/>
          <p:cNvSpPr>
            <a:spLocks noChangeArrowheads="1"/>
          </p:cNvSpPr>
          <p:nvPr/>
        </p:nvSpPr>
        <p:spPr bwMode="auto">
          <a:xfrm rot="-840439">
            <a:off x="6996113" y="2727325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012" name="Rectangle 124"/>
          <p:cNvSpPr>
            <a:spLocks noChangeArrowheads="1"/>
          </p:cNvSpPr>
          <p:nvPr/>
        </p:nvSpPr>
        <p:spPr bwMode="auto">
          <a:xfrm rot="-840439">
            <a:off x="7292975" y="2652713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013" name="Rectangle 125"/>
          <p:cNvSpPr>
            <a:spLocks noChangeArrowheads="1"/>
          </p:cNvSpPr>
          <p:nvPr/>
        </p:nvSpPr>
        <p:spPr bwMode="auto">
          <a:xfrm rot="-840439">
            <a:off x="790575" y="3062288"/>
            <a:ext cx="7391400" cy="228600"/>
          </a:xfrm>
          <a:prstGeom prst="rect">
            <a:avLst/>
          </a:prstGeom>
          <a:solidFill>
            <a:srgbClr val="0000FF"/>
          </a:solidFill>
          <a:ln w="9525">
            <a:solidFill>
              <a:srgbClr val="66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066800" y="4724400"/>
            <a:ext cx="1066800" cy="228600"/>
          </a:xfrm>
          <a:prstGeom prst="rect">
            <a:avLst/>
          </a:prstGeom>
          <a:solidFill>
            <a:srgbClr val="000005"/>
          </a:solidFill>
          <a:ln w="9525">
            <a:solidFill>
              <a:srgbClr val="00000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276600" y="49530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752600" y="50292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1447800" y="50292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990" name="Group 6"/>
          <p:cNvGrpSpPr>
            <a:grpSpLocks/>
          </p:cNvGrpSpPr>
          <p:nvPr/>
        </p:nvGrpSpPr>
        <p:grpSpPr bwMode="auto">
          <a:xfrm rot="10800000">
            <a:off x="1143000" y="5029200"/>
            <a:ext cx="228600" cy="609600"/>
            <a:chOff x="1776" y="2592"/>
            <a:chExt cx="144" cy="384"/>
          </a:xfrm>
        </p:grpSpPr>
        <p:sp>
          <p:nvSpPr>
            <p:cNvPr id="42154" name="Rectangle 7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55" name="Oval 8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99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Matching bases of DNA &amp; RNA</a:t>
            </a:r>
          </a:p>
        </p:txBody>
      </p:sp>
      <p:sp>
        <p:nvSpPr>
          <p:cNvPr id="41992" name="Rectangle 10"/>
          <p:cNvSpPr>
            <a:spLocks noChangeArrowheads="1"/>
          </p:cNvSpPr>
          <p:nvPr/>
        </p:nvSpPr>
        <p:spPr bwMode="auto">
          <a:xfrm>
            <a:off x="1066800" y="6096000"/>
            <a:ext cx="7391400" cy="228600"/>
          </a:xfrm>
          <a:prstGeom prst="rect">
            <a:avLst/>
          </a:prstGeom>
          <a:solidFill>
            <a:srgbClr val="0000FF"/>
          </a:solidFill>
          <a:ln w="9525">
            <a:solidFill>
              <a:srgbClr val="66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Rectangle 11"/>
          <p:cNvSpPr>
            <a:spLocks noChangeArrowheads="1"/>
          </p:cNvSpPr>
          <p:nvPr/>
        </p:nvSpPr>
        <p:spPr bwMode="auto">
          <a:xfrm>
            <a:off x="1447800" y="54864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994" name="Group 12"/>
          <p:cNvGrpSpPr>
            <a:grpSpLocks/>
          </p:cNvGrpSpPr>
          <p:nvPr/>
        </p:nvGrpSpPr>
        <p:grpSpPr bwMode="auto">
          <a:xfrm>
            <a:off x="1143000" y="5410200"/>
            <a:ext cx="228600" cy="609600"/>
            <a:chOff x="1296" y="2592"/>
            <a:chExt cx="144" cy="384"/>
          </a:xfrm>
        </p:grpSpPr>
        <p:sp>
          <p:nvSpPr>
            <p:cNvPr id="42152" name="Rectangle 13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53" name="Oval 14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995" name="Rectangle 15"/>
          <p:cNvSpPr>
            <a:spLocks noChangeArrowheads="1"/>
          </p:cNvSpPr>
          <p:nvPr/>
        </p:nvSpPr>
        <p:spPr bwMode="auto">
          <a:xfrm>
            <a:off x="1752600" y="54864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996" name="Group 16"/>
          <p:cNvGrpSpPr>
            <a:grpSpLocks/>
          </p:cNvGrpSpPr>
          <p:nvPr/>
        </p:nvGrpSpPr>
        <p:grpSpPr bwMode="auto">
          <a:xfrm>
            <a:off x="2057400" y="5410200"/>
            <a:ext cx="228600" cy="609600"/>
            <a:chOff x="1296" y="2592"/>
            <a:chExt cx="144" cy="384"/>
          </a:xfrm>
        </p:grpSpPr>
        <p:sp>
          <p:nvSpPr>
            <p:cNvPr id="42150" name="Rectangle 17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51" name="Oval 18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997" name="Group 19"/>
          <p:cNvGrpSpPr>
            <a:grpSpLocks/>
          </p:cNvGrpSpPr>
          <p:nvPr/>
        </p:nvGrpSpPr>
        <p:grpSpPr bwMode="auto">
          <a:xfrm rot="10800000" flipH="1" flipV="1">
            <a:off x="2362200" y="5410200"/>
            <a:ext cx="228600" cy="609600"/>
            <a:chOff x="1776" y="2592"/>
            <a:chExt cx="144" cy="384"/>
          </a:xfrm>
        </p:grpSpPr>
        <p:sp>
          <p:nvSpPr>
            <p:cNvPr id="42148" name="Rectangle 20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49" name="Oval 21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998" name="Group 22"/>
          <p:cNvGrpSpPr>
            <a:grpSpLocks/>
          </p:cNvGrpSpPr>
          <p:nvPr/>
        </p:nvGrpSpPr>
        <p:grpSpPr bwMode="auto">
          <a:xfrm>
            <a:off x="3886200" y="5410200"/>
            <a:ext cx="228600" cy="609600"/>
            <a:chOff x="1296" y="2592"/>
            <a:chExt cx="144" cy="384"/>
          </a:xfrm>
        </p:grpSpPr>
        <p:sp>
          <p:nvSpPr>
            <p:cNvPr id="42146" name="Rectangle 23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47" name="Oval 24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999" name="Group 25"/>
          <p:cNvGrpSpPr>
            <a:grpSpLocks/>
          </p:cNvGrpSpPr>
          <p:nvPr/>
        </p:nvGrpSpPr>
        <p:grpSpPr bwMode="auto">
          <a:xfrm rot="10800000" flipH="1" flipV="1">
            <a:off x="2971800" y="5410200"/>
            <a:ext cx="228600" cy="609600"/>
            <a:chOff x="1776" y="2592"/>
            <a:chExt cx="144" cy="384"/>
          </a:xfrm>
        </p:grpSpPr>
        <p:sp>
          <p:nvSpPr>
            <p:cNvPr id="42144" name="Rectangle 26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45" name="Oval 27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000" name="Group 28"/>
          <p:cNvGrpSpPr>
            <a:grpSpLocks/>
          </p:cNvGrpSpPr>
          <p:nvPr/>
        </p:nvGrpSpPr>
        <p:grpSpPr bwMode="auto">
          <a:xfrm>
            <a:off x="4800600" y="5410200"/>
            <a:ext cx="228600" cy="609600"/>
            <a:chOff x="1296" y="2592"/>
            <a:chExt cx="144" cy="384"/>
          </a:xfrm>
        </p:grpSpPr>
        <p:sp>
          <p:nvSpPr>
            <p:cNvPr id="42142" name="Rectangle 29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43" name="Oval 30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001" name="Rectangle 31"/>
          <p:cNvSpPr>
            <a:spLocks noChangeArrowheads="1"/>
          </p:cNvSpPr>
          <p:nvPr/>
        </p:nvSpPr>
        <p:spPr bwMode="auto">
          <a:xfrm>
            <a:off x="3581400" y="54864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Rectangle 32"/>
          <p:cNvSpPr>
            <a:spLocks noChangeArrowheads="1"/>
          </p:cNvSpPr>
          <p:nvPr/>
        </p:nvSpPr>
        <p:spPr bwMode="auto">
          <a:xfrm>
            <a:off x="2667000" y="54864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003" name="Group 33"/>
          <p:cNvGrpSpPr>
            <a:grpSpLocks/>
          </p:cNvGrpSpPr>
          <p:nvPr/>
        </p:nvGrpSpPr>
        <p:grpSpPr bwMode="auto">
          <a:xfrm rot="10800000" flipH="1" flipV="1">
            <a:off x="4191000" y="5410200"/>
            <a:ext cx="228600" cy="609600"/>
            <a:chOff x="1776" y="2592"/>
            <a:chExt cx="144" cy="384"/>
          </a:xfrm>
        </p:grpSpPr>
        <p:sp>
          <p:nvSpPr>
            <p:cNvPr id="42140" name="Rectangle 34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41" name="Oval 35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004" name="Rectangle 36"/>
          <p:cNvSpPr>
            <a:spLocks noChangeArrowheads="1"/>
          </p:cNvSpPr>
          <p:nvPr/>
        </p:nvSpPr>
        <p:spPr bwMode="auto">
          <a:xfrm>
            <a:off x="4495800" y="54864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5" name="Rectangle 37"/>
          <p:cNvSpPr>
            <a:spLocks noChangeArrowheads="1"/>
          </p:cNvSpPr>
          <p:nvPr/>
        </p:nvSpPr>
        <p:spPr bwMode="auto">
          <a:xfrm>
            <a:off x="3276600" y="54864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6" name="Rectangle 38"/>
          <p:cNvSpPr>
            <a:spLocks noChangeArrowheads="1"/>
          </p:cNvSpPr>
          <p:nvPr/>
        </p:nvSpPr>
        <p:spPr bwMode="auto">
          <a:xfrm>
            <a:off x="5105400" y="54864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007" name="Group 39"/>
          <p:cNvGrpSpPr>
            <a:grpSpLocks/>
          </p:cNvGrpSpPr>
          <p:nvPr/>
        </p:nvGrpSpPr>
        <p:grpSpPr bwMode="auto">
          <a:xfrm rot="10800000" flipH="1" flipV="1">
            <a:off x="5410200" y="5410200"/>
            <a:ext cx="228600" cy="609600"/>
            <a:chOff x="1776" y="2592"/>
            <a:chExt cx="144" cy="384"/>
          </a:xfrm>
        </p:grpSpPr>
        <p:sp>
          <p:nvSpPr>
            <p:cNvPr id="42138" name="Rectangle 40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39" name="Oval 41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008" name="Group 42"/>
          <p:cNvGrpSpPr>
            <a:grpSpLocks/>
          </p:cNvGrpSpPr>
          <p:nvPr/>
        </p:nvGrpSpPr>
        <p:grpSpPr bwMode="auto">
          <a:xfrm>
            <a:off x="5715000" y="5410200"/>
            <a:ext cx="228600" cy="609600"/>
            <a:chOff x="1296" y="2592"/>
            <a:chExt cx="144" cy="384"/>
          </a:xfrm>
        </p:grpSpPr>
        <p:sp>
          <p:nvSpPr>
            <p:cNvPr id="42136" name="Rectangle 43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37" name="Oval 44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009" name="Rectangle 45"/>
          <p:cNvSpPr>
            <a:spLocks noChangeArrowheads="1"/>
          </p:cNvSpPr>
          <p:nvPr/>
        </p:nvSpPr>
        <p:spPr bwMode="auto">
          <a:xfrm>
            <a:off x="6019800" y="54864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010" name="Group 46"/>
          <p:cNvGrpSpPr>
            <a:grpSpLocks/>
          </p:cNvGrpSpPr>
          <p:nvPr/>
        </p:nvGrpSpPr>
        <p:grpSpPr bwMode="auto">
          <a:xfrm>
            <a:off x="6629400" y="5410200"/>
            <a:ext cx="228600" cy="609600"/>
            <a:chOff x="1296" y="2592"/>
            <a:chExt cx="144" cy="384"/>
          </a:xfrm>
        </p:grpSpPr>
        <p:sp>
          <p:nvSpPr>
            <p:cNvPr id="42134" name="Rectangle 47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35" name="Oval 48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011" name="Rectangle 49"/>
          <p:cNvSpPr>
            <a:spLocks noChangeArrowheads="1"/>
          </p:cNvSpPr>
          <p:nvPr/>
        </p:nvSpPr>
        <p:spPr bwMode="auto">
          <a:xfrm>
            <a:off x="6324600" y="54864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012" name="Group 50"/>
          <p:cNvGrpSpPr>
            <a:grpSpLocks/>
          </p:cNvGrpSpPr>
          <p:nvPr/>
        </p:nvGrpSpPr>
        <p:grpSpPr bwMode="auto">
          <a:xfrm rot="10800000" flipH="1" flipV="1">
            <a:off x="6934200" y="5410200"/>
            <a:ext cx="228600" cy="609600"/>
            <a:chOff x="1776" y="2592"/>
            <a:chExt cx="144" cy="384"/>
          </a:xfrm>
        </p:grpSpPr>
        <p:sp>
          <p:nvSpPr>
            <p:cNvPr id="42132" name="Rectangle 51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33" name="Oval 52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013" name="Rectangle 53"/>
          <p:cNvSpPr>
            <a:spLocks noChangeArrowheads="1"/>
          </p:cNvSpPr>
          <p:nvPr/>
        </p:nvSpPr>
        <p:spPr bwMode="auto">
          <a:xfrm>
            <a:off x="7239000" y="54864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4" name="Rectangle 54"/>
          <p:cNvSpPr>
            <a:spLocks noChangeArrowheads="1"/>
          </p:cNvSpPr>
          <p:nvPr/>
        </p:nvSpPr>
        <p:spPr bwMode="auto">
          <a:xfrm>
            <a:off x="7543800" y="54864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5" name="Rectangle 55"/>
          <p:cNvSpPr>
            <a:spLocks noChangeArrowheads="1"/>
          </p:cNvSpPr>
          <p:nvPr/>
        </p:nvSpPr>
        <p:spPr bwMode="auto">
          <a:xfrm>
            <a:off x="7848600" y="54864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016" name="Group 56"/>
          <p:cNvGrpSpPr>
            <a:grpSpLocks/>
          </p:cNvGrpSpPr>
          <p:nvPr/>
        </p:nvGrpSpPr>
        <p:grpSpPr bwMode="auto">
          <a:xfrm>
            <a:off x="8153400" y="5410200"/>
            <a:ext cx="228600" cy="609600"/>
            <a:chOff x="1296" y="2592"/>
            <a:chExt cx="144" cy="384"/>
          </a:xfrm>
        </p:grpSpPr>
        <p:sp>
          <p:nvSpPr>
            <p:cNvPr id="42130" name="Rectangle 57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31" name="Oval 58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017" name="Rectangle 59"/>
          <p:cNvSpPr>
            <a:spLocks noChangeArrowheads="1"/>
          </p:cNvSpPr>
          <p:nvPr/>
        </p:nvSpPr>
        <p:spPr bwMode="auto">
          <a:xfrm>
            <a:off x="7772400" y="19812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8" name="Rectangle 60"/>
          <p:cNvSpPr>
            <a:spLocks noChangeArrowheads="1"/>
          </p:cNvSpPr>
          <p:nvPr/>
        </p:nvSpPr>
        <p:spPr bwMode="auto">
          <a:xfrm>
            <a:off x="8763000" y="33528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9" name="Rectangle 61"/>
          <p:cNvSpPr>
            <a:spLocks noChangeArrowheads="1"/>
          </p:cNvSpPr>
          <p:nvPr/>
        </p:nvSpPr>
        <p:spPr bwMode="auto">
          <a:xfrm>
            <a:off x="4495800" y="41148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020" name="Group 62"/>
          <p:cNvGrpSpPr>
            <a:grpSpLocks/>
          </p:cNvGrpSpPr>
          <p:nvPr/>
        </p:nvGrpSpPr>
        <p:grpSpPr bwMode="auto">
          <a:xfrm flipV="1">
            <a:off x="7467600" y="3352800"/>
            <a:ext cx="228600" cy="609600"/>
            <a:chOff x="1296" y="2592"/>
            <a:chExt cx="144" cy="384"/>
          </a:xfrm>
        </p:grpSpPr>
        <p:sp>
          <p:nvSpPr>
            <p:cNvPr id="42128" name="Rectangle 63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29" name="Oval 64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021" name="Group 65"/>
          <p:cNvGrpSpPr>
            <a:grpSpLocks/>
          </p:cNvGrpSpPr>
          <p:nvPr/>
        </p:nvGrpSpPr>
        <p:grpSpPr bwMode="auto">
          <a:xfrm rot="10800000" flipH="1">
            <a:off x="8001000" y="3657600"/>
            <a:ext cx="228600" cy="609600"/>
            <a:chOff x="1776" y="2592"/>
            <a:chExt cx="144" cy="384"/>
          </a:xfrm>
        </p:grpSpPr>
        <p:sp>
          <p:nvSpPr>
            <p:cNvPr id="42126" name="Rectangle 66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27" name="Oval 67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022" name="Group 68"/>
          <p:cNvGrpSpPr>
            <a:grpSpLocks/>
          </p:cNvGrpSpPr>
          <p:nvPr/>
        </p:nvGrpSpPr>
        <p:grpSpPr bwMode="auto">
          <a:xfrm flipV="1">
            <a:off x="6553200" y="2209800"/>
            <a:ext cx="228600" cy="609600"/>
            <a:chOff x="1296" y="2592"/>
            <a:chExt cx="144" cy="384"/>
          </a:xfrm>
        </p:grpSpPr>
        <p:sp>
          <p:nvSpPr>
            <p:cNvPr id="42124" name="Rectangle 69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25" name="Oval 70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023" name="Group 71"/>
          <p:cNvGrpSpPr>
            <a:grpSpLocks/>
          </p:cNvGrpSpPr>
          <p:nvPr/>
        </p:nvGrpSpPr>
        <p:grpSpPr bwMode="auto">
          <a:xfrm flipV="1">
            <a:off x="7467600" y="2438400"/>
            <a:ext cx="228600" cy="609600"/>
            <a:chOff x="1296" y="2592"/>
            <a:chExt cx="144" cy="384"/>
          </a:xfrm>
        </p:grpSpPr>
        <p:sp>
          <p:nvSpPr>
            <p:cNvPr id="42122" name="Rectangle 72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23" name="Oval 73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024" name="Group 74"/>
          <p:cNvGrpSpPr>
            <a:grpSpLocks/>
          </p:cNvGrpSpPr>
          <p:nvPr/>
        </p:nvGrpSpPr>
        <p:grpSpPr bwMode="auto">
          <a:xfrm rot="10800000" flipH="1">
            <a:off x="7086600" y="3352800"/>
            <a:ext cx="228600" cy="609600"/>
            <a:chOff x="1776" y="2592"/>
            <a:chExt cx="144" cy="384"/>
          </a:xfrm>
        </p:grpSpPr>
        <p:sp>
          <p:nvSpPr>
            <p:cNvPr id="42120" name="Rectangle 75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21" name="Oval 76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025" name="Group 77"/>
          <p:cNvGrpSpPr>
            <a:grpSpLocks/>
          </p:cNvGrpSpPr>
          <p:nvPr/>
        </p:nvGrpSpPr>
        <p:grpSpPr bwMode="auto">
          <a:xfrm rot="10800000" flipH="1">
            <a:off x="8382000" y="3200400"/>
            <a:ext cx="228600" cy="609600"/>
            <a:chOff x="1776" y="2592"/>
            <a:chExt cx="144" cy="384"/>
          </a:xfrm>
        </p:grpSpPr>
        <p:sp>
          <p:nvSpPr>
            <p:cNvPr id="42118" name="Rectangle 78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19" name="Oval 79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026" name="Rectangle 80"/>
          <p:cNvSpPr>
            <a:spLocks noChangeArrowheads="1"/>
          </p:cNvSpPr>
          <p:nvPr/>
        </p:nvSpPr>
        <p:spPr bwMode="auto">
          <a:xfrm>
            <a:off x="7772400" y="28194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7" name="Rectangle 81"/>
          <p:cNvSpPr>
            <a:spLocks noChangeArrowheads="1"/>
          </p:cNvSpPr>
          <p:nvPr/>
        </p:nvSpPr>
        <p:spPr bwMode="auto">
          <a:xfrm>
            <a:off x="8229600" y="25908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028" name="Group 82"/>
          <p:cNvGrpSpPr>
            <a:grpSpLocks/>
          </p:cNvGrpSpPr>
          <p:nvPr/>
        </p:nvGrpSpPr>
        <p:grpSpPr bwMode="auto">
          <a:xfrm flipV="1">
            <a:off x="8077200" y="1371600"/>
            <a:ext cx="228600" cy="609600"/>
            <a:chOff x="1296" y="2592"/>
            <a:chExt cx="144" cy="384"/>
          </a:xfrm>
        </p:grpSpPr>
        <p:sp>
          <p:nvSpPr>
            <p:cNvPr id="42116" name="Rectangle 83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17" name="Oval 84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029" name="Group 85"/>
          <p:cNvGrpSpPr>
            <a:grpSpLocks/>
          </p:cNvGrpSpPr>
          <p:nvPr/>
        </p:nvGrpSpPr>
        <p:grpSpPr bwMode="auto">
          <a:xfrm rot="10800000" flipH="1">
            <a:off x="8382000" y="1905000"/>
            <a:ext cx="228600" cy="609600"/>
            <a:chOff x="1776" y="2592"/>
            <a:chExt cx="144" cy="384"/>
          </a:xfrm>
        </p:grpSpPr>
        <p:sp>
          <p:nvSpPr>
            <p:cNvPr id="42114" name="Rectangle 86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15" name="Oval 87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030" name="Rectangle 88"/>
          <p:cNvSpPr>
            <a:spLocks noChangeArrowheads="1"/>
          </p:cNvSpPr>
          <p:nvPr/>
        </p:nvSpPr>
        <p:spPr bwMode="auto">
          <a:xfrm>
            <a:off x="7086600" y="23622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031" name="Group 89"/>
          <p:cNvGrpSpPr>
            <a:grpSpLocks/>
          </p:cNvGrpSpPr>
          <p:nvPr/>
        </p:nvGrpSpPr>
        <p:grpSpPr bwMode="auto">
          <a:xfrm flipV="1">
            <a:off x="8686800" y="2438400"/>
            <a:ext cx="228600" cy="609600"/>
            <a:chOff x="1296" y="2592"/>
            <a:chExt cx="144" cy="384"/>
          </a:xfrm>
        </p:grpSpPr>
        <p:sp>
          <p:nvSpPr>
            <p:cNvPr id="42112" name="Rectangle 90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13" name="Oval 91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032" name="Rectangle 92"/>
          <p:cNvSpPr>
            <a:spLocks noChangeArrowheads="1"/>
          </p:cNvSpPr>
          <p:nvPr/>
        </p:nvSpPr>
        <p:spPr bwMode="auto">
          <a:xfrm>
            <a:off x="6934200" y="16764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033" name="Group 93"/>
          <p:cNvGrpSpPr>
            <a:grpSpLocks/>
          </p:cNvGrpSpPr>
          <p:nvPr/>
        </p:nvGrpSpPr>
        <p:grpSpPr bwMode="auto">
          <a:xfrm rot="10800000" flipH="1">
            <a:off x="3886200" y="4572000"/>
            <a:ext cx="228600" cy="609600"/>
            <a:chOff x="1776" y="2592"/>
            <a:chExt cx="144" cy="384"/>
          </a:xfrm>
        </p:grpSpPr>
        <p:sp>
          <p:nvSpPr>
            <p:cNvPr id="42110" name="Rectangle 94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11" name="Oval 95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034" name="Rectangle 96"/>
          <p:cNvSpPr>
            <a:spLocks noChangeArrowheads="1"/>
          </p:cNvSpPr>
          <p:nvPr/>
        </p:nvSpPr>
        <p:spPr bwMode="auto">
          <a:xfrm>
            <a:off x="3581400" y="48006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035" name="Group 97"/>
          <p:cNvGrpSpPr>
            <a:grpSpLocks/>
          </p:cNvGrpSpPr>
          <p:nvPr/>
        </p:nvGrpSpPr>
        <p:grpSpPr bwMode="auto">
          <a:xfrm flipV="1">
            <a:off x="4191000" y="4267200"/>
            <a:ext cx="228600" cy="609600"/>
            <a:chOff x="1296" y="2592"/>
            <a:chExt cx="144" cy="384"/>
          </a:xfrm>
        </p:grpSpPr>
        <p:sp>
          <p:nvSpPr>
            <p:cNvPr id="42108" name="Rectangle 98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09" name="Oval 99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036" name="Rectangle 100"/>
          <p:cNvSpPr>
            <a:spLocks noChangeArrowheads="1"/>
          </p:cNvSpPr>
          <p:nvPr/>
        </p:nvSpPr>
        <p:spPr bwMode="auto">
          <a:xfrm>
            <a:off x="6781800" y="28956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037" name="Group 101"/>
          <p:cNvGrpSpPr>
            <a:grpSpLocks/>
          </p:cNvGrpSpPr>
          <p:nvPr/>
        </p:nvGrpSpPr>
        <p:grpSpPr bwMode="auto">
          <a:xfrm rot="10800000" flipH="1">
            <a:off x="4800600" y="3810000"/>
            <a:ext cx="228600" cy="609600"/>
            <a:chOff x="1776" y="2592"/>
            <a:chExt cx="144" cy="384"/>
          </a:xfrm>
        </p:grpSpPr>
        <p:sp>
          <p:nvSpPr>
            <p:cNvPr id="42106" name="Rectangle 102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07" name="Oval 103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038" name="Rectangle 104"/>
          <p:cNvSpPr>
            <a:spLocks noChangeArrowheads="1"/>
          </p:cNvSpPr>
          <p:nvPr/>
        </p:nvSpPr>
        <p:spPr bwMode="auto">
          <a:xfrm>
            <a:off x="5105400" y="35814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9" name="AutoShape 105"/>
          <p:cNvSpPr>
            <a:spLocks noChangeArrowheads="1"/>
          </p:cNvSpPr>
          <p:nvPr/>
        </p:nvSpPr>
        <p:spPr bwMode="auto">
          <a:xfrm>
            <a:off x="609600" y="4267200"/>
            <a:ext cx="1143000" cy="304800"/>
          </a:xfrm>
          <a:prstGeom prst="rightArrow">
            <a:avLst>
              <a:gd name="adj1" fmla="val 50000"/>
              <a:gd name="adj2" fmla="val 9375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40" name="Rectangle 106"/>
          <p:cNvSpPr>
            <a:spLocks noChangeArrowheads="1"/>
          </p:cNvSpPr>
          <p:nvPr/>
        </p:nvSpPr>
        <p:spPr bwMode="auto">
          <a:xfrm>
            <a:off x="7391400" y="15240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041" name="Group 107"/>
          <p:cNvGrpSpPr>
            <a:grpSpLocks/>
          </p:cNvGrpSpPr>
          <p:nvPr/>
        </p:nvGrpSpPr>
        <p:grpSpPr bwMode="auto">
          <a:xfrm rot="10800000" flipH="1">
            <a:off x="7772400" y="1219200"/>
            <a:ext cx="228600" cy="609600"/>
            <a:chOff x="1776" y="2592"/>
            <a:chExt cx="144" cy="384"/>
          </a:xfrm>
        </p:grpSpPr>
        <p:sp>
          <p:nvSpPr>
            <p:cNvPr id="42104" name="Rectangle 108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05" name="Oval 109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042" name="Rectangle 110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5562600" cy="29464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Match </a:t>
            </a:r>
            <a:r>
              <a:rPr lang="en-US" u="sng" smtClean="0"/>
              <a:t>RNA</a:t>
            </a:r>
            <a:r>
              <a:rPr lang="en-US" smtClean="0"/>
              <a:t> bases to </a:t>
            </a:r>
            <a:r>
              <a:rPr lang="en-US" u="sng" smtClean="0"/>
              <a:t>DNA</a:t>
            </a:r>
            <a:r>
              <a:rPr lang="en-US" smtClean="0"/>
              <a:t> bases on one of the DNA strands</a:t>
            </a:r>
          </a:p>
        </p:txBody>
      </p:sp>
      <p:sp>
        <p:nvSpPr>
          <p:cNvPr id="42043" name="Text Box 111"/>
          <p:cNvSpPr txBox="1">
            <a:spLocks noChangeArrowheads="1"/>
          </p:cNvSpPr>
          <p:nvPr/>
        </p:nvSpPr>
        <p:spPr bwMode="auto">
          <a:xfrm>
            <a:off x="4129088" y="44196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U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2044" name="Text Box 112"/>
          <p:cNvSpPr txBox="1">
            <a:spLocks noChangeArrowheads="1"/>
          </p:cNvSpPr>
          <p:nvPr/>
        </p:nvSpPr>
        <p:spPr bwMode="auto">
          <a:xfrm>
            <a:off x="4129088" y="5611813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A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2045" name="Text Box 113"/>
          <p:cNvSpPr txBox="1">
            <a:spLocks noChangeArrowheads="1"/>
          </p:cNvSpPr>
          <p:nvPr/>
        </p:nvSpPr>
        <p:spPr bwMode="auto">
          <a:xfrm>
            <a:off x="4422775" y="561181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G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2046" name="Text Box 114"/>
          <p:cNvSpPr txBox="1">
            <a:spLocks noChangeArrowheads="1"/>
          </p:cNvSpPr>
          <p:nvPr/>
        </p:nvSpPr>
        <p:spPr bwMode="auto">
          <a:xfrm>
            <a:off x="7773988" y="561181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G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2047" name="Text Box 115"/>
          <p:cNvSpPr txBox="1">
            <a:spLocks noChangeArrowheads="1"/>
          </p:cNvSpPr>
          <p:nvPr/>
        </p:nvSpPr>
        <p:spPr bwMode="auto">
          <a:xfrm>
            <a:off x="6254750" y="561181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G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2048" name="Text Box 116"/>
          <p:cNvSpPr txBox="1">
            <a:spLocks noChangeArrowheads="1"/>
          </p:cNvSpPr>
          <p:nvPr/>
        </p:nvSpPr>
        <p:spPr bwMode="auto">
          <a:xfrm>
            <a:off x="3203575" y="561181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G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2049" name="Text Box 117"/>
          <p:cNvSpPr txBox="1">
            <a:spLocks noChangeArrowheads="1"/>
          </p:cNvSpPr>
          <p:nvPr/>
        </p:nvSpPr>
        <p:spPr bwMode="auto">
          <a:xfrm>
            <a:off x="1684338" y="561181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G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2050" name="Text Box 118"/>
          <p:cNvSpPr txBox="1">
            <a:spLocks noChangeArrowheads="1"/>
          </p:cNvSpPr>
          <p:nvPr/>
        </p:nvSpPr>
        <p:spPr bwMode="auto">
          <a:xfrm>
            <a:off x="1384300" y="561181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G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2051" name="Text Box 119"/>
          <p:cNvSpPr txBox="1">
            <a:spLocks noChangeArrowheads="1"/>
          </p:cNvSpPr>
          <p:nvPr/>
        </p:nvSpPr>
        <p:spPr bwMode="auto">
          <a:xfrm>
            <a:off x="1092200" y="5611813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T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2052" name="Text Box 120"/>
          <p:cNvSpPr txBox="1">
            <a:spLocks noChangeArrowheads="1"/>
          </p:cNvSpPr>
          <p:nvPr/>
        </p:nvSpPr>
        <p:spPr bwMode="auto">
          <a:xfrm>
            <a:off x="1993900" y="5611813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T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2053" name="Text Box 121"/>
          <p:cNvSpPr txBox="1">
            <a:spLocks noChangeArrowheads="1"/>
          </p:cNvSpPr>
          <p:nvPr/>
        </p:nvSpPr>
        <p:spPr bwMode="auto">
          <a:xfrm>
            <a:off x="2293938" y="5611813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A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2054" name="Text Box 122"/>
          <p:cNvSpPr txBox="1">
            <a:spLocks noChangeArrowheads="1"/>
          </p:cNvSpPr>
          <p:nvPr/>
        </p:nvSpPr>
        <p:spPr bwMode="auto">
          <a:xfrm>
            <a:off x="2595563" y="5611813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C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2055" name="Text Box 123"/>
          <p:cNvSpPr txBox="1">
            <a:spLocks noChangeArrowheads="1"/>
          </p:cNvSpPr>
          <p:nvPr/>
        </p:nvSpPr>
        <p:spPr bwMode="auto">
          <a:xfrm>
            <a:off x="2897188" y="5611813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A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2056" name="Text Box 124"/>
          <p:cNvSpPr txBox="1">
            <a:spLocks noChangeArrowheads="1"/>
          </p:cNvSpPr>
          <p:nvPr/>
        </p:nvSpPr>
        <p:spPr bwMode="auto">
          <a:xfrm>
            <a:off x="3511550" y="5611813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C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2057" name="Text Box 125"/>
          <p:cNvSpPr txBox="1">
            <a:spLocks noChangeArrowheads="1"/>
          </p:cNvSpPr>
          <p:nvPr/>
        </p:nvSpPr>
        <p:spPr bwMode="auto">
          <a:xfrm>
            <a:off x="3827463" y="5611813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T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2058" name="Text Box 126"/>
          <p:cNvSpPr txBox="1">
            <a:spLocks noChangeArrowheads="1"/>
          </p:cNvSpPr>
          <p:nvPr/>
        </p:nvSpPr>
        <p:spPr bwMode="auto">
          <a:xfrm>
            <a:off x="4743450" y="5611813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T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2059" name="Text Box 127"/>
          <p:cNvSpPr txBox="1">
            <a:spLocks noChangeArrowheads="1"/>
          </p:cNvSpPr>
          <p:nvPr/>
        </p:nvSpPr>
        <p:spPr bwMode="auto">
          <a:xfrm>
            <a:off x="5659438" y="5611813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T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2060" name="Text Box 128"/>
          <p:cNvSpPr txBox="1">
            <a:spLocks noChangeArrowheads="1"/>
          </p:cNvSpPr>
          <p:nvPr/>
        </p:nvSpPr>
        <p:spPr bwMode="auto">
          <a:xfrm>
            <a:off x="6575425" y="5611813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T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2061" name="Text Box 129"/>
          <p:cNvSpPr txBox="1">
            <a:spLocks noChangeArrowheads="1"/>
          </p:cNvSpPr>
          <p:nvPr/>
        </p:nvSpPr>
        <p:spPr bwMode="auto">
          <a:xfrm>
            <a:off x="8107363" y="5611813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T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2062" name="Text Box 130"/>
          <p:cNvSpPr txBox="1">
            <a:spLocks noChangeArrowheads="1"/>
          </p:cNvSpPr>
          <p:nvPr/>
        </p:nvSpPr>
        <p:spPr bwMode="auto">
          <a:xfrm>
            <a:off x="5057775" y="5611813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C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2063" name="Text Box 131"/>
          <p:cNvSpPr txBox="1">
            <a:spLocks noChangeArrowheads="1"/>
          </p:cNvSpPr>
          <p:nvPr/>
        </p:nvSpPr>
        <p:spPr bwMode="auto">
          <a:xfrm>
            <a:off x="5973763" y="5611813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C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2064" name="Text Box 132"/>
          <p:cNvSpPr txBox="1">
            <a:spLocks noChangeArrowheads="1"/>
          </p:cNvSpPr>
          <p:nvPr/>
        </p:nvSpPr>
        <p:spPr bwMode="auto">
          <a:xfrm>
            <a:off x="7191375" y="5611813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C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2065" name="Text Box 133"/>
          <p:cNvSpPr txBox="1">
            <a:spLocks noChangeArrowheads="1"/>
          </p:cNvSpPr>
          <p:nvPr/>
        </p:nvSpPr>
        <p:spPr bwMode="auto">
          <a:xfrm>
            <a:off x="7493000" y="5611813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C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2066" name="Text Box 134"/>
          <p:cNvSpPr txBox="1">
            <a:spLocks noChangeArrowheads="1"/>
          </p:cNvSpPr>
          <p:nvPr/>
        </p:nvSpPr>
        <p:spPr bwMode="auto">
          <a:xfrm>
            <a:off x="5348288" y="5611813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A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2067" name="Text Box 135"/>
          <p:cNvSpPr txBox="1">
            <a:spLocks noChangeArrowheads="1"/>
          </p:cNvSpPr>
          <p:nvPr/>
        </p:nvSpPr>
        <p:spPr bwMode="auto">
          <a:xfrm>
            <a:off x="6867525" y="5611813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A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2068" name="Text Box 136"/>
          <p:cNvSpPr txBox="1">
            <a:spLocks noChangeArrowheads="1"/>
          </p:cNvSpPr>
          <p:nvPr/>
        </p:nvSpPr>
        <p:spPr bwMode="auto">
          <a:xfrm>
            <a:off x="7402513" y="3500438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U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2069" name="Text Box 137"/>
          <p:cNvSpPr txBox="1">
            <a:spLocks noChangeArrowheads="1"/>
          </p:cNvSpPr>
          <p:nvPr/>
        </p:nvSpPr>
        <p:spPr bwMode="auto">
          <a:xfrm>
            <a:off x="6497638" y="2373313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U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2070" name="Text Box 138"/>
          <p:cNvSpPr txBox="1">
            <a:spLocks noChangeArrowheads="1"/>
          </p:cNvSpPr>
          <p:nvPr/>
        </p:nvSpPr>
        <p:spPr bwMode="auto">
          <a:xfrm>
            <a:off x="7400925" y="263525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U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2071" name="Text Box 139"/>
          <p:cNvSpPr txBox="1">
            <a:spLocks noChangeArrowheads="1"/>
          </p:cNvSpPr>
          <p:nvPr/>
        </p:nvSpPr>
        <p:spPr bwMode="auto">
          <a:xfrm>
            <a:off x="8016875" y="1590675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U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2072" name="Text Box 140"/>
          <p:cNvSpPr txBox="1">
            <a:spLocks noChangeArrowheads="1"/>
          </p:cNvSpPr>
          <p:nvPr/>
        </p:nvSpPr>
        <p:spPr bwMode="auto">
          <a:xfrm>
            <a:off x="8616950" y="2638425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U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2073" name="Text Box 141"/>
          <p:cNvSpPr txBox="1">
            <a:spLocks noChangeArrowheads="1"/>
          </p:cNvSpPr>
          <p:nvPr/>
        </p:nvSpPr>
        <p:spPr bwMode="auto">
          <a:xfrm>
            <a:off x="3506788" y="4930775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G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2074" name="Text Box 142"/>
          <p:cNvSpPr txBox="1">
            <a:spLocks noChangeArrowheads="1"/>
          </p:cNvSpPr>
          <p:nvPr/>
        </p:nvSpPr>
        <p:spPr bwMode="auto">
          <a:xfrm>
            <a:off x="5026025" y="372745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G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2075" name="Text Box 143"/>
          <p:cNvSpPr txBox="1">
            <a:spLocks noChangeArrowheads="1"/>
          </p:cNvSpPr>
          <p:nvPr/>
        </p:nvSpPr>
        <p:spPr bwMode="auto">
          <a:xfrm>
            <a:off x="3827463" y="4594225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A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2076" name="Text Box 144"/>
          <p:cNvSpPr txBox="1">
            <a:spLocks noChangeArrowheads="1"/>
          </p:cNvSpPr>
          <p:nvPr/>
        </p:nvSpPr>
        <p:spPr bwMode="auto">
          <a:xfrm>
            <a:off x="4741863" y="3781425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A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2077" name="Text Box 145"/>
          <p:cNvSpPr txBox="1">
            <a:spLocks noChangeArrowheads="1"/>
          </p:cNvSpPr>
          <p:nvPr/>
        </p:nvSpPr>
        <p:spPr bwMode="auto">
          <a:xfrm>
            <a:off x="1076325" y="5011738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A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2078" name="Text Box 146"/>
          <p:cNvSpPr txBox="1">
            <a:spLocks noChangeArrowheads="1"/>
          </p:cNvSpPr>
          <p:nvPr/>
        </p:nvSpPr>
        <p:spPr bwMode="auto">
          <a:xfrm>
            <a:off x="1389063" y="501015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C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2079" name="Text Box 147"/>
          <p:cNvSpPr txBox="1">
            <a:spLocks noChangeArrowheads="1"/>
          </p:cNvSpPr>
          <p:nvPr/>
        </p:nvSpPr>
        <p:spPr bwMode="auto">
          <a:xfrm>
            <a:off x="1690688" y="501015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C</a:t>
            </a:r>
            <a:endParaRPr lang="en-US" sz="2800">
              <a:solidFill>
                <a:schemeClr val="bg1"/>
              </a:solidFill>
            </a:endParaRPr>
          </a:p>
        </p:txBody>
      </p:sp>
      <p:grpSp>
        <p:nvGrpSpPr>
          <p:cNvPr id="42080" name="Group 148"/>
          <p:cNvGrpSpPr>
            <a:grpSpLocks/>
          </p:cNvGrpSpPr>
          <p:nvPr/>
        </p:nvGrpSpPr>
        <p:grpSpPr bwMode="auto">
          <a:xfrm>
            <a:off x="1828800" y="4191000"/>
            <a:ext cx="1752600" cy="1600200"/>
            <a:chOff x="1152" y="2640"/>
            <a:chExt cx="1104" cy="1008"/>
          </a:xfrm>
        </p:grpSpPr>
        <p:grpSp>
          <p:nvGrpSpPr>
            <p:cNvPr id="42095" name="Group 149"/>
            <p:cNvGrpSpPr>
              <a:grpSpLocks/>
            </p:cNvGrpSpPr>
            <p:nvPr/>
          </p:nvGrpSpPr>
          <p:grpSpPr bwMode="auto">
            <a:xfrm>
              <a:off x="1152" y="2640"/>
              <a:ext cx="1104" cy="1008"/>
              <a:chOff x="1296" y="1200"/>
              <a:chExt cx="1104" cy="1008"/>
            </a:xfrm>
          </p:grpSpPr>
          <p:sp>
            <p:nvSpPr>
              <p:cNvPr id="42097" name="Oval 150"/>
              <p:cNvSpPr>
                <a:spLocks noChangeArrowheads="1"/>
              </p:cNvSpPr>
              <p:nvPr/>
            </p:nvSpPr>
            <p:spPr bwMode="auto">
              <a:xfrm>
                <a:off x="1296" y="1440"/>
                <a:ext cx="480" cy="48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98" name="Oval 151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480" cy="48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99" name="Oval 152"/>
              <p:cNvSpPr>
                <a:spLocks noChangeArrowheads="1"/>
              </p:cNvSpPr>
              <p:nvPr/>
            </p:nvSpPr>
            <p:spPr bwMode="auto">
              <a:xfrm>
                <a:off x="1344" y="1728"/>
                <a:ext cx="480" cy="48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00" name="Oval 153"/>
              <p:cNvSpPr>
                <a:spLocks noChangeArrowheads="1"/>
              </p:cNvSpPr>
              <p:nvPr/>
            </p:nvSpPr>
            <p:spPr bwMode="auto">
              <a:xfrm>
                <a:off x="1824" y="1440"/>
                <a:ext cx="480" cy="48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01" name="Oval 154"/>
              <p:cNvSpPr>
                <a:spLocks noChangeArrowheads="1"/>
              </p:cNvSpPr>
              <p:nvPr/>
            </p:nvSpPr>
            <p:spPr bwMode="auto">
              <a:xfrm>
                <a:off x="1680" y="1632"/>
                <a:ext cx="480" cy="48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02" name="Oval 155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480" cy="48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03" name="Oval 156"/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480" cy="48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096" name="Text Box 157"/>
            <p:cNvSpPr txBox="1">
              <a:spLocks noChangeArrowheads="1"/>
            </p:cNvSpPr>
            <p:nvPr/>
          </p:nvSpPr>
          <p:spPr bwMode="auto">
            <a:xfrm>
              <a:off x="1242" y="2978"/>
              <a:ext cx="973" cy="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 b="1">
                  <a:solidFill>
                    <a:srgbClr val="000005"/>
                  </a:solidFill>
                </a:rPr>
                <a:t>RNA</a:t>
              </a:r>
              <a:r>
                <a:rPr lang="en-US" sz="2800" b="1">
                  <a:solidFill>
                    <a:srgbClr val="0F116A"/>
                  </a:solidFill>
                </a:rPr>
                <a:t> </a:t>
              </a:r>
              <a:endParaRPr lang="en-US" sz="1900" b="1">
                <a:solidFill>
                  <a:srgbClr val="0F116A"/>
                </a:solidFill>
              </a:endParaRPr>
            </a:p>
            <a:p>
              <a:r>
                <a:rPr lang="en-US" sz="1900" b="1">
                  <a:solidFill>
                    <a:srgbClr val="000005"/>
                  </a:solidFill>
                </a:rPr>
                <a:t>polymerase</a:t>
              </a:r>
              <a:endParaRPr lang="en-US"/>
            </a:p>
          </p:txBody>
        </p:sp>
      </p:grpSp>
      <p:sp>
        <p:nvSpPr>
          <p:cNvPr id="42081" name="Text Box 158"/>
          <p:cNvSpPr txBox="1">
            <a:spLocks noChangeArrowheads="1"/>
          </p:cNvSpPr>
          <p:nvPr/>
        </p:nvSpPr>
        <p:spPr bwMode="auto">
          <a:xfrm>
            <a:off x="4427538" y="4105275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C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2082" name="Text Box 159"/>
          <p:cNvSpPr txBox="1">
            <a:spLocks noChangeArrowheads="1"/>
          </p:cNvSpPr>
          <p:nvPr/>
        </p:nvSpPr>
        <p:spPr bwMode="auto">
          <a:xfrm>
            <a:off x="6718300" y="2874963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C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2083" name="Text Box 160"/>
          <p:cNvSpPr txBox="1">
            <a:spLocks noChangeArrowheads="1"/>
          </p:cNvSpPr>
          <p:nvPr/>
        </p:nvSpPr>
        <p:spPr bwMode="auto">
          <a:xfrm>
            <a:off x="7332663" y="1500188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C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2084" name="Text Box 161"/>
          <p:cNvSpPr txBox="1">
            <a:spLocks noChangeArrowheads="1"/>
          </p:cNvSpPr>
          <p:nvPr/>
        </p:nvSpPr>
        <p:spPr bwMode="auto">
          <a:xfrm>
            <a:off x="8170863" y="2587625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C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2085" name="Text Box 162"/>
          <p:cNvSpPr txBox="1">
            <a:spLocks noChangeArrowheads="1"/>
          </p:cNvSpPr>
          <p:nvPr/>
        </p:nvSpPr>
        <p:spPr bwMode="auto">
          <a:xfrm>
            <a:off x="8693150" y="333375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C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2086" name="Text Box 163"/>
          <p:cNvSpPr txBox="1">
            <a:spLocks noChangeArrowheads="1"/>
          </p:cNvSpPr>
          <p:nvPr/>
        </p:nvSpPr>
        <p:spPr bwMode="auto">
          <a:xfrm>
            <a:off x="6859588" y="1698625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G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2087" name="Text Box 164"/>
          <p:cNvSpPr txBox="1">
            <a:spLocks noChangeArrowheads="1"/>
          </p:cNvSpPr>
          <p:nvPr/>
        </p:nvSpPr>
        <p:spPr bwMode="auto">
          <a:xfrm>
            <a:off x="7002463" y="2339975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G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2088" name="Text Box 165"/>
          <p:cNvSpPr txBox="1">
            <a:spLocks noChangeArrowheads="1"/>
          </p:cNvSpPr>
          <p:nvPr/>
        </p:nvSpPr>
        <p:spPr bwMode="auto">
          <a:xfrm>
            <a:off x="7697788" y="1960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G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2089" name="Text Box 166"/>
          <p:cNvSpPr txBox="1">
            <a:spLocks noChangeArrowheads="1"/>
          </p:cNvSpPr>
          <p:nvPr/>
        </p:nvSpPr>
        <p:spPr bwMode="auto">
          <a:xfrm>
            <a:off x="7696200" y="27987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G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2090" name="Text Box 167"/>
          <p:cNvSpPr txBox="1">
            <a:spLocks noChangeArrowheads="1"/>
          </p:cNvSpPr>
          <p:nvPr/>
        </p:nvSpPr>
        <p:spPr bwMode="auto">
          <a:xfrm>
            <a:off x="8316913" y="1895475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A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2091" name="Text Box 168"/>
          <p:cNvSpPr txBox="1">
            <a:spLocks noChangeArrowheads="1"/>
          </p:cNvSpPr>
          <p:nvPr/>
        </p:nvSpPr>
        <p:spPr bwMode="auto">
          <a:xfrm>
            <a:off x="7700963" y="1201738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A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2092" name="Text Box 169"/>
          <p:cNvSpPr txBox="1">
            <a:spLocks noChangeArrowheads="1"/>
          </p:cNvSpPr>
          <p:nvPr/>
        </p:nvSpPr>
        <p:spPr bwMode="auto">
          <a:xfrm>
            <a:off x="8316913" y="3178175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A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2093" name="Text Box 170"/>
          <p:cNvSpPr txBox="1">
            <a:spLocks noChangeArrowheads="1"/>
          </p:cNvSpPr>
          <p:nvPr/>
        </p:nvSpPr>
        <p:spPr bwMode="auto">
          <a:xfrm>
            <a:off x="7937500" y="3649663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A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2094" name="Text Box 171"/>
          <p:cNvSpPr txBox="1">
            <a:spLocks noChangeArrowheads="1"/>
          </p:cNvSpPr>
          <p:nvPr/>
        </p:nvSpPr>
        <p:spPr bwMode="auto">
          <a:xfrm>
            <a:off x="7019925" y="3335338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A</a:t>
            </a:r>
            <a:endParaRPr 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Matching bases of DNA &amp; RNA</a:t>
            </a:r>
          </a:p>
        </p:txBody>
      </p:sp>
      <p:sp>
        <p:nvSpPr>
          <p:cNvPr id="440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990600"/>
          </a:xfrm>
        </p:spPr>
        <p:txBody>
          <a:bodyPr/>
          <a:lstStyle/>
          <a:p>
            <a:pPr eaLnBrk="1" hangingPunct="1"/>
            <a:r>
              <a:rPr lang="en-US" smtClean="0"/>
              <a:t>U instead of T is matched to A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2203450" y="2400300"/>
            <a:ext cx="626586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800" b="1">
                <a:solidFill>
                  <a:srgbClr val="0F116A"/>
                </a:solidFill>
                <a:latin typeface="Courier" charset="0"/>
              </a:rPr>
              <a:t>TACGCACATTTACGTACGCGG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700088" y="2460625"/>
            <a:ext cx="1009650" cy="549275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chemeClr val="tx2"/>
                </a:solidFill>
              </a:rPr>
              <a:t>DNA</a:t>
            </a:r>
          </a:p>
        </p:txBody>
      </p:sp>
      <p:sp>
        <p:nvSpPr>
          <p:cNvPr id="395270" name="Rectangle 6"/>
          <p:cNvSpPr>
            <a:spLocks noChangeArrowheads="1"/>
          </p:cNvSpPr>
          <p:nvPr/>
        </p:nvSpPr>
        <p:spPr bwMode="auto">
          <a:xfrm>
            <a:off x="2200275" y="3467100"/>
            <a:ext cx="626586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800" b="1">
                <a:solidFill>
                  <a:srgbClr val="006604"/>
                </a:solidFill>
                <a:latin typeface="Courier" charset="0"/>
              </a:rPr>
              <a:t>A</a:t>
            </a:r>
            <a:r>
              <a:rPr lang="en-US" sz="3800" b="1">
                <a:solidFill>
                  <a:srgbClr val="00C602"/>
                </a:solidFill>
                <a:latin typeface="Courier" charset="0"/>
              </a:rPr>
              <a:t>U</a:t>
            </a:r>
            <a:r>
              <a:rPr lang="en-US" sz="3800" b="1">
                <a:solidFill>
                  <a:srgbClr val="006604"/>
                </a:solidFill>
                <a:latin typeface="Courier" charset="0"/>
              </a:rPr>
              <a:t>GCG</a:t>
            </a:r>
            <a:r>
              <a:rPr lang="en-US" sz="3800" b="1">
                <a:solidFill>
                  <a:srgbClr val="00C602"/>
                </a:solidFill>
                <a:latin typeface="Courier" charset="0"/>
              </a:rPr>
              <a:t>U</a:t>
            </a:r>
            <a:r>
              <a:rPr lang="en-US" sz="3800" b="1">
                <a:solidFill>
                  <a:srgbClr val="006604"/>
                </a:solidFill>
                <a:latin typeface="Courier" charset="0"/>
              </a:rPr>
              <a:t>G</a:t>
            </a:r>
            <a:r>
              <a:rPr lang="en-US" sz="3800" b="1">
                <a:solidFill>
                  <a:srgbClr val="00C602"/>
                </a:solidFill>
                <a:latin typeface="Courier" charset="0"/>
              </a:rPr>
              <a:t>U</a:t>
            </a:r>
            <a:r>
              <a:rPr lang="en-US" sz="3800" b="1">
                <a:solidFill>
                  <a:srgbClr val="006604"/>
                </a:solidFill>
                <a:latin typeface="Courier" charset="0"/>
              </a:rPr>
              <a:t>AAA</a:t>
            </a:r>
            <a:r>
              <a:rPr lang="en-US" sz="3800" b="1">
                <a:solidFill>
                  <a:srgbClr val="00C602"/>
                </a:solidFill>
                <a:latin typeface="Courier" charset="0"/>
              </a:rPr>
              <a:t>U</a:t>
            </a:r>
            <a:r>
              <a:rPr lang="en-US" sz="3800" b="1">
                <a:solidFill>
                  <a:srgbClr val="006604"/>
                </a:solidFill>
                <a:latin typeface="Courier" charset="0"/>
              </a:rPr>
              <a:t>GCA</a:t>
            </a:r>
            <a:r>
              <a:rPr lang="en-US" sz="3800" b="1">
                <a:solidFill>
                  <a:srgbClr val="00C602"/>
                </a:solidFill>
                <a:latin typeface="Courier" charset="0"/>
              </a:rPr>
              <a:t>U</a:t>
            </a:r>
            <a:r>
              <a:rPr lang="en-US" sz="3800" b="1">
                <a:solidFill>
                  <a:srgbClr val="006604"/>
                </a:solidFill>
                <a:latin typeface="Courier" charset="0"/>
              </a:rPr>
              <a:t>GCGCC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531813" y="3527425"/>
            <a:ext cx="1347787" cy="549275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chemeClr val="tx2"/>
                </a:solidFill>
              </a:rPr>
              <a:t>mRNA</a:t>
            </a:r>
          </a:p>
        </p:txBody>
      </p:sp>
      <p:grpSp>
        <p:nvGrpSpPr>
          <p:cNvPr id="44040" name="Group 8"/>
          <p:cNvGrpSpPr>
            <a:grpSpLocks/>
          </p:cNvGrpSpPr>
          <p:nvPr/>
        </p:nvGrpSpPr>
        <p:grpSpPr bwMode="auto">
          <a:xfrm>
            <a:off x="2452688" y="2919413"/>
            <a:ext cx="5791200" cy="685800"/>
            <a:chOff x="1536" y="2304"/>
            <a:chExt cx="3648" cy="432"/>
          </a:xfrm>
        </p:grpSpPr>
        <p:sp>
          <p:nvSpPr>
            <p:cNvPr id="44130" name="Line 9"/>
            <p:cNvSpPr>
              <a:spLocks noChangeShapeType="1"/>
            </p:cNvSpPr>
            <p:nvPr/>
          </p:nvSpPr>
          <p:spPr bwMode="auto">
            <a:xfrm>
              <a:off x="1536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1" name="Line 10"/>
            <p:cNvSpPr>
              <a:spLocks noChangeShapeType="1"/>
            </p:cNvSpPr>
            <p:nvPr/>
          </p:nvSpPr>
          <p:spPr bwMode="auto">
            <a:xfrm>
              <a:off x="1718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2" name="Line 11"/>
            <p:cNvSpPr>
              <a:spLocks noChangeShapeType="1"/>
            </p:cNvSpPr>
            <p:nvPr/>
          </p:nvSpPr>
          <p:spPr bwMode="auto">
            <a:xfrm>
              <a:off x="1900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3" name="Line 12"/>
            <p:cNvSpPr>
              <a:spLocks noChangeShapeType="1"/>
            </p:cNvSpPr>
            <p:nvPr/>
          </p:nvSpPr>
          <p:spPr bwMode="auto">
            <a:xfrm>
              <a:off x="2083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4" name="Line 13"/>
            <p:cNvSpPr>
              <a:spLocks noChangeShapeType="1"/>
            </p:cNvSpPr>
            <p:nvPr/>
          </p:nvSpPr>
          <p:spPr bwMode="auto">
            <a:xfrm>
              <a:off x="2265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5" name="Line 14"/>
            <p:cNvSpPr>
              <a:spLocks noChangeShapeType="1"/>
            </p:cNvSpPr>
            <p:nvPr/>
          </p:nvSpPr>
          <p:spPr bwMode="auto">
            <a:xfrm>
              <a:off x="2448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6" name="Line 15"/>
            <p:cNvSpPr>
              <a:spLocks noChangeShapeType="1"/>
            </p:cNvSpPr>
            <p:nvPr/>
          </p:nvSpPr>
          <p:spPr bwMode="auto">
            <a:xfrm>
              <a:off x="2630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7" name="Line 16"/>
            <p:cNvSpPr>
              <a:spLocks noChangeShapeType="1"/>
            </p:cNvSpPr>
            <p:nvPr/>
          </p:nvSpPr>
          <p:spPr bwMode="auto">
            <a:xfrm>
              <a:off x="2812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8" name="Line 17"/>
            <p:cNvSpPr>
              <a:spLocks noChangeShapeType="1"/>
            </p:cNvSpPr>
            <p:nvPr/>
          </p:nvSpPr>
          <p:spPr bwMode="auto">
            <a:xfrm>
              <a:off x="2995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9" name="Line 18"/>
            <p:cNvSpPr>
              <a:spLocks noChangeShapeType="1"/>
            </p:cNvSpPr>
            <p:nvPr/>
          </p:nvSpPr>
          <p:spPr bwMode="auto">
            <a:xfrm>
              <a:off x="3177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0" name="Line 19"/>
            <p:cNvSpPr>
              <a:spLocks noChangeShapeType="1"/>
            </p:cNvSpPr>
            <p:nvPr/>
          </p:nvSpPr>
          <p:spPr bwMode="auto">
            <a:xfrm>
              <a:off x="3360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1" name="Line 20"/>
            <p:cNvSpPr>
              <a:spLocks noChangeShapeType="1"/>
            </p:cNvSpPr>
            <p:nvPr/>
          </p:nvSpPr>
          <p:spPr bwMode="auto">
            <a:xfrm>
              <a:off x="3542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2" name="Line 21"/>
            <p:cNvSpPr>
              <a:spLocks noChangeShapeType="1"/>
            </p:cNvSpPr>
            <p:nvPr/>
          </p:nvSpPr>
          <p:spPr bwMode="auto">
            <a:xfrm>
              <a:off x="3724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3" name="Line 22"/>
            <p:cNvSpPr>
              <a:spLocks noChangeShapeType="1"/>
            </p:cNvSpPr>
            <p:nvPr/>
          </p:nvSpPr>
          <p:spPr bwMode="auto">
            <a:xfrm>
              <a:off x="3907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4" name="Line 23"/>
            <p:cNvSpPr>
              <a:spLocks noChangeShapeType="1"/>
            </p:cNvSpPr>
            <p:nvPr/>
          </p:nvSpPr>
          <p:spPr bwMode="auto">
            <a:xfrm>
              <a:off x="4089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5" name="Line 24"/>
            <p:cNvSpPr>
              <a:spLocks noChangeShapeType="1"/>
            </p:cNvSpPr>
            <p:nvPr/>
          </p:nvSpPr>
          <p:spPr bwMode="auto">
            <a:xfrm>
              <a:off x="4272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6" name="Line 25"/>
            <p:cNvSpPr>
              <a:spLocks noChangeShapeType="1"/>
            </p:cNvSpPr>
            <p:nvPr/>
          </p:nvSpPr>
          <p:spPr bwMode="auto">
            <a:xfrm>
              <a:off x="4454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7" name="Line 26"/>
            <p:cNvSpPr>
              <a:spLocks noChangeShapeType="1"/>
            </p:cNvSpPr>
            <p:nvPr/>
          </p:nvSpPr>
          <p:spPr bwMode="auto">
            <a:xfrm>
              <a:off x="4636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8" name="Line 27"/>
            <p:cNvSpPr>
              <a:spLocks noChangeShapeType="1"/>
            </p:cNvSpPr>
            <p:nvPr/>
          </p:nvSpPr>
          <p:spPr bwMode="auto">
            <a:xfrm>
              <a:off x="4819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9" name="Line 28"/>
            <p:cNvSpPr>
              <a:spLocks noChangeShapeType="1"/>
            </p:cNvSpPr>
            <p:nvPr/>
          </p:nvSpPr>
          <p:spPr bwMode="auto">
            <a:xfrm>
              <a:off x="5001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50" name="Line 29"/>
            <p:cNvSpPr>
              <a:spLocks noChangeShapeType="1"/>
            </p:cNvSpPr>
            <p:nvPr/>
          </p:nvSpPr>
          <p:spPr bwMode="auto">
            <a:xfrm>
              <a:off x="5184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09"/>
          <p:cNvGrpSpPr>
            <a:grpSpLocks/>
          </p:cNvGrpSpPr>
          <p:nvPr/>
        </p:nvGrpSpPr>
        <p:grpSpPr bwMode="auto">
          <a:xfrm>
            <a:off x="7267575" y="1276350"/>
            <a:ext cx="1460500" cy="4057650"/>
            <a:chOff x="4704" y="576"/>
            <a:chExt cx="920" cy="2556"/>
          </a:xfrm>
        </p:grpSpPr>
        <p:pic>
          <p:nvPicPr>
            <p:cNvPr id="44120" name="Picture 11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088" y="2352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121" name="Picture 11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752" y="2832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122" name="Picture 11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800" y="1536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123" name="Picture 11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848" y="2544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124" name="Picture 11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704" y="1824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125" name="Picture 11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992" y="1296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126" name="Picture 11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896" y="2100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127" name="Picture 11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088" y="1008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128" name="Picture 11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280" y="768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129" name="Picture 11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040" y="576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987425" y="4902200"/>
            <a:ext cx="7192963" cy="890588"/>
            <a:chOff x="1008" y="2160"/>
            <a:chExt cx="4656" cy="576"/>
          </a:xfrm>
        </p:grpSpPr>
        <p:sp>
          <p:nvSpPr>
            <p:cNvPr id="44048" name="Rectangle 31"/>
            <p:cNvSpPr>
              <a:spLocks noChangeArrowheads="1"/>
            </p:cNvSpPr>
            <p:nvPr/>
          </p:nvSpPr>
          <p:spPr bwMode="auto">
            <a:xfrm>
              <a:off x="4320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9" name="Rectangle 32"/>
            <p:cNvSpPr>
              <a:spLocks noChangeArrowheads="1"/>
            </p:cNvSpPr>
            <p:nvPr/>
          </p:nvSpPr>
          <p:spPr bwMode="auto">
            <a:xfrm>
              <a:off x="5280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0" name="Rectangle 33"/>
            <p:cNvSpPr>
              <a:spLocks noChangeArrowheads="1"/>
            </p:cNvSpPr>
            <p:nvPr/>
          </p:nvSpPr>
          <p:spPr bwMode="auto">
            <a:xfrm>
              <a:off x="3168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4051" name="Group 34"/>
            <p:cNvGrpSpPr>
              <a:grpSpLocks/>
            </p:cNvGrpSpPr>
            <p:nvPr/>
          </p:nvGrpSpPr>
          <p:grpSpPr bwMode="auto">
            <a:xfrm rot="10800000" flipH="1">
              <a:off x="3936" y="2352"/>
              <a:ext cx="144" cy="384"/>
              <a:chOff x="1776" y="2592"/>
              <a:chExt cx="144" cy="384"/>
            </a:xfrm>
          </p:grpSpPr>
          <p:sp>
            <p:nvSpPr>
              <p:cNvPr id="44118" name="Rectangle 35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19" name="Oval 36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052" name="Group 37"/>
            <p:cNvGrpSpPr>
              <a:grpSpLocks/>
            </p:cNvGrpSpPr>
            <p:nvPr/>
          </p:nvGrpSpPr>
          <p:grpSpPr bwMode="auto">
            <a:xfrm rot="10800000" flipH="1">
              <a:off x="4512" y="2352"/>
              <a:ext cx="144" cy="384"/>
              <a:chOff x="1776" y="2592"/>
              <a:chExt cx="144" cy="384"/>
            </a:xfrm>
          </p:grpSpPr>
          <p:sp>
            <p:nvSpPr>
              <p:cNvPr id="44116" name="Rectangle 38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17" name="Oval 39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053" name="Group 40"/>
            <p:cNvGrpSpPr>
              <a:grpSpLocks/>
            </p:cNvGrpSpPr>
            <p:nvPr/>
          </p:nvGrpSpPr>
          <p:grpSpPr bwMode="auto">
            <a:xfrm rot="10800000" flipH="1">
              <a:off x="5472" y="2352"/>
              <a:ext cx="144" cy="384"/>
              <a:chOff x="1776" y="2592"/>
              <a:chExt cx="144" cy="384"/>
            </a:xfrm>
          </p:grpSpPr>
          <p:sp>
            <p:nvSpPr>
              <p:cNvPr id="44114" name="Rectangle 41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15" name="Oval 42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054" name="Group 43"/>
            <p:cNvGrpSpPr>
              <a:grpSpLocks/>
            </p:cNvGrpSpPr>
            <p:nvPr/>
          </p:nvGrpSpPr>
          <p:grpSpPr bwMode="auto">
            <a:xfrm rot="10800000" flipH="1">
              <a:off x="3360" y="2352"/>
              <a:ext cx="144" cy="384"/>
              <a:chOff x="1776" y="2592"/>
              <a:chExt cx="144" cy="384"/>
            </a:xfrm>
          </p:grpSpPr>
          <p:sp>
            <p:nvSpPr>
              <p:cNvPr id="44112" name="Rectangle 44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13" name="Oval 45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055" name="Group 46"/>
            <p:cNvGrpSpPr>
              <a:grpSpLocks/>
            </p:cNvGrpSpPr>
            <p:nvPr/>
          </p:nvGrpSpPr>
          <p:grpSpPr bwMode="auto">
            <a:xfrm rot="10800000" flipH="1">
              <a:off x="2784" y="2352"/>
              <a:ext cx="144" cy="384"/>
              <a:chOff x="1776" y="2592"/>
              <a:chExt cx="144" cy="384"/>
            </a:xfrm>
          </p:grpSpPr>
          <p:sp>
            <p:nvSpPr>
              <p:cNvPr id="44110" name="Rectangle 47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11" name="Oval 48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056" name="Rectangle 49"/>
            <p:cNvSpPr>
              <a:spLocks noChangeArrowheads="1"/>
            </p:cNvSpPr>
            <p:nvPr/>
          </p:nvSpPr>
          <p:spPr bwMode="auto">
            <a:xfrm rot="10800000" flipH="1">
              <a:off x="1632" y="2352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7" name="Oval 50"/>
            <p:cNvSpPr>
              <a:spLocks noChangeArrowheads="1"/>
            </p:cNvSpPr>
            <p:nvPr/>
          </p:nvSpPr>
          <p:spPr bwMode="auto">
            <a:xfrm rot="10800000" flipH="1">
              <a:off x="1632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8" name="Rectangle 51"/>
            <p:cNvSpPr>
              <a:spLocks noChangeArrowheads="1"/>
            </p:cNvSpPr>
            <p:nvPr/>
          </p:nvSpPr>
          <p:spPr bwMode="auto">
            <a:xfrm>
              <a:off x="2400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9" name="Rectangle 52"/>
            <p:cNvSpPr>
              <a:spLocks noChangeArrowheads="1"/>
            </p:cNvSpPr>
            <p:nvPr/>
          </p:nvSpPr>
          <p:spPr bwMode="auto">
            <a:xfrm>
              <a:off x="1440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0" name="Rectangle 53"/>
            <p:cNvSpPr>
              <a:spLocks noChangeArrowheads="1"/>
            </p:cNvSpPr>
            <p:nvPr/>
          </p:nvSpPr>
          <p:spPr bwMode="auto">
            <a:xfrm>
              <a:off x="1248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4061" name="Group 54"/>
            <p:cNvGrpSpPr>
              <a:grpSpLocks/>
            </p:cNvGrpSpPr>
            <p:nvPr/>
          </p:nvGrpSpPr>
          <p:grpSpPr bwMode="auto">
            <a:xfrm rot="10800000">
              <a:off x="1056" y="2352"/>
              <a:ext cx="144" cy="384"/>
              <a:chOff x="1776" y="2592"/>
              <a:chExt cx="144" cy="384"/>
            </a:xfrm>
          </p:grpSpPr>
          <p:sp>
            <p:nvSpPr>
              <p:cNvPr id="44108" name="Rectangle 55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09" name="Oval 56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062" name="Rectangle 57"/>
            <p:cNvSpPr>
              <a:spLocks noChangeArrowheads="1"/>
            </p:cNvSpPr>
            <p:nvPr/>
          </p:nvSpPr>
          <p:spPr bwMode="auto">
            <a:xfrm>
              <a:off x="2592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4063" name="Group 58"/>
            <p:cNvGrpSpPr>
              <a:grpSpLocks/>
            </p:cNvGrpSpPr>
            <p:nvPr/>
          </p:nvGrpSpPr>
          <p:grpSpPr bwMode="auto">
            <a:xfrm flipV="1">
              <a:off x="2976" y="2352"/>
              <a:ext cx="144" cy="384"/>
              <a:chOff x="1296" y="2592"/>
              <a:chExt cx="144" cy="384"/>
            </a:xfrm>
          </p:grpSpPr>
          <p:sp>
            <p:nvSpPr>
              <p:cNvPr id="44106" name="Rectangle 59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07" name="Oval 60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064" name="Group 61"/>
            <p:cNvGrpSpPr>
              <a:grpSpLocks/>
            </p:cNvGrpSpPr>
            <p:nvPr/>
          </p:nvGrpSpPr>
          <p:grpSpPr bwMode="auto">
            <a:xfrm flipV="1">
              <a:off x="2208" y="2352"/>
              <a:ext cx="144" cy="384"/>
              <a:chOff x="1296" y="2592"/>
              <a:chExt cx="144" cy="384"/>
            </a:xfrm>
          </p:grpSpPr>
          <p:sp>
            <p:nvSpPr>
              <p:cNvPr id="44104" name="Rectangle 62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05" name="Oval 63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065" name="Group 64"/>
            <p:cNvGrpSpPr>
              <a:grpSpLocks/>
            </p:cNvGrpSpPr>
            <p:nvPr/>
          </p:nvGrpSpPr>
          <p:grpSpPr bwMode="auto">
            <a:xfrm flipV="1">
              <a:off x="1824" y="2352"/>
              <a:ext cx="144" cy="384"/>
              <a:chOff x="1296" y="2592"/>
              <a:chExt cx="144" cy="384"/>
            </a:xfrm>
          </p:grpSpPr>
          <p:sp>
            <p:nvSpPr>
              <p:cNvPr id="44102" name="Rectangle 65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03" name="Oval 66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066" name="Group 67"/>
            <p:cNvGrpSpPr>
              <a:grpSpLocks/>
            </p:cNvGrpSpPr>
            <p:nvPr/>
          </p:nvGrpSpPr>
          <p:grpSpPr bwMode="auto">
            <a:xfrm flipV="1">
              <a:off x="3744" y="2352"/>
              <a:ext cx="144" cy="384"/>
              <a:chOff x="1296" y="2592"/>
              <a:chExt cx="144" cy="384"/>
            </a:xfrm>
          </p:grpSpPr>
          <p:sp>
            <p:nvSpPr>
              <p:cNvPr id="44100" name="Rectangle 68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01" name="Oval 69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067" name="Group 70"/>
            <p:cNvGrpSpPr>
              <a:grpSpLocks/>
            </p:cNvGrpSpPr>
            <p:nvPr/>
          </p:nvGrpSpPr>
          <p:grpSpPr bwMode="auto">
            <a:xfrm flipV="1">
              <a:off x="4704" y="2352"/>
              <a:ext cx="144" cy="384"/>
              <a:chOff x="1296" y="2592"/>
              <a:chExt cx="144" cy="384"/>
            </a:xfrm>
          </p:grpSpPr>
          <p:sp>
            <p:nvSpPr>
              <p:cNvPr id="44098" name="Rectangle 71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99" name="Oval 72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068" name="Rectangle 73"/>
            <p:cNvSpPr>
              <a:spLocks noChangeArrowheads="1"/>
            </p:cNvSpPr>
            <p:nvPr/>
          </p:nvSpPr>
          <p:spPr bwMode="auto">
            <a:xfrm>
              <a:off x="2016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9" name="Rectangle 74"/>
            <p:cNvSpPr>
              <a:spLocks noChangeArrowheads="1"/>
            </p:cNvSpPr>
            <p:nvPr/>
          </p:nvSpPr>
          <p:spPr bwMode="auto">
            <a:xfrm>
              <a:off x="3552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0" name="Rectangle 75"/>
            <p:cNvSpPr>
              <a:spLocks noChangeArrowheads="1"/>
            </p:cNvSpPr>
            <p:nvPr/>
          </p:nvSpPr>
          <p:spPr bwMode="auto">
            <a:xfrm>
              <a:off x="4128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1" name="Rectangle 76"/>
            <p:cNvSpPr>
              <a:spLocks noChangeArrowheads="1"/>
            </p:cNvSpPr>
            <p:nvPr/>
          </p:nvSpPr>
          <p:spPr bwMode="auto">
            <a:xfrm>
              <a:off x="4896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2" name="Rectangle 77"/>
            <p:cNvSpPr>
              <a:spLocks noChangeArrowheads="1"/>
            </p:cNvSpPr>
            <p:nvPr/>
          </p:nvSpPr>
          <p:spPr bwMode="auto">
            <a:xfrm>
              <a:off x="5088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3" name="Rectangle 78"/>
            <p:cNvSpPr>
              <a:spLocks noChangeArrowheads="1"/>
            </p:cNvSpPr>
            <p:nvPr/>
          </p:nvSpPr>
          <p:spPr bwMode="auto">
            <a:xfrm>
              <a:off x="1008" y="2160"/>
              <a:ext cx="4656" cy="144"/>
            </a:xfrm>
            <a:prstGeom prst="rect">
              <a:avLst/>
            </a:prstGeom>
            <a:solidFill>
              <a:srgbClr val="000005"/>
            </a:solidFill>
            <a:ln w="9525">
              <a:solidFill>
                <a:srgbClr val="00000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4" name="Text Box 79"/>
            <p:cNvSpPr txBox="1">
              <a:spLocks noChangeArrowheads="1"/>
            </p:cNvSpPr>
            <p:nvPr/>
          </p:nvSpPr>
          <p:spPr bwMode="auto">
            <a:xfrm>
              <a:off x="2944" y="2351"/>
              <a:ext cx="214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U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4075" name="Text Box 80"/>
            <p:cNvSpPr txBox="1">
              <a:spLocks noChangeArrowheads="1"/>
            </p:cNvSpPr>
            <p:nvPr/>
          </p:nvSpPr>
          <p:spPr bwMode="auto">
            <a:xfrm>
              <a:off x="3133" y="2351"/>
              <a:ext cx="214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C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4076" name="Text Box 81"/>
            <p:cNvSpPr txBox="1">
              <a:spLocks noChangeArrowheads="1"/>
            </p:cNvSpPr>
            <p:nvPr/>
          </p:nvSpPr>
          <p:spPr bwMode="auto">
            <a:xfrm>
              <a:off x="5245" y="2351"/>
              <a:ext cx="213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C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4077" name="Text Box 82"/>
            <p:cNvSpPr txBox="1">
              <a:spLocks noChangeArrowheads="1"/>
            </p:cNvSpPr>
            <p:nvPr/>
          </p:nvSpPr>
          <p:spPr bwMode="auto">
            <a:xfrm>
              <a:off x="4288" y="2351"/>
              <a:ext cx="214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C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4078" name="Text Box 83"/>
            <p:cNvSpPr txBox="1">
              <a:spLocks noChangeArrowheads="1"/>
            </p:cNvSpPr>
            <p:nvPr/>
          </p:nvSpPr>
          <p:spPr bwMode="auto">
            <a:xfrm>
              <a:off x="2365" y="2351"/>
              <a:ext cx="214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C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4079" name="Text Box 84"/>
            <p:cNvSpPr txBox="1">
              <a:spLocks noChangeArrowheads="1"/>
            </p:cNvSpPr>
            <p:nvPr/>
          </p:nvSpPr>
          <p:spPr bwMode="auto">
            <a:xfrm>
              <a:off x="1409" y="2351"/>
              <a:ext cx="213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C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4080" name="Text Box 85"/>
            <p:cNvSpPr txBox="1">
              <a:spLocks noChangeArrowheads="1"/>
            </p:cNvSpPr>
            <p:nvPr/>
          </p:nvSpPr>
          <p:spPr bwMode="auto">
            <a:xfrm>
              <a:off x="1220" y="2351"/>
              <a:ext cx="213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C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4081" name="Text Box 86"/>
            <p:cNvSpPr txBox="1">
              <a:spLocks noChangeArrowheads="1"/>
            </p:cNvSpPr>
            <p:nvPr/>
          </p:nvSpPr>
          <p:spPr bwMode="auto">
            <a:xfrm>
              <a:off x="1022" y="2351"/>
              <a:ext cx="214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A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4082" name="Text Box 87"/>
            <p:cNvSpPr txBox="1">
              <a:spLocks noChangeArrowheads="1"/>
            </p:cNvSpPr>
            <p:nvPr/>
          </p:nvSpPr>
          <p:spPr bwMode="auto">
            <a:xfrm>
              <a:off x="1591" y="2351"/>
              <a:ext cx="213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A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4083" name="Text Box 88"/>
            <p:cNvSpPr txBox="1">
              <a:spLocks noChangeArrowheads="1"/>
            </p:cNvSpPr>
            <p:nvPr/>
          </p:nvSpPr>
          <p:spPr bwMode="auto">
            <a:xfrm>
              <a:off x="1790" y="2351"/>
              <a:ext cx="214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U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4084" name="Text Box 89"/>
            <p:cNvSpPr txBox="1">
              <a:spLocks noChangeArrowheads="1"/>
            </p:cNvSpPr>
            <p:nvPr/>
          </p:nvSpPr>
          <p:spPr bwMode="auto">
            <a:xfrm>
              <a:off x="1975" y="2351"/>
              <a:ext cx="222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G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4085" name="Text Box 90"/>
            <p:cNvSpPr txBox="1">
              <a:spLocks noChangeArrowheads="1"/>
            </p:cNvSpPr>
            <p:nvPr/>
          </p:nvSpPr>
          <p:spPr bwMode="auto">
            <a:xfrm>
              <a:off x="2169" y="2351"/>
              <a:ext cx="214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U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4086" name="Text Box 91"/>
            <p:cNvSpPr txBox="1">
              <a:spLocks noChangeArrowheads="1"/>
            </p:cNvSpPr>
            <p:nvPr/>
          </p:nvSpPr>
          <p:spPr bwMode="auto">
            <a:xfrm>
              <a:off x="2553" y="2351"/>
              <a:ext cx="222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G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4087" name="Text Box 92"/>
            <p:cNvSpPr txBox="1">
              <a:spLocks noChangeArrowheads="1"/>
            </p:cNvSpPr>
            <p:nvPr/>
          </p:nvSpPr>
          <p:spPr bwMode="auto">
            <a:xfrm>
              <a:off x="2747" y="2351"/>
              <a:ext cx="213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A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4088" name="Text Box 93"/>
            <p:cNvSpPr txBox="1">
              <a:spLocks noChangeArrowheads="1"/>
            </p:cNvSpPr>
            <p:nvPr/>
          </p:nvSpPr>
          <p:spPr bwMode="auto">
            <a:xfrm>
              <a:off x="3322" y="2351"/>
              <a:ext cx="214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A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4089" name="Text Box 94"/>
            <p:cNvSpPr txBox="1">
              <a:spLocks noChangeArrowheads="1"/>
            </p:cNvSpPr>
            <p:nvPr/>
          </p:nvSpPr>
          <p:spPr bwMode="auto">
            <a:xfrm>
              <a:off x="3900" y="2351"/>
              <a:ext cx="213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A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4090" name="Text Box 95"/>
            <p:cNvSpPr txBox="1">
              <a:spLocks noChangeArrowheads="1"/>
            </p:cNvSpPr>
            <p:nvPr/>
          </p:nvSpPr>
          <p:spPr bwMode="auto">
            <a:xfrm>
              <a:off x="4478" y="2351"/>
              <a:ext cx="214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A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4091" name="Text Box 96"/>
            <p:cNvSpPr txBox="1">
              <a:spLocks noChangeArrowheads="1"/>
            </p:cNvSpPr>
            <p:nvPr/>
          </p:nvSpPr>
          <p:spPr bwMode="auto">
            <a:xfrm>
              <a:off x="5442" y="2351"/>
              <a:ext cx="214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A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4092" name="Text Box 97"/>
            <p:cNvSpPr txBox="1">
              <a:spLocks noChangeArrowheads="1"/>
            </p:cNvSpPr>
            <p:nvPr/>
          </p:nvSpPr>
          <p:spPr bwMode="auto">
            <a:xfrm>
              <a:off x="3525" y="2351"/>
              <a:ext cx="222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G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4093" name="Text Box 98"/>
            <p:cNvSpPr txBox="1">
              <a:spLocks noChangeArrowheads="1"/>
            </p:cNvSpPr>
            <p:nvPr/>
          </p:nvSpPr>
          <p:spPr bwMode="auto">
            <a:xfrm>
              <a:off x="4103" y="2351"/>
              <a:ext cx="222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G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4094" name="Text Box 99"/>
            <p:cNvSpPr txBox="1">
              <a:spLocks noChangeArrowheads="1"/>
            </p:cNvSpPr>
            <p:nvPr/>
          </p:nvSpPr>
          <p:spPr bwMode="auto">
            <a:xfrm>
              <a:off x="4869" y="2351"/>
              <a:ext cx="222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G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4095" name="Text Box 100"/>
            <p:cNvSpPr txBox="1">
              <a:spLocks noChangeArrowheads="1"/>
            </p:cNvSpPr>
            <p:nvPr/>
          </p:nvSpPr>
          <p:spPr bwMode="auto">
            <a:xfrm>
              <a:off x="5062" y="2351"/>
              <a:ext cx="222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G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4096" name="Text Box 101"/>
            <p:cNvSpPr txBox="1">
              <a:spLocks noChangeArrowheads="1"/>
            </p:cNvSpPr>
            <p:nvPr/>
          </p:nvSpPr>
          <p:spPr bwMode="auto">
            <a:xfrm>
              <a:off x="3713" y="2351"/>
              <a:ext cx="213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U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4097" name="Text Box 102"/>
            <p:cNvSpPr txBox="1">
              <a:spLocks noChangeArrowheads="1"/>
            </p:cNvSpPr>
            <p:nvPr/>
          </p:nvSpPr>
          <p:spPr bwMode="auto">
            <a:xfrm>
              <a:off x="4670" y="2351"/>
              <a:ext cx="214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U</a:t>
              </a:r>
              <a:endParaRPr lang="en-US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04"/>
          <p:cNvGrpSpPr>
            <a:grpSpLocks/>
          </p:cNvGrpSpPr>
          <p:nvPr/>
        </p:nvGrpSpPr>
        <p:grpSpPr bwMode="auto">
          <a:xfrm>
            <a:off x="6535738" y="4792663"/>
            <a:ext cx="1736725" cy="1054100"/>
            <a:chOff x="3381" y="1298"/>
            <a:chExt cx="1094" cy="664"/>
          </a:xfrm>
        </p:grpSpPr>
        <p:grpSp>
          <p:nvGrpSpPr>
            <p:cNvPr id="44044" name="Group 105"/>
            <p:cNvGrpSpPr>
              <a:grpSpLocks/>
            </p:cNvGrpSpPr>
            <p:nvPr/>
          </p:nvGrpSpPr>
          <p:grpSpPr bwMode="auto">
            <a:xfrm flipV="1">
              <a:off x="3381" y="1298"/>
              <a:ext cx="1080" cy="664"/>
              <a:chOff x="9801" y="1444"/>
              <a:chExt cx="2340" cy="1440"/>
            </a:xfrm>
          </p:grpSpPr>
          <p:sp>
            <p:nvSpPr>
              <p:cNvPr id="44046" name="Oval 106"/>
              <p:cNvSpPr>
                <a:spLocks noChangeArrowheads="1"/>
              </p:cNvSpPr>
              <p:nvPr/>
            </p:nvSpPr>
            <p:spPr bwMode="auto">
              <a:xfrm>
                <a:off x="9801" y="1984"/>
                <a:ext cx="2340" cy="900"/>
              </a:xfrm>
              <a:prstGeom prst="ellipse">
                <a:avLst/>
              </a:prstGeom>
              <a:solidFill>
                <a:srgbClr val="99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7" name="Oval 107"/>
              <p:cNvSpPr>
                <a:spLocks noChangeArrowheads="1"/>
              </p:cNvSpPr>
              <p:nvPr/>
            </p:nvSpPr>
            <p:spPr bwMode="auto">
              <a:xfrm>
                <a:off x="10251" y="1444"/>
                <a:ext cx="1440" cy="900"/>
              </a:xfrm>
              <a:prstGeom prst="ellipse">
                <a:avLst/>
              </a:prstGeom>
              <a:solidFill>
                <a:srgbClr val="99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045" name="Text Box 108"/>
            <p:cNvSpPr txBox="1">
              <a:spLocks noChangeArrowheads="1"/>
            </p:cNvSpPr>
            <p:nvPr/>
          </p:nvSpPr>
          <p:spPr bwMode="auto">
            <a:xfrm>
              <a:off x="3495" y="1370"/>
              <a:ext cx="9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000005"/>
                  </a:solidFill>
                </a:rPr>
                <a:t>ribosome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95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"/>
          <p:cNvGrpSpPr>
            <a:grpSpLocks/>
          </p:cNvGrpSpPr>
          <p:nvPr/>
        </p:nvGrpSpPr>
        <p:grpSpPr bwMode="auto">
          <a:xfrm>
            <a:off x="6916738" y="711200"/>
            <a:ext cx="1460500" cy="4057650"/>
            <a:chOff x="4704" y="576"/>
            <a:chExt cx="920" cy="2556"/>
          </a:xfrm>
        </p:grpSpPr>
        <p:pic>
          <p:nvPicPr>
            <p:cNvPr id="46176" name="Picture 11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088" y="2352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77" name="Picture 11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752" y="2832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78" name="Picture 11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800" y="1536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79" name="Picture 115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848" y="2544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80" name="Picture 11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704" y="1824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81" name="Picture 11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992" y="1296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82" name="Picture 118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896" y="2100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83" name="Picture 119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088" y="1008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84" name="Picture 120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280" y="768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85" name="Picture 12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040" y="576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6402" name="Text Box 2"/>
          <p:cNvSpPr txBox="1">
            <a:spLocks noChangeArrowheads="1"/>
          </p:cNvSpPr>
          <p:nvPr/>
        </p:nvSpPr>
        <p:spPr bwMode="auto">
          <a:xfrm>
            <a:off x="6248400" y="3200400"/>
            <a:ext cx="121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000005"/>
                </a:solidFill>
              </a:rPr>
              <a:t>protein</a:t>
            </a:r>
            <a:endParaRPr lang="en-US">
              <a:solidFill>
                <a:srgbClr val="000005"/>
              </a:solidFill>
            </a:endParaRPr>
          </a:p>
        </p:txBody>
      </p:sp>
      <p:sp>
        <p:nvSpPr>
          <p:cNvPr id="46084" name="Oval 14"/>
          <p:cNvSpPr>
            <a:spLocks noChangeArrowheads="1"/>
          </p:cNvSpPr>
          <p:nvPr/>
        </p:nvSpPr>
        <p:spPr bwMode="auto">
          <a:xfrm>
            <a:off x="-1676400" y="304800"/>
            <a:ext cx="5181600" cy="6553200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6415" name="AutoShape 15"/>
          <p:cNvSpPr>
            <a:spLocks noChangeArrowheads="1"/>
          </p:cNvSpPr>
          <p:nvPr/>
        </p:nvSpPr>
        <p:spPr bwMode="auto">
          <a:xfrm>
            <a:off x="1371600" y="3317875"/>
            <a:ext cx="1655763" cy="304800"/>
          </a:xfrm>
          <a:prstGeom prst="rightArrow">
            <a:avLst>
              <a:gd name="adj1" fmla="val 50000"/>
              <a:gd name="adj2" fmla="val 135807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6086" name="Picture 1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152400" y="2514600"/>
            <a:ext cx="294640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1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38200" y="3889375"/>
            <a:ext cx="217170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971800" y="2730500"/>
            <a:ext cx="1714500" cy="1943100"/>
            <a:chOff x="5661" y="3964"/>
            <a:chExt cx="2700" cy="3060"/>
          </a:xfrm>
        </p:grpSpPr>
        <p:pic>
          <p:nvPicPr>
            <p:cNvPr id="46173" name="Picture 19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661" y="3964"/>
              <a:ext cx="2700" cy="1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74" name="Picture 20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661" y="4504"/>
              <a:ext cx="2700" cy="1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75" name="Picture 21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661" y="5215"/>
              <a:ext cx="2700" cy="1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86422" name="Picture 2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867400" y="3314700"/>
            <a:ext cx="2119313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6423" name="AutoShape 23"/>
          <p:cNvSpPr>
            <a:spLocks noChangeArrowheads="1"/>
          </p:cNvSpPr>
          <p:nvPr/>
        </p:nvSpPr>
        <p:spPr bwMode="auto">
          <a:xfrm>
            <a:off x="4800600" y="3336925"/>
            <a:ext cx="1371600" cy="3048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Text Box 27"/>
          <p:cNvSpPr txBox="1">
            <a:spLocks noChangeArrowheads="1"/>
          </p:cNvSpPr>
          <p:nvPr/>
        </p:nvSpPr>
        <p:spPr bwMode="auto">
          <a:xfrm>
            <a:off x="4183063" y="582613"/>
            <a:ext cx="169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000005"/>
                </a:solidFill>
              </a:rPr>
              <a:t>cytoplasm</a:t>
            </a:r>
            <a:endParaRPr lang="en-US">
              <a:solidFill>
                <a:srgbClr val="000005"/>
              </a:solidFill>
            </a:endParaRPr>
          </a:p>
        </p:txBody>
      </p:sp>
      <p:sp>
        <p:nvSpPr>
          <p:cNvPr id="46092" name="Text Box 28"/>
          <p:cNvSpPr txBox="1">
            <a:spLocks noChangeArrowheads="1"/>
          </p:cNvSpPr>
          <p:nvPr/>
        </p:nvSpPr>
        <p:spPr bwMode="auto">
          <a:xfrm>
            <a:off x="11113" y="5268913"/>
            <a:ext cx="1336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000005"/>
                </a:solidFill>
              </a:rPr>
              <a:t>nucleus</a:t>
            </a:r>
            <a:endParaRPr lang="en-US">
              <a:solidFill>
                <a:srgbClr val="000005"/>
              </a:solidFill>
            </a:endParaRPr>
          </a:p>
        </p:txBody>
      </p:sp>
      <p:sp>
        <p:nvSpPr>
          <p:cNvPr id="486430" name="AutoShape 30"/>
          <p:cNvSpPr>
            <a:spLocks noChangeArrowheads="1"/>
          </p:cNvSpPr>
          <p:nvPr/>
        </p:nvSpPr>
        <p:spPr bwMode="auto">
          <a:xfrm rot="5400000">
            <a:off x="7359650" y="4556125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6431" name="Rectangle 31"/>
          <p:cNvSpPr>
            <a:spLocks noChangeArrowheads="1"/>
          </p:cNvSpPr>
          <p:nvPr/>
        </p:nvSpPr>
        <p:spPr bwMode="auto">
          <a:xfrm>
            <a:off x="7932738" y="5929313"/>
            <a:ext cx="952500" cy="579437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</a:rPr>
              <a:t>trait</a:t>
            </a:r>
            <a:endParaRPr lang="en-US" sz="2800" b="1">
              <a:solidFill>
                <a:srgbClr val="000000"/>
              </a:solidFill>
            </a:endParaRPr>
          </a:p>
        </p:txBody>
      </p:sp>
      <p:grpSp>
        <p:nvGrpSpPr>
          <p:cNvPr id="4" name="Group 122"/>
          <p:cNvGrpSpPr>
            <a:grpSpLocks/>
          </p:cNvGrpSpPr>
          <p:nvPr/>
        </p:nvGrpSpPr>
        <p:grpSpPr bwMode="auto">
          <a:xfrm>
            <a:off x="1536700" y="5618163"/>
            <a:ext cx="6088063" cy="750887"/>
            <a:chOff x="1002" y="2160"/>
            <a:chExt cx="4674" cy="576"/>
          </a:xfrm>
        </p:grpSpPr>
        <p:sp>
          <p:nvSpPr>
            <p:cNvPr id="46101" name="Rectangle 123"/>
            <p:cNvSpPr>
              <a:spLocks noChangeArrowheads="1"/>
            </p:cNvSpPr>
            <p:nvPr/>
          </p:nvSpPr>
          <p:spPr bwMode="auto">
            <a:xfrm>
              <a:off x="4320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2" name="Rectangle 124"/>
            <p:cNvSpPr>
              <a:spLocks noChangeArrowheads="1"/>
            </p:cNvSpPr>
            <p:nvPr/>
          </p:nvSpPr>
          <p:spPr bwMode="auto">
            <a:xfrm>
              <a:off x="5280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3" name="Rectangle 125"/>
            <p:cNvSpPr>
              <a:spLocks noChangeArrowheads="1"/>
            </p:cNvSpPr>
            <p:nvPr/>
          </p:nvSpPr>
          <p:spPr bwMode="auto">
            <a:xfrm>
              <a:off x="3168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6104" name="Group 126"/>
            <p:cNvGrpSpPr>
              <a:grpSpLocks/>
            </p:cNvGrpSpPr>
            <p:nvPr/>
          </p:nvGrpSpPr>
          <p:grpSpPr bwMode="auto">
            <a:xfrm rot="10800000" flipH="1">
              <a:off x="3936" y="2352"/>
              <a:ext cx="144" cy="384"/>
              <a:chOff x="1776" y="2592"/>
              <a:chExt cx="144" cy="384"/>
            </a:xfrm>
          </p:grpSpPr>
          <p:sp>
            <p:nvSpPr>
              <p:cNvPr id="46171" name="Rectangle 127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72" name="Oval 128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105" name="Group 129"/>
            <p:cNvGrpSpPr>
              <a:grpSpLocks/>
            </p:cNvGrpSpPr>
            <p:nvPr/>
          </p:nvGrpSpPr>
          <p:grpSpPr bwMode="auto">
            <a:xfrm rot="10800000" flipH="1">
              <a:off x="4512" y="2352"/>
              <a:ext cx="144" cy="384"/>
              <a:chOff x="1776" y="2592"/>
              <a:chExt cx="144" cy="384"/>
            </a:xfrm>
          </p:grpSpPr>
          <p:sp>
            <p:nvSpPr>
              <p:cNvPr id="46169" name="Rectangle 130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70" name="Oval 131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106" name="Group 132"/>
            <p:cNvGrpSpPr>
              <a:grpSpLocks/>
            </p:cNvGrpSpPr>
            <p:nvPr/>
          </p:nvGrpSpPr>
          <p:grpSpPr bwMode="auto">
            <a:xfrm rot="10800000" flipH="1">
              <a:off x="5472" y="2352"/>
              <a:ext cx="144" cy="384"/>
              <a:chOff x="1776" y="2592"/>
              <a:chExt cx="144" cy="384"/>
            </a:xfrm>
          </p:grpSpPr>
          <p:sp>
            <p:nvSpPr>
              <p:cNvPr id="46167" name="Rectangle 133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68" name="Oval 134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107" name="Group 135"/>
            <p:cNvGrpSpPr>
              <a:grpSpLocks/>
            </p:cNvGrpSpPr>
            <p:nvPr/>
          </p:nvGrpSpPr>
          <p:grpSpPr bwMode="auto">
            <a:xfrm rot="10800000" flipH="1">
              <a:off x="3360" y="2352"/>
              <a:ext cx="144" cy="384"/>
              <a:chOff x="1776" y="2592"/>
              <a:chExt cx="144" cy="384"/>
            </a:xfrm>
          </p:grpSpPr>
          <p:sp>
            <p:nvSpPr>
              <p:cNvPr id="46165" name="Rectangle 136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66" name="Oval 137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108" name="Group 138"/>
            <p:cNvGrpSpPr>
              <a:grpSpLocks/>
            </p:cNvGrpSpPr>
            <p:nvPr/>
          </p:nvGrpSpPr>
          <p:grpSpPr bwMode="auto">
            <a:xfrm rot="10800000" flipH="1">
              <a:off x="2784" y="2352"/>
              <a:ext cx="144" cy="384"/>
              <a:chOff x="1776" y="2592"/>
              <a:chExt cx="144" cy="384"/>
            </a:xfrm>
          </p:grpSpPr>
          <p:sp>
            <p:nvSpPr>
              <p:cNvPr id="46163" name="Rectangle 139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64" name="Oval 140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109" name="Rectangle 141"/>
            <p:cNvSpPr>
              <a:spLocks noChangeArrowheads="1"/>
            </p:cNvSpPr>
            <p:nvPr/>
          </p:nvSpPr>
          <p:spPr bwMode="auto">
            <a:xfrm rot="10800000" flipH="1">
              <a:off x="1632" y="2352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0" name="Oval 142"/>
            <p:cNvSpPr>
              <a:spLocks noChangeArrowheads="1"/>
            </p:cNvSpPr>
            <p:nvPr/>
          </p:nvSpPr>
          <p:spPr bwMode="auto">
            <a:xfrm rot="10800000" flipH="1">
              <a:off x="1632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1" name="Rectangle 143"/>
            <p:cNvSpPr>
              <a:spLocks noChangeArrowheads="1"/>
            </p:cNvSpPr>
            <p:nvPr/>
          </p:nvSpPr>
          <p:spPr bwMode="auto">
            <a:xfrm>
              <a:off x="2400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2" name="Rectangle 144"/>
            <p:cNvSpPr>
              <a:spLocks noChangeArrowheads="1"/>
            </p:cNvSpPr>
            <p:nvPr/>
          </p:nvSpPr>
          <p:spPr bwMode="auto">
            <a:xfrm>
              <a:off x="1440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3" name="Rectangle 145"/>
            <p:cNvSpPr>
              <a:spLocks noChangeArrowheads="1"/>
            </p:cNvSpPr>
            <p:nvPr/>
          </p:nvSpPr>
          <p:spPr bwMode="auto">
            <a:xfrm>
              <a:off x="1248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6114" name="Group 146"/>
            <p:cNvGrpSpPr>
              <a:grpSpLocks/>
            </p:cNvGrpSpPr>
            <p:nvPr/>
          </p:nvGrpSpPr>
          <p:grpSpPr bwMode="auto">
            <a:xfrm rot="10800000">
              <a:off x="1056" y="2352"/>
              <a:ext cx="144" cy="384"/>
              <a:chOff x="1776" y="2592"/>
              <a:chExt cx="144" cy="384"/>
            </a:xfrm>
          </p:grpSpPr>
          <p:sp>
            <p:nvSpPr>
              <p:cNvPr id="46161" name="Rectangle 147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62" name="Oval 148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115" name="Rectangle 149"/>
            <p:cNvSpPr>
              <a:spLocks noChangeArrowheads="1"/>
            </p:cNvSpPr>
            <p:nvPr/>
          </p:nvSpPr>
          <p:spPr bwMode="auto">
            <a:xfrm>
              <a:off x="2592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6116" name="Group 150"/>
            <p:cNvGrpSpPr>
              <a:grpSpLocks/>
            </p:cNvGrpSpPr>
            <p:nvPr/>
          </p:nvGrpSpPr>
          <p:grpSpPr bwMode="auto">
            <a:xfrm flipV="1">
              <a:off x="2976" y="2352"/>
              <a:ext cx="144" cy="384"/>
              <a:chOff x="1296" y="2592"/>
              <a:chExt cx="144" cy="384"/>
            </a:xfrm>
          </p:grpSpPr>
          <p:sp>
            <p:nvSpPr>
              <p:cNvPr id="46159" name="Rectangle 151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60" name="Oval 152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117" name="Group 153"/>
            <p:cNvGrpSpPr>
              <a:grpSpLocks/>
            </p:cNvGrpSpPr>
            <p:nvPr/>
          </p:nvGrpSpPr>
          <p:grpSpPr bwMode="auto">
            <a:xfrm flipV="1">
              <a:off x="2208" y="2352"/>
              <a:ext cx="144" cy="384"/>
              <a:chOff x="1296" y="2592"/>
              <a:chExt cx="144" cy="384"/>
            </a:xfrm>
          </p:grpSpPr>
          <p:sp>
            <p:nvSpPr>
              <p:cNvPr id="46157" name="Rectangle 154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58" name="Oval 155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118" name="Group 156"/>
            <p:cNvGrpSpPr>
              <a:grpSpLocks/>
            </p:cNvGrpSpPr>
            <p:nvPr/>
          </p:nvGrpSpPr>
          <p:grpSpPr bwMode="auto">
            <a:xfrm flipV="1">
              <a:off x="1824" y="2352"/>
              <a:ext cx="144" cy="384"/>
              <a:chOff x="1296" y="2592"/>
              <a:chExt cx="144" cy="384"/>
            </a:xfrm>
          </p:grpSpPr>
          <p:sp>
            <p:nvSpPr>
              <p:cNvPr id="46155" name="Rectangle 157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56" name="Oval 158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119" name="Group 159"/>
            <p:cNvGrpSpPr>
              <a:grpSpLocks/>
            </p:cNvGrpSpPr>
            <p:nvPr/>
          </p:nvGrpSpPr>
          <p:grpSpPr bwMode="auto">
            <a:xfrm flipV="1">
              <a:off x="3744" y="2352"/>
              <a:ext cx="144" cy="384"/>
              <a:chOff x="1296" y="2592"/>
              <a:chExt cx="144" cy="384"/>
            </a:xfrm>
          </p:grpSpPr>
          <p:sp>
            <p:nvSpPr>
              <p:cNvPr id="46153" name="Rectangle 160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54" name="Oval 161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120" name="Group 162"/>
            <p:cNvGrpSpPr>
              <a:grpSpLocks/>
            </p:cNvGrpSpPr>
            <p:nvPr/>
          </p:nvGrpSpPr>
          <p:grpSpPr bwMode="auto">
            <a:xfrm flipV="1">
              <a:off x="4704" y="2352"/>
              <a:ext cx="144" cy="384"/>
              <a:chOff x="1296" y="2592"/>
              <a:chExt cx="144" cy="384"/>
            </a:xfrm>
          </p:grpSpPr>
          <p:sp>
            <p:nvSpPr>
              <p:cNvPr id="46151" name="Rectangle 163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52" name="Oval 164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121" name="Rectangle 165"/>
            <p:cNvSpPr>
              <a:spLocks noChangeArrowheads="1"/>
            </p:cNvSpPr>
            <p:nvPr/>
          </p:nvSpPr>
          <p:spPr bwMode="auto">
            <a:xfrm>
              <a:off x="2016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2" name="Rectangle 166"/>
            <p:cNvSpPr>
              <a:spLocks noChangeArrowheads="1"/>
            </p:cNvSpPr>
            <p:nvPr/>
          </p:nvSpPr>
          <p:spPr bwMode="auto">
            <a:xfrm>
              <a:off x="3552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3" name="Rectangle 167"/>
            <p:cNvSpPr>
              <a:spLocks noChangeArrowheads="1"/>
            </p:cNvSpPr>
            <p:nvPr/>
          </p:nvSpPr>
          <p:spPr bwMode="auto">
            <a:xfrm>
              <a:off x="4128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4" name="Rectangle 168"/>
            <p:cNvSpPr>
              <a:spLocks noChangeArrowheads="1"/>
            </p:cNvSpPr>
            <p:nvPr/>
          </p:nvSpPr>
          <p:spPr bwMode="auto">
            <a:xfrm>
              <a:off x="4896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5" name="Rectangle 169"/>
            <p:cNvSpPr>
              <a:spLocks noChangeArrowheads="1"/>
            </p:cNvSpPr>
            <p:nvPr/>
          </p:nvSpPr>
          <p:spPr bwMode="auto">
            <a:xfrm>
              <a:off x="5088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6" name="Rectangle 170"/>
            <p:cNvSpPr>
              <a:spLocks noChangeArrowheads="1"/>
            </p:cNvSpPr>
            <p:nvPr/>
          </p:nvSpPr>
          <p:spPr bwMode="auto">
            <a:xfrm>
              <a:off x="1008" y="2160"/>
              <a:ext cx="4656" cy="144"/>
            </a:xfrm>
            <a:prstGeom prst="rect">
              <a:avLst/>
            </a:prstGeom>
            <a:solidFill>
              <a:srgbClr val="000005"/>
            </a:solidFill>
            <a:ln w="9525">
              <a:solidFill>
                <a:srgbClr val="00000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7" name="Text Box 171"/>
            <p:cNvSpPr txBox="1">
              <a:spLocks noChangeArrowheads="1"/>
            </p:cNvSpPr>
            <p:nvPr/>
          </p:nvSpPr>
          <p:spPr bwMode="auto">
            <a:xfrm>
              <a:off x="2924" y="2332"/>
              <a:ext cx="254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U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6128" name="Text Box 172"/>
            <p:cNvSpPr txBox="1">
              <a:spLocks noChangeArrowheads="1"/>
            </p:cNvSpPr>
            <p:nvPr/>
          </p:nvSpPr>
          <p:spPr bwMode="auto">
            <a:xfrm>
              <a:off x="3113" y="2332"/>
              <a:ext cx="253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C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6129" name="Text Box 173"/>
            <p:cNvSpPr txBox="1">
              <a:spLocks noChangeArrowheads="1"/>
            </p:cNvSpPr>
            <p:nvPr/>
          </p:nvSpPr>
          <p:spPr bwMode="auto">
            <a:xfrm>
              <a:off x="5225" y="2332"/>
              <a:ext cx="254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C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6130" name="Text Box 174"/>
            <p:cNvSpPr txBox="1">
              <a:spLocks noChangeArrowheads="1"/>
            </p:cNvSpPr>
            <p:nvPr/>
          </p:nvSpPr>
          <p:spPr bwMode="auto">
            <a:xfrm>
              <a:off x="4268" y="2332"/>
              <a:ext cx="254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C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6131" name="Text Box 175"/>
            <p:cNvSpPr txBox="1">
              <a:spLocks noChangeArrowheads="1"/>
            </p:cNvSpPr>
            <p:nvPr/>
          </p:nvSpPr>
          <p:spPr bwMode="auto">
            <a:xfrm>
              <a:off x="2345" y="2332"/>
              <a:ext cx="254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C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6132" name="Text Box 176"/>
            <p:cNvSpPr txBox="1">
              <a:spLocks noChangeArrowheads="1"/>
            </p:cNvSpPr>
            <p:nvPr/>
          </p:nvSpPr>
          <p:spPr bwMode="auto">
            <a:xfrm>
              <a:off x="1390" y="2332"/>
              <a:ext cx="253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C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6133" name="Text Box 177"/>
            <p:cNvSpPr txBox="1">
              <a:spLocks noChangeArrowheads="1"/>
            </p:cNvSpPr>
            <p:nvPr/>
          </p:nvSpPr>
          <p:spPr bwMode="auto">
            <a:xfrm>
              <a:off x="1201" y="2332"/>
              <a:ext cx="253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C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6134" name="Text Box 178"/>
            <p:cNvSpPr txBox="1">
              <a:spLocks noChangeArrowheads="1"/>
            </p:cNvSpPr>
            <p:nvPr/>
          </p:nvSpPr>
          <p:spPr bwMode="auto">
            <a:xfrm>
              <a:off x="1002" y="2332"/>
              <a:ext cx="253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A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6135" name="Text Box 179"/>
            <p:cNvSpPr txBox="1">
              <a:spLocks noChangeArrowheads="1"/>
            </p:cNvSpPr>
            <p:nvPr/>
          </p:nvSpPr>
          <p:spPr bwMode="auto">
            <a:xfrm>
              <a:off x="1571" y="2332"/>
              <a:ext cx="254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A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6136" name="Text Box 180"/>
            <p:cNvSpPr txBox="1">
              <a:spLocks noChangeArrowheads="1"/>
            </p:cNvSpPr>
            <p:nvPr/>
          </p:nvSpPr>
          <p:spPr bwMode="auto">
            <a:xfrm>
              <a:off x="1771" y="2332"/>
              <a:ext cx="253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U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6137" name="Text Box 181"/>
            <p:cNvSpPr txBox="1">
              <a:spLocks noChangeArrowheads="1"/>
            </p:cNvSpPr>
            <p:nvPr/>
          </p:nvSpPr>
          <p:spPr bwMode="auto">
            <a:xfrm>
              <a:off x="1955" y="2332"/>
              <a:ext cx="263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G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6138" name="Text Box 182"/>
            <p:cNvSpPr txBox="1">
              <a:spLocks noChangeArrowheads="1"/>
            </p:cNvSpPr>
            <p:nvPr/>
          </p:nvSpPr>
          <p:spPr bwMode="auto">
            <a:xfrm>
              <a:off x="2150" y="2332"/>
              <a:ext cx="254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U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6139" name="Text Box 183"/>
            <p:cNvSpPr txBox="1">
              <a:spLocks noChangeArrowheads="1"/>
            </p:cNvSpPr>
            <p:nvPr/>
          </p:nvSpPr>
          <p:spPr bwMode="auto">
            <a:xfrm>
              <a:off x="2533" y="2332"/>
              <a:ext cx="263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G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6140" name="Text Box 184"/>
            <p:cNvSpPr txBox="1">
              <a:spLocks noChangeArrowheads="1"/>
            </p:cNvSpPr>
            <p:nvPr/>
          </p:nvSpPr>
          <p:spPr bwMode="auto">
            <a:xfrm>
              <a:off x="2728" y="2332"/>
              <a:ext cx="253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A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6141" name="Text Box 185"/>
            <p:cNvSpPr txBox="1">
              <a:spLocks noChangeArrowheads="1"/>
            </p:cNvSpPr>
            <p:nvPr/>
          </p:nvSpPr>
          <p:spPr bwMode="auto">
            <a:xfrm>
              <a:off x="3303" y="2332"/>
              <a:ext cx="254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A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6142" name="Text Box 186"/>
            <p:cNvSpPr txBox="1">
              <a:spLocks noChangeArrowheads="1"/>
            </p:cNvSpPr>
            <p:nvPr/>
          </p:nvSpPr>
          <p:spPr bwMode="auto">
            <a:xfrm>
              <a:off x="3881" y="2332"/>
              <a:ext cx="253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A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6143" name="Text Box 187"/>
            <p:cNvSpPr txBox="1">
              <a:spLocks noChangeArrowheads="1"/>
            </p:cNvSpPr>
            <p:nvPr/>
          </p:nvSpPr>
          <p:spPr bwMode="auto">
            <a:xfrm>
              <a:off x="4458" y="2332"/>
              <a:ext cx="254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A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6144" name="Text Box 188"/>
            <p:cNvSpPr txBox="1">
              <a:spLocks noChangeArrowheads="1"/>
            </p:cNvSpPr>
            <p:nvPr/>
          </p:nvSpPr>
          <p:spPr bwMode="auto">
            <a:xfrm>
              <a:off x="5423" y="2332"/>
              <a:ext cx="253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A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6145" name="Text Box 189"/>
            <p:cNvSpPr txBox="1">
              <a:spLocks noChangeArrowheads="1"/>
            </p:cNvSpPr>
            <p:nvPr/>
          </p:nvSpPr>
          <p:spPr bwMode="auto">
            <a:xfrm>
              <a:off x="3504" y="2332"/>
              <a:ext cx="263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G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6146" name="Text Box 190"/>
            <p:cNvSpPr txBox="1">
              <a:spLocks noChangeArrowheads="1"/>
            </p:cNvSpPr>
            <p:nvPr/>
          </p:nvSpPr>
          <p:spPr bwMode="auto">
            <a:xfrm>
              <a:off x="4082" y="2332"/>
              <a:ext cx="263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G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6147" name="Text Box 191"/>
            <p:cNvSpPr txBox="1">
              <a:spLocks noChangeArrowheads="1"/>
            </p:cNvSpPr>
            <p:nvPr/>
          </p:nvSpPr>
          <p:spPr bwMode="auto">
            <a:xfrm>
              <a:off x="4849" y="2332"/>
              <a:ext cx="263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G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6148" name="Text Box 192"/>
            <p:cNvSpPr txBox="1">
              <a:spLocks noChangeArrowheads="1"/>
            </p:cNvSpPr>
            <p:nvPr/>
          </p:nvSpPr>
          <p:spPr bwMode="auto">
            <a:xfrm>
              <a:off x="5041" y="2332"/>
              <a:ext cx="263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G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6149" name="Text Box 193"/>
            <p:cNvSpPr txBox="1">
              <a:spLocks noChangeArrowheads="1"/>
            </p:cNvSpPr>
            <p:nvPr/>
          </p:nvSpPr>
          <p:spPr bwMode="auto">
            <a:xfrm>
              <a:off x="3693" y="2332"/>
              <a:ext cx="254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U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6150" name="Text Box 194"/>
            <p:cNvSpPr txBox="1">
              <a:spLocks noChangeArrowheads="1"/>
            </p:cNvSpPr>
            <p:nvPr/>
          </p:nvSpPr>
          <p:spPr bwMode="auto">
            <a:xfrm>
              <a:off x="4650" y="2332"/>
              <a:ext cx="253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U</a:t>
              </a:r>
              <a:endParaRPr lang="en-US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95"/>
          <p:cNvGrpSpPr>
            <a:grpSpLocks/>
          </p:cNvGrpSpPr>
          <p:nvPr/>
        </p:nvGrpSpPr>
        <p:grpSpPr bwMode="auto">
          <a:xfrm>
            <a:off x="5691188" y="5432425"/>
            <a:ext cx="1736725" cy="1054100"/>
            <a:chOff x="3381" y="1298"/>
            <a:chExt cx="1094" cy="664"/>
          </a:xfrm>
        </p:grpSpPr>
        <p:grpSp>
          <p:nvGrpSpPr>
            <p:cNvPr id="46097" name="Group 196"/>
            <p:cNvGrpSpPr>
              <a:grpSpLocks/>
            </p:cNvGrpSpPr>
            <p:nvPr/>
          </p:nvGrpSpPr>
          <p:grpSpPr bwMode="auto">
            <a:xfrm flipV="1">
              <a:off x="3381" y="1298"/>
              <a:ext cx="1080" cy="664"/>
              <a:chOff x="9801" y="1444"/>
              <a:chExt cx="2340" cy="1440"/>
            </a:xfrm>
          </p:grpSpPr>
          <p:sp>
            <p:nvSpPr>
              <p:cNvPr id="46099" name="Oval 197"/>
              <p:cNvSpPr>
                <a:spLocks noChangeArrowheads="1"/>
              </p:cNvSpPr>
              <p:nvPr/>
            </p:nvSpPr>
            <p:spPr bwMode="auto">
              <a:xfrm>
                <a:off x="9801" y="1984"/>
                <a:ext cx="2340" cy="900"/>
              </a:xfrm>
              <a:prstGeom prst="ellipse">
                <a:avLst/>
              </a:prstGeom>
              <a:solidFill>
                <a:srgbClr val="99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0" name="Oval 198"/>
              <p:cNvSpPr>
                <a:spLocks noChangeArrowheads="1"/>
              </p:cNvSpPr>
              <p:nvPr/>
            </p:nvSpPr>
            <p:spPr bwMode="auto">
              <a:xfrm>
                <a:off x="10251" y="1444"/>
                <a:ext cx="1440" cy="900"/>
              </a:xfrm>
              <a:prstGeom prst="ellipse">
                <a:avLst/>
              </a:prstGeom>
              <a:solidFill>
                <a:srgbClr val="99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098" name="Text Box 199"/>
            <p:cNvSpPr txBox="1">
              <a:spLocks noChangeArrowheads="1"/>
            </p:cNvSpPr>
            <p:nvPr/>
          </p:nvSpPr>
          <p:spPr bwMode="auto">
            <a:xfrm>
              <a:off x="3495" y="1370"/>
              <a:ext cx="9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000005"/>
                  </a:solidFill>
                </a:rPr>
                <a:t>ribosome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64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864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64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864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864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2" grpId="0"/>
      <p:bldP spid="486415" grpId="0" animBg="1"/>
      <p:bldP spid="486423" grpId="0" animBg="1"/>
      <p:bldP spid="486430" grpId="0" animBg="1"/>
      <p:bldP spid="4864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does mRNA code for proteins</a:t>
            </a:r>
          </a:p>
        </p:txBody>
      </p:sp>
      <p:sp>
        <p:nvSpPr>
          <p:cNvPr id="39936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305800" cy="2686050"/>
          </a:xfrm>
        </p:spPr>
        <p:txBody>
          <a:bodyPr/>
          <a:lstStyle/>
          <a:p>
            <a:pPr eaLnBrk="1" hangingPunct="1"/>
            <a:r>
              <a:rPr lang="en-US" smtClean="0"/>
              <a:t>mRNA leaves nucleus</a:t>
            </a:r>
          </a:p>
          <a:p>
            <a:pPr eaLnBrk="1" hangingPunct="1"/>
            <a:r>
              <a:rPr lang="en-US" smtClean="0"/>
              <a:t>mRNA goes to ribosomes in cytoplasm</a:t>
            </a:r>
          </a:p>
          <a:p>
            <a:pPr eaLnBrk="1" hangingPunct="1"/>
            <a:r>
              <a:rPr lang="en-US" u="sng" smtClean="0">
                <a:solidFill>
                  <a:srgbClr val="CC0000"/>
                </a:solidFill>
              </a:rPr>
              <a:t>Proteins built from instructions on mRNA</a:t>
            </a:r>
            <a:endParaRPr lang="en-US" smtClean="0"/>
          </a:p>
        </p:txBody>
      </p:sp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1066800" y="5562600"/>
            <a:ext cx="7315200" cy="762000"/>
            <a:chOff x="672" y="3504"/>
            <a:chExt cx="4608" cy="480"/>
          </a:xfrm>
        </p:grpSpPr>
        <p:sp>
          <p:nvSpPr>
            <p:cNvPr id="48209" name="Line 2"/>
            <p:cNvSpPr>
              <a:spLocks noChangeShapeType="1"/>
            </p:cNvSpPr>
            <p:nvPr/>
          </p:nvSpPr>
          <p:spPr bwMode="auto">
            <a:xfrm>
              <a:off x="864" y="3744"/>
              <a:ext cx="4272" cy="0"/>
            </a:xfrm>
            <a:prstGeom prst="line">
              <a:avLst/>
            </a:prstGeom>
            <a:noFill/>
            <a:ln w="76200">
              <a:solidFill>
                <a:srgbClr val="00000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10" name="AutoShape 54"/>
            <p:cNvSpPr>
              <a:spLocks noChangeArrowheads="1"/>
            </p:cNvSpPr>
            <p:nvPr/>
          </p:nvSpPr>
          <p:spPr bwMode="auto">
            <a:xfrm>
              <a:off x="672" y="3504"/>
              <a:ext cx="480" cy="480"/>
            </a:xfrm>
            <a:prstGeom prst="octagon">
              <a:avLst>
                <a:gd name="adj" fmla="val 29287"/>
              </a:avLst>
            </a:pr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3200" b="1">
                  <a:solidFill>
                    <a:srgbClr val="0F116A"/>
                  </a:solidFill>
                </a:rPr>
                <a:t>aa</a:t>
              </a:r>
              <a:endParaRPr lang="en-US" sz="3600"/>
            </a:p>
          </p:txBody>
        </p:sp>
        <p:sp>
          <p:nvSpPr>
            <p:cNvPr id="48211" name="AutoShape 55"/>
            <p:cNvSpPr>
              <a:spLocks noChangeArrowheads="1"/>
            </p:cNvSpPr>
            <p:nvPr/>
          </p:nvSpPr>
          <p:spPr bwMode="auto">
            <a:xfrm>
              <a:off x="1261" y="3504"/>
              <a:ext cx="480" cy="480"/>
            </a:xfrm>
            <a:prstGeom prst="octagon">
              <a:avLst>
                <a:gd name="adj" fmla="val 2928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3200" b="1">
                  <a:solidFill>
                    <a:srgbClr val="0F116A"/>
                  </a:solidFill>
                </a:rPr>
                <a:t>aa</a:t>
              </a:r>
              <a:endParaRPr lang="en-US" sz="3600"/>
            </a:p>
          </p:txBody>
        </p:sp>
        <p:sp>
          <p:nvSpPr>
            <p:cNvPr id="48212" name="AutoShape 56"/>
            <p:cNvSpPr>
              <a:spLocks noChangeArrowheads="1"/>
            </p:cNvSpPr>
            <p:nvPr/>
          </p:nvSpPr>
          <p:spPr bwMode="auto">
            <a:xfrm>
              <a:off x="1851" y="3504"/>
              <a:ext cx="480" cy="480"/>
            </a:xfrm>
            <a:prstGeom prst="octagon">
              <a:avLst>
                <a:gd name="adj" fmla="val 29287"/>
              </a:avLst>
            </a:prstGeom>
            <a:solidFill>
              <a:srgbClr val="FFD30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3200" b="1">
                  <a:solidFill>
                    <a:srgbClr val="0F116A"/>
                  </a:solidFill>
                </a:rPr>
                <a:t>aa</a:t>
              </a:r>
              <a:endParaRPr lang="en-US" sz="3600"/>
            </a:p>
          </p:txBody>
        </p:sp>
        <p:sp>
          <p:nvSpPr>
            <p:cNvPr id="48213" name="AutoShape 57"/>
            <p:cNvSpPr>
              <a:spLocks noChangeArrowheads="1"/>
            </p:cNvSpPr>
            <p:nvPr/>
          </p:nvSpPr>
          <p:spPr bwMode="auto">
            <a:xfrm>
              <a:off x="2441" y="3504"/>
              <a:ext cx="480" cy="480"/>
            </a:xfrm>
            <a:prstGeom prst="octagon">
              <a:avLst>
                <a:gd name="adj" fmla="val 29287"/>
              </a:avLst>
            </a:prstGeom>
            <a:solidFill>
              <a:srgbClr val="00C60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3200" b="1">
                  <a:solidFill>
                    <a:srgbClr val="0F116A"/>
                  </a:solidFill>
                </a:rPr>
                <a:t>aa</a:t>
              </a:r>
              <a:endParaRPr lang="en-US" sz="3600"/>
            </a:p>
          </p:txBody>
        </p:sp>
        <p:sp>
          <p:nvSpPr>
            <p:cNvPr id="48214" name="AutoShape 58"/>
            <p:cNvSpPr>
              <a:spLocks noChangeArrowheads="1"/>
            </p:cNvSpPr>
            <p:nvPr/>
          </p:nvSpPr>
          <p:spPr bwMode="auto">
            <a:xfrm>
              <a:off x="3030" y="3504"/>
              <a:ext cx="480" cy="480"/>
            </a:xfrm>
            <a:prstGeom prst="octagon">
              <a:avLst>
                <a:gd name="adj" fmla="val 2928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3200" b="1">
                  <a:solidFill>
                    <a:srgbClr val="0F116A"/>
                  </a:solidFill>
                </a:rPr>
                <a:t>aa</a:t>
              </a:r>
              <a:endParaRPr lang="en-US" sz="3600"/>
            </a:p>
          </p:txBody>
        </p:sp>
        <p:sp>
          <p:nvSpPr>
            <p:cNvPr id="48215" name="AutoShape 59"/>
            <p:cNvSpPr>
              <a:spLocks noChangeArrowheads="1"/>
            </p:cNvSpPr>
            <p:nvPr/>
          </p:nvSpPr>
          <p:spPr bwMode="auto">
            <a:xfrm>
              <a:off x="3620" y="3504"/>
              <a:ext cx="480" cy="480"/>
            </a:xfrm>
            <a:prstGeom prst="octagon">
              <a:avLst>
                <a:gd name="adj" fmla="val 2928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3200" b="1">
                  <a:solidFill>
                    <a:srgbClr val="0F116A"/>
                  </a:solidFill>
                </a:rPr>
                <a:t>aa</a:t>
              </a:r>
              <a:endParaRPr lang="en-US" sz="3600"/>
            </a:p>
          </p:txBody>
        </p:sp>
        <p:sp>
          <p:nvSpPr>
            <p:cNvPr id="48216" name="AutoShape 60"/>
            <p:cNvSpPr>
              <a:spLocks noChangeArrowheads="1"/>
            </p:cNvSpPr>
            <p:nvPr/>
          </p:nvSpPr>
          <p:spPr bwMode="auto">
            <a:xfrm>
              <a:off x="4210" y="3504"/>
              <a:ext cx="480" cy="480"/>
            </a:xfrm>
            <a:prstGeom prst="octagon">
              <a:avLst>
                <a:gd name="adj" fmla="val 29287"/>
              </a:avLst>
            </a:pr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3200" b="1">
                  <a:solidFill>
                    <a:srgbClr val="0F116A"/>
                  </a:solidFill>
                </a:rPr>
                <a:t>aa</a:t>
              </a:r>
              <a:endParaRPr lang="en-US" sz="3600"/>
            </a:p>
          </p:txBody>
        </p:sp>
        <p:sp>
          <p:nvSpPr>
            <p:cNvPr id="48217" name="AutoShape 61"/>
            <p:cNvSpPr>
              <a:spLocks noChangeArrowheads="1"/>
            </p:cNvSpPr>
            <p:nvPr/>
          </p:nvSpPr>
          <p:spPr bwMode="auto">
            <a:xfrm>
              <a:off x="4800" y="3504"/>
              <a:ext cx="480" cy="480"/>
            </a:xfrm>
            <a:prstGeom prst="octagon">
              <a:avLst>
                <a:gd name="adj" fmla="val 29287"/>
              </a:avLst>
            </a:prstGeom>
            <a:solidFill>
              <a:srgbClr val="00C60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3200" b="1">
                  <a:solidFill>
                    <a:srgbClr val="0F116A"/>
                  </a:solidFill>
                </a:rPr>
                <a:t>aa</a:t>
              </a:r>
              <a:endParaRPr lang="en-US" sz="3600"/>
            </a:p>
          </p:txBody>
        </p:sp>
      </p:grpSp>
      <p:sp>
        <p:nvSpPr>
          <p:cNvPr id="399422" name="Rectangle 62"/>
          <p:cNvSpPr>
            <a:spLocks noChangeArrowheads="1"/>
          </p:cNvSpPr>
          <p:nvPr/>
        </p:nvSpPr>
        <p:spPr bwMode="auto">
          <a:xfrm>
            <a:off x="3962400" y="3352800"/>
            <a:ext cx="12207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CC0000"/>
                </a:solidFill>
              </a:rPr>
              <a:t>How?</a:t>
            </a:r>
            <a:endParaRPr lang="en-US" sz="3000" b="1">
              <a:solidFill>
                <a:srgbClr val="0F116A"/>
              </a:solidFill>
            </a:endParaRPr>
          </a:p>
        </p:txBody>
      </p:sp>
      <p:grpSp>
        <p:nvGrpSpPr>
          <p:cNvPr id="3" name="Group 88"/>
          <p:cNvGrpSpPr>
            <a:grpSpLocks/>
          </p:cNvGrpSpPr>
          <p:nvPr/>
        </p:nvGrpSpPr>
        <p:grpSpPr bwMode="auto">
          <a:xfrm>
            <a:off x="914400" y="4168775"/>
            <a:ext cx="7470775" cy="1006475"/>
            <a:chOff x="576" y="2630"/>
            <a:chExt cx="4706" cy="634"/>
          </a:xfrm>
        </p:grpSpPr>
        <p:sp>
          <p:nvSpPr>
            <p:cNvPr id="48135" name="Rectangle 5"/>
            <p:cNvSpPr>
              <a:spLocks noChangeArrowheads="1"/>
            </p:cNvSpPr>
            <p:nvPr/>
          </p:nvSpPr>
          <p:spPr bwMode="auto">
            <a:xfrm>
              <a:off x="3936" y="2880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6" name="Rectangle 6"/>
            <p:cNvSpPr>
              <a:spLocks noChangeArrowheads="1"/>
            </p:cNvSpPr>
            <p:nvPr/>
          </p:nvSpPr>
          <p:spPr bwMode="auto">
            <a:xfrm>
              <a:off x="4896" y="2880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7" name="Rectangle 7"/>
            <p:cNvSpPr>
              <a:spLocks noChangeArrowheads="1"/>
            </p:cNvSpPr>
            <p:nvPr/>
          </p:nvSpPr>
          <p:spPr bwMode="auto">
            <a:xfrm>
              <a:off x="2784" y="2880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138" name="Group 8"/>
            <p:cNvGrpSpPr>
              <a:grpSpLocks/>
            </p:cNvGrpSpPr>
            <p:nvPr/>
          </p:nvGrpSpPr>
          <p:grpSpPr bwMode="auto">
            <a:xfrm rot="10800000" flipH="1">
              <a:off x="3552" y="2880"/>
              <a:ext cx="144" cy="384"/>
              <a:chOff x="1776" y="2592"/>
              <a:chExt cx="144" cy="384"/>
            </a:xfrm>
          </p:grpSpPr>
          <p:sp>
            <p:nvSpPr>
              <p:cNvPr id="48207" name="Rectangle 9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08" name="Oval 10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139" name="Group 11"/>
            <p:cNvGrpSpPr>
              <a:grpSpLocks/>
            </p:cNvGrpSpPr>
            <p:nvPr/>
          </p:nvGrpSpPr>
          <p:grpSpPr bwMode="auto">
            <a:xfrm rot="10800000" flipH="1">
              <a:off x="4128" y="2880"/>
              <a:ext cx="144" cy="384"/>
              <a:chOff x="1776" y="2592"/>
              <a:chExt cx="144" cy="384"/>
            </a:xfrm>
          </p:grpSpPr>
          <p:sp>
            <p:nvSpPr>
              <p:cNvPr id="48205" name="Rectangle 12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06" name="Oval 13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140" name="Group 14"/>
            <p:cNvGrpSpPr>
              <a:grpSpLocks/>
            </p:cNvGrpSpPr>
            <p:nvPr/>
          </p:nvGrpSpPr>
          <p:grpSpPr bwMode="auto">
            <a:xfrm rot="10800000" flipH="1">
              <a:off x="5088" y="2880"/>
              <a:ext cx="144" cy="384"/>
              <a:chOff x="1776" y="2592"/>
              <a:chExt cx="144" cy="384"/>
            </a:xfrm>
          </p:grpSpPr>
          <p:sp>
            <p:nvSpPr>
              <p:cNvPr id="48203" name="Rectangle 15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04" name="Oval 16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141" name="Group 17"/>
            <p:cNvGrpSpPr>
              <a:grpSpLocks/>
            </p:cNvGrpSpPr>
            <p:nvPr/>
          </p:nvGrpSpPr>
          <p:grpSpPr bwMode="auto">
            <a:xfrm rot="10800000" flipH="1">
              <a:off x="2976" y="2880"/>
              <a:ext cx="144" cy="384"/>
              <a:chOff x="1776" y="2592"/>
              <a:chExt cx="144" cy="384"/>
            </a:xfrm>
          </p:grpSpPr>
          <p:sp>
            <p:nvSpPr>
              <p:cNvPr id="48201" name="Rectangle 18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02" name="Oval 19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142" name="Group 20"/>
            <p:cNvGrpSpPr>
              <a:grpSpLocks/>
            </p:cNvGrpSpPr>
            <p:nvPr/>
          </p:nvGrpSpPr>
          <p:grpSpPr bwMode="auto">
            <a:xfrm rot="10800000" flipH="1">
              <a:off x="2400" y="2880"/>
              <a:ext cx="144" cy="384"/>
              <a:chOff x="1776" y="2592"/>
              <a:chExt cx="144" cy="384"/>
            </a:xfrm>
          </p:grpSpPr>
          <p:sp>
            <p:nvSpPr>
              <p:cNvPr id="48199" name="Rectangle 21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00" name="Oval 22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143" name="Group 23"/>
            <p:cNvGrpSpPr>
              <a:grpSpLocks/>
            </p:cNvGrpSpPr>
            <p:nvPr/>
          </p:nvGrpSpPr>
          <p:grpSpPr bwMode="auto">
            <a:xfrm rot="10800000" flipH="1">
              <a:off x="1248" y="2880"/>
              <a:ext cx="144" cy="384"/>
              <a:chOff x="1776" y="2592"/>
              <a:chExt cx="144" cy="384"/>
            </a:xfrm>
          </p:grpSpPr>
          <p:sp>
            <p:nvSpPr>
              <p:cNvPr id="48197" name="Rectangle 24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98" name="Oval 25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8144" name="Rectangle 26"/>
            <p:cNvSpPr>
              <a:spLocks noChangeArrowheads="1"/>
            </p:cNvSpPr>
            <p:nvPr/>
          </p:nvSpPr>
          <p:spPr bwMode="auto">
            <a:xfrm>
              <a:off x="2016" y="2880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5" name="Rectangle 27"/>
            <p:cNvSpPr>
              <a:spLocks noChangeArrowheads="1"/>
            </p:cNvSpPr>
            <p:nvPr/>
          </p:nvSpPr>
          <p:spPr bwMode="auto">
            <a:xfrm>
              <a:off x="1056" y="2880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6" name="Rectangle 28"/>
            <p:cNvSpPr>
              <a:spLocks noChangeArrowheads="1"/>
            </p:cNvSpPr>
            <p:nvPr/>
          </p:nvSpPr>
          <p:spPr bwMode="auto">
            <a:xfrm>
              <a:off x="864" y="2880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147" name="Group 29"/>
            <p:cNvGrpSpPr>
              <a:grpSpLocks/>
            </p:cNvGrpSpPr>
            <p:nvPr/>
          </p:nvGrpSpPr>
          <p:grpSpPr bwMode="auto">
            <a:xfrm rot="10800000">
              <a:off x="672" y="2880"/>
              <a:ext cx="144" cy="384"/>
              <a:chOff x="1776" y="2592"/>
              <a:chExt cx="144" cy="384"/>
            </a:xfrm>
          </p:grpSpPr>
          <p:sp>
            <p:nvSpPr>
              <p:cNvPr id="48195" name="Rectangle 30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96" name="Oval 31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8148" name="Rectangle 32"/>
            <p:cNvSpPr>
              <a:spLocks noChangeArrowheads="1"/>
            </p:cNvSpPr>
            <p:nvPr/>
          </p:nvSpPr>
          <p:spPr bwMode="auto">
            <a:xfrm>
              <a:off x="2208" y="2880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149" name="Group 33"/>
            <p:cNvGrpSpPr>
              <a:grpSpLocks/>
            </p:cNvGrpSpPr>
            <p:nvPr/>
          </p:nvGrpSpPr>
          <p:grpSpPr bwMode="auto">
            <a:xfrm flipV="1">
              <a:off x="2592" y="2880"/>
              <a:ext cx="144" cy="384"/>
              <a:chOff x="1296" y="2592"/>
              <a:chExt cx="144" cy="384"/>
            </a:xfrm>
          </p:grpSpPr>
          <p:sp>
            <p:nvSpPr>
              <p:cNvPr id="48193" name="Rectangle 34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94" name="Oval 35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150" name="Group 36"/>
            <p:cNvGrpSpPr>
              <a:grpSpLocks/>
            </p:cNvGrpSpPr>
            <p:nvPr/>
          </p:nvGrpSpPr>
          <p:grpSpPr bwMode="auto">
            <a:xfrm flipV="1">
              <a:off x="1824" y="2880"/>
              <a:ext cx="144" cy="384"/>
              <a:chOff x="1296" y="2592"/>
              <a:chExt cx="144" cy="384"/>
            </a:xfrm>
          </p:grpSpPr>
          <p:sp>
            <p:nvSpPr>
              <p:cNvPr id="48191" name="Rectangle 37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92" name="Oval 38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151" name="Group 39"/>
            <p:cNvGrpSpPr>
              <a:grpSpLocks/>
            </p:cNvGrpSpPr>
            <p:nvPr/>
          </p:nvGrpSpPr>
          <p:grpSpPr bwMode="auto">
            <a:xfrm flipV="1">
              <a:off x="1440" y="2880"/>
              <a:ext cx="144" cy="384"/>
              <a:chOff x="1296" y="2592"/>
              <a:chExt cx="144" cy="384"/>
            </a:xfrm>
          </p:grpSpPr>
          <p:sp>
            <p:nvSpPr>
              <p:cNvPr id="48189" name="Rectangle 40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90" name="Oval 41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152" name="Group 42"/>
            <p:cNvGrpSpPr>
              <a:grpSpLocks/>
            </p:cNvGrpSpPr>
            <p:nvPr/>
          </p:nvGrpSpPr>
          <p:grpSpPr bwMode="auto">
            <a:xfrm flipV="1">
              <a:off x="3360" y="2880"/>
              <a:ext cx="144" cy="384"/>
              <a:chOff x="1296" y="2592"/>
              <a:chExt cx="144" cy="384"/>
            </a:xfrm>
          </p:grpSpPr>
          <p:sp>
            <p:nvSpPr>
              <p:cNvPr id="48187" name="Rectangle 43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88" name="Oval 44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153" name="Group 45"/>
            <p:cNvGrpSpPr>
              <a:grpSpLocks/>
            </p:cNvGrpSpPr>
            <p:nvPr/>
          </p:nvGrpSpPr>
          <p:grpSpPr bwMode="auto">
            <a:xfrm flipV="1">
              <a:off x="4320" y="2880"/>
              <a:ext cx="144" cy="384"/>
              <a:chOff x="1296" y="2592"/>
              <a:chExt cx="144" cy="384"/>
            </a:xfrm>
          </p:grpSpPr>
          <p:sp>
            <p:nvSpPr>
              <p:cNvPr id="48185" name="Rectangle 46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86" name="Oval 47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8154" name="Rectangle 48"/>
            <p:cNvSpPr>
              <a:spLocks noChangeArrowheads="1"/>
            </p:cNvSpPr>
            <p:nvPr/>
          </p:nvSpPr>
          <p:spPr bwMode="auto">
            <a:xfrm>
              <a:off x="1632" y="2880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5" name="Rectangle 49"/>
            <p:cNvSpPr>
              <a:spLocks noChangeArrowheads="1"/>
            </p:cNvSpPr>
            <p:nvPr/>
          </p:nvSpPr>
          <p:spPr bwMode="auto">
            <a:xfrm>
              <a:off x="3168" y="2880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6" name="Rectangle 50"/>
            <p:cNvSpPr>
              <a:spLocks noChangeArrowheads="1"/>
            </p:cNvSpPr>
            <p:nvPr/>
          </p:nvSpPr>
          <p:spPr bwMode="auto">
            <a:xfrm>
              <a:off x="3744" y="2880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7" name="Rectangle 51"/>
            <p:cNvSpPr>
              <a:spLocks noChangeArrowheads="1"/>
            </p:cNvSpPr>
            <p:nvPr/>
          </p:nvSpPr>
          <p:spPr bwMode="auto">
            <a:xfrm>
              <a:off x="4512" y="2880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8" name="Rectangle 52"/>
            <p:cNvSpPr>
              <a:spLocks noChangeArrowheads="1"/>
            </p:cNvSpPr>
            <p:nvPr/>
          </p:nvSpPr>
          <p:spPr bwMode="auto">
            <a:xfrm>
              <a:off x="4704" y="2880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9" name="Rectangle 53"/>
            <p:cNvSpPr>
              <a:spLocks noChangeArrowheads="1"/>
            </p:cNvSpPr>
            <p:nvPr/>
          </p:nvSpPr>
          <p:spPr bwMode="auto">
            <a:xfrm>
              <a:off x="624" y="2688"/>
              <a:ext cx="4656" cy="144"/>
            </a:xfrm>
            <a:prstGeom prst="rect">
              <a:avLst/>
            </a:prstGeom>
            <a:solidFill>
              <a:srgbClr val="000005"/>
            </a:solidFill>
            <a:ln w="9525">
              <a:solidFill>
                <a:srgbClr val="00000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0" name="Rectangle 63"/>
            <p:cNvSpPr>
              <a:spLocks noChangeArrowheads="1"/>
            </p:cNvSpPr>
            <p:nvPr/>
          </p:nvSpPr>
          <p:spPr bwMode="auto">
            <a:xfrm>
              <a:off x="576" y="2630"/>
              <a:ext cx="6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mRNA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48161" name="Text Box 64"/>
            <p:cNvSpPr txBox="1">
              <a:spLocks noChangeArrowheads="1"/>
            </p:cNvSpPr>
            <p:nvPr/>
          </p:nvSpPr>
          <p:spPr bwMode="auto">
            <a:xfrm>
              <a:off x="2553" y="2880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U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48162" name="Text Box 65"/>
            <p:cNvSpPr txBox="1">
              <a:spLocks noChangeArrowheads="1"/>
            </p:cNvSpPr>
            <p:nvPr/>
          </p:nvSpPr>
          <p:spPr bwMode="auto">
            <a:xfrm>
              <a:off x="2742" y="2880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C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48163" name="Text Box 66"/>
            <p:cNvSpPr txBox="1">
              <a:spLocks noChangeArrowheads="1"/>
            </p:cNvSpPr>
            <p:nvPr/>
          </p:nvSpPr>
          <p:spPr bwMode="auto">
            <a:xfrm>
              <a:off x="4853" y="2880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C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48164" name="Text Box 67"/>
            <p:cNvSpPr txBox="1">
              <a:spLocks noChangeArrowheads="1"/>
            </p:cNvSpPr>
            <p:nvPr/>
          </p:nvSpPr>
          <p:spPr bwMode="auto">
            <a:xfrm>
              <a:off x="3896" y="2880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C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48165" name="Text Box 68"/>
            <p:cNvSpPr txBox="1">
              <a:spLocks noChangeArrowheads="1"/>
            </p:cNvSpPr>
            <p:nvPr/>
          </p:nvSpPr>
          <p:spPr bwMode="auto">
            <a:xfrm>
              <a:off x="1974" y="2880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C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48166" name="Text Box 69"/>
            <p:cNvSpPr txBox="1">
              <a:spLocks noChangeArrowheads="1"/>
            </p:cNvSpPr>
            <p:nvPr/>
          </p:nvSpPr>
          <p:spPr bwMode="auto">
            <a:xfrm>
              <a:off x="1017" y="2880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C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48167" name="Text Box 70"/>
            <p:cNvSpPr txBox="1">
              <a:spLocks noChangeArrowheads="1"/>
            </p:cNvSpPr>
            <p:nvPr/>
          </p:nvSpPr>
          <p:spPr bwMode="auto">
            <a:xfrm>
              <a:off x="828" y="2880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C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48168" name="Text Box 71"/>
            <p:cNvSpPr txBox="1">
              <a:spLocks noChangeArrowheads="1"/>
            </p:cNvSpPr>
            <p:nvPr/>
          </p:nvSpPr>
          <p:spPr bwMode="auto">
            <a:xfrm>
              <a:off x="631" y="2880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A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48169" name="Text Box 72"/>
            <p:cNvSpPr txBox="1">
              <a:spLocks noChangeArrowheads="1"/>
            </p:cNvSpPr>
            <p:nvPr/>
          </p:nvSpPr>
          <p:spPr bwMode="auto">
            <a:xfrm>
              <a:off x="1199" y="2880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A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48170" name="Text Box 73"/>
            <p:cNvSpPr txBox="1">
              <a:spLocks noChangeArrowheads="1"/>
            </p:cNvSpPr>
            <p:nvPr/>
          </p:nvSpPr>
          <p:spPr bwMode="auto">
            <a:xfrm>
              <a:off x="1397" y="2880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U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48171" name="Text Box 74"/>
            <p:cNvSpPr txBox="1">
              <a:spLocks noChangeArrowheads="1"/>
            </p:cNvSpPr>
            <p:nvPr/>
          </p:nvSpPr>
          <p:spPr bwMode="auto">
            <a:xfrm>
              <a:off x="1583" y="2880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G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48172" name="Text Box 75"/>
            <p:cNvSpPr txBox="1">
              <a:spLocks noChangeArrowheads="1"/>
            </p:cNvSpPr>
            <p:nvPr/>
          </p:nvSpPr>
          <p:spPr bwMode="auto">
            <a:xfrm>
              <a:off x="1777" y="2880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U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48173" name="Text Box 76"/>
            <p:cNvSpPr txBox="1">
              <a:spLocks noChangeArrowheads="1"/>
            </p:cNvSpPr>
            <p:nvPr/>
          </p:nvSpPr>
          <p:spPr bwMode="auto">
            <a:xfrm>
              <a:off x="2160" y="2880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G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48174" name="Text Box 77"/>
            <p:cNvSpPr txBox="1">
              <a:spLocks noChangeArrowheads="1"/>
            </p:cNvSpPr>
            <p:nvPr/>
          </p:nvSpPr>
          <p:spPr bwMode="auto">
            <a:xfrm>
              <a:off x="2354" y="2880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A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48175" name="Text Box 78"/>
            <p:cNvSpPr txBox="1">
              <a:spLocks noChangeArrowheads="1"/>
            </p:cNvSpPr>
            <p:nvPr/>
          </p:nvSpPr>
          <p:spPr bwMode="auto">
            <a:xfrm>
              <a:off x="2931" y="2880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A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48176" name="Text Box 79"/>
            <p:cNvSpPr txBox="1">
              <a:spLocks noChangeArrowheads="1"/>
            </p:cNvSpPr>
            <p:nvPr/>
          </p:nvSpPr>
          <p:spPr bwMode="auto">
            <a:xfrm>
              <a:off x="3508" y="2880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A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48177" name="Text Box 80"/>
            <p:cNvSpPr txBox="1">
              <a:spLocks noChangeArrowheads="1"/>
            </p:cNvSpPr>
            <p:nvPr/>
          </p:nvSpPr>
          <p:spPr bwMode="auto">
            <a:xfrm>
              <a:off x="4085" y="2880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A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48178" name="Text Box 81"/>
            <p:cNvSpPr txBox="1">
              <a:spLocks noChangeArrowheads="1"/>
            </p:cNvSpPr>
            <p:nvPr/>
          </p:nvSpPr>
          <p:spPr bwMode="auto">
            <a:xfrm>
              <a:off x="5050" y="2880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A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48179" name="Text Box 82"/>
            <p:cNvSpPr txBox="1">
              <a:spLocks noChangeArrowheads="1"/>
            </p:cNvSpPr>
            <p:nvPr/>
          </p:nvSpPr>
          <p:spPr bwMode="auto">
            <a:xfrm>
              <a:off x="3134" y="2880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G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48180" name="Text Box 83"/>
            <p:cNvSpPr txBox="1">
              <a:spLocks noChangeArrowheads="1"/>
            </p:cNvSpPr>
            <p:nvPr/>
          </p:nvSpPr>
          <p:spPr bwMode="auto">
            <a:xfrm>
              <a:off x="3711" y="2880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G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48181" name="Text Box 84"/>
            <p:cNvSpPr txBox="1">
              <a:spLocks noChangeArrowheads="1"/>
            </p:cNvSpPr>
            <p:nvPr/>
          </p:nvSpPr>
          <p:spPr bwMode="auto">
            <a:xfrm>
              <a:off x="4478" y="2880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G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48182" name="Text Box 85"/>
            <p:cNvSpPr txBox="1">
              <a:spLocks noChangeArrowheads="1"/>
            </p:cNvSpPr>
            <p:nvPr/>
          </p:nvSpPr>
          <p:spPr bwMode="auto">
            <a:xfrm>
              <a:off x="4668" y="2880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G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48183" name="Text Box 86"/>
            <p:cNvSpPr txBox="1">
              <a:spLocks noChangeArrowheads="1"/>
            </p:cNvSpPr>
            <p:nvPr/>
          </p:nvSpPr>
          <p:spPr bwMode="auto">
            <a:xfrm>
              <a:off x="3321" y="2880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U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48184" name="Text Box 87"/>
            <p:cNvSpPr txBox="1">
              <a:spLocks noChangeArrowheads="1"/>
            </p:cNvSpPr>
            <p:nvPr/>
          </p:nvSpPr>
          <p:spPr bwMode="auto">
            <a:xfrm>
              <a:off x="4278" y="2880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U</a:t>
              </a:r>
              <a:endParaRPr lang="en-US" sz="2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9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9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4" grpId="0" build="p" autoUpdateAnimBg="0"/>
      <p:bldP spid="399422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153400" cy="762000"/>
          </a:xfrm>
        </p:spPr>
        <p:txBody>
          <a:bodyPr/>
          <a:lstStyle/>
          <a:p>
            <a:pPr eaLnBrk="1" hangingPunct="1"/>
            <a:r>
              <a:rPr lang="en-US" smtClean="0"/>
              <a:t>How does mRNA code for proteins?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8975" y="1371600"/>
            <a:ext cx="7769225" cy="671513"/>
            <a:chOff x="432" y="1450"/>
            <a:chExt cx="4894" cy="423"/>
          </a:xfrm>
        </p:grpSpPr>
        <p:sp>
          <p:nvSpPr>
            <p:cNvPr id="50206" name="Rectangle 4"/>
            <p:cNvSpPr>
              <a:spLocks noChangeArrowheads="1"/>
            </p:cNvSpPr>
            <p:nvPr/>
          </p:nvSpPr>
          <p:spPr bwMode="auto">
            <a:xfrm>
              <a:off x="1379" y="1450"/>
              <a:ext cx="3947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CC0000"/>
                  </a:solidFill>
                  <a:latin typeface="Courier" charset="0"/>
                </a:rPr>
                <a:t>TACGCACATTTACGTACGCGG</a:t>
              </a:r>
              <a:endParaRPr lang="en-US" sz="3800" b="1">
                <a:solidFill>
                  <a:srgbClr val="0F116A"/>
                </a:solidFill>
                <a:latin typeface="Courier" charset="0"/>
              </a:endParaRPr>
            </a:p>
          </p:txBody>
        </p:sp>
        <p:sp>
          <p:nvSpPr>
            <p:cNvPr id="50207" name="Rectangle 5"/>
            <p:cNvSpPr>
              <a:spLocks noChangeArrowheads="1"/>
            </p:cNvSpPr>
            <p:nvPr/>
          </p:nvSpPr>
          <p:spPr bwMode="auto">
            <a:xfrm>
              <a:off x="432" y="1488"/>
              <a:ext cx="636" cy="346"/>
            </a:xfrm>
            <a:prstGeom prst="rect">
              <a:avLst/>
            </a:prstGeom>
            <a:solidFill>
              <a:srgbClr val="FFCC18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3000" b="1">
                  <a:solidFill>
                    <a:schemeClr val="tx2"/>
                  </a:solidFill>
                </a:rPr>
                <a:t>DNA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34988" y="2805113"/>
            <a:ext cx="7937500" cy="671512"/>
            <a:chOff x="326" y="2122"/>
            <a:chExt cx="5000" cy="423"/>
          </a:xfrm>
        </p:grpSpPr>
        <p:sp>
          <p:nvSpPr>
            <p:cNvPr id="50204" name="Rectangle 7"/>
            <p:cNvSpPr>
              <a:spLocks noChangeArrowheads="1"/>
            </p:cNvSpPr>
            <p:nvPr/>
          </p:nvSpPr>
          <p:spPr bwMode="auto">
            <a:xfrm>
              <a:off x="1379" y="2122"/>
              <a:ext cx="3947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08000"/>
                  </a:solidFill>
                  <a:latin typeface="Courier" charset="0"/>
                </a:rPr>
                <a:t>AUGCGUGUAAAUGCAUGCGCC</a:t>
              </a:r>
              <a:endParaRPr lang="en-US" sz="3800" b="1">
                <a:solidFill>
                  <a:srgbClr val="0F116A"/>
                </a:solidFill>
                <a:latin typeface="Courier" charset="0"/>
              </a:endParaRPr>
            </a:p>
          </p:txBody>
        </p:sp>
        <p:sp>
          <p:nvSpPr>
            <p:cNvPr id="50205" name="Rectangle 8"/>
            <p:cNvSpPr>
              <a:spLocks noChangeArrowheads="1"/>
            </p:cNvSpPr>
            <p:nvPr/>
          </p:nvSpPr>
          <p:spPr bwMode="auto">
            <a:xfrm>
              <a:off x="326" y="2160"/>
              <a:ext cx="849" cy="346"/>
            </a:xfrm>
            <a:prstGeom prst="rect">
              <a:avLst/>
            </a:prstGeom>
            <a:solidFill>
              <a:srgbClr val="FFCC18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3000" b="1">
                  <a:solidFill>
                    <a:schemeClr val="tx2"/>
                  </a:solidFill>
                </a:rPr>
                <a:t>mRNA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58788" y="4275138"/>
            <a:ext cx="7951787" cy="609600"/>
            <a:chOff x="287" y="2851"/>
            <a:chExt cx="5009" cy="384"/>
          </a:xfrm>
        </p:grpSpPr>
        <p:sp>
          <p:nvSpPr>
            <p:cNvPr id="50202" name="Rectangle 10"/>
            <p:cNvSpPr>
              <a:spLocks noChangeArrowheads="1"/>
            </p:cNvSpPr>
            <p:nvPr/>
          </p:nvSpPr>
          <p:spPr bwMode="auto">
            <a:xfrm>
              <a:off x="1407" y="2851"/>
              <a:ext cx="3889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3400" b="1">
                  <a:solidFill>
                    <a:srgbClr val="0F116A"/>
                  </a:solidFill>
                  <a:latin typeface="Courier" charset="0"/>
                </a:rPr>
                <a:t>Met</a:t>
              </a:r>
              <a:r>
                <a:rPr lang="en-US" sz="1200" b="1">
                  <a:solidFill>
                    <a:srgbClr val="0F116A"/>
                  </a:solidFill>
                  <a:latin typeface="Courier" charset="0"/>
                </a:rPr>
                <a:t> </a:t>
              </a:r>
              <a:r>
                <a:rPr lang="en-US" sz="3400" b="1">
                  <a:solidFill>
                    <a:schemeClr val="tx2"/>
                  </a:solidFill>
                  <a:latin typeface="Courier" charset="0"/>
                </a:rPr>
                <a:t>Arg</a:t>
              </a:r>
              <a:r>
                <a:rPr lang="en-US" sz="1200" b="1">
                  <a:solidFill>
                    <a:srgbClr val="0F116A"/>
                  </a:solidFill>
                  <a:latin typeface="Courier" charset="0"/>
                </a:rPr>
                <a:t> </a:t>
              </a:r>
              <a:r>
                <a:rPr lang="en-US" sz="3400" b="1">
                  <a:solidFill>
                    <a:srgbClr val="CC0000"/>
                  </a:solidFill>
                  <a:latin typeface="Courier" charset="0"/>
                </a:rPr>
                <a:t>Val</a:t>
              </a:r>
              <a:r>
                <a:rPr lang="en-US" sz="1200" b="1">
                  <a:solidFill>
                    <a:srgbClr val="0F116A"/>
                  </a:solidFill>
                  <a:latin typeface="Courier" charset="0"/>
                </a:rPr>
                <a:t> </a:t>
              </a:r>
              <a:r>
                <a:rPr lang="en-US" sz="3400" b="1">
                  <a:solidFill>
                    <a:srgbClr val="008000"/>
                  </a:solidFill>
                  <a:latin typeface="Courier" charset="0"/>
                </a:rPr>
                <a:t>Asn</a:t>
              </a:r>
              <a:r>
                <a:rPr lang="en-US" sz="1200" b="1">
                  <a:solidFill>
                    <a:srgbClr val="0F116A"/>
                  </a:solidFill>
                  <a:latin typeface="Courier" charset="0"/>
                </a:rPr>
                <a:t> </a:t>
              </a:r>
              <a:r>
                <a:rPr lang="en-US" sz="3400" b="1">
                  <a:solidFill>
                    <a:schemeClr val="hlink"/>
                  </a:solidFill>
                  <a:latin typeface="Courier" charset="0"/>
                </a:rPr>
                <a:t>Ala</a:t>
              </a:r>
              <a:r>
                <a:rPr lang="en-US" sz="1200" b="1">
                  <a:solidFill>
                    <a:srgbClr val="0F116A"/>
                  </a:solidFill>
                  <a:latin typeface="Courier" charset="0"/>
                </a:rPr>
                <a:t> </a:t>
              </a:r>
              <a:r>
                <a:rPr lang="en-US" sz="3400" b="1">
                  <a:solidFill>
                    <a:srgbClr val="660000"/>
                  </a:solidFill>
                  <a:latin typeface="Courier" charset="0"/>
                </a:rPr>
                <a:t>Cys</a:t>
              </a:r>
              <a:r>
                <a:rPr lang="en-US" sz="1200" b="1">
                  <a:solidFill>
                    <a:srgbClr val="0F116A"/>
                  </a:solidFill>
                  <a:latin typeface="Courier" charset="0"/>
                </a:rPr>
                <a:t> </a:t>
              </a:r>
              <a:r>
                <a:rPr lang="en-US" sz="3400" b="1">
                  <a:solidFill>
                    <a:schemeClr val="hlink"/>
                  </a:solidFill>
                  <a:latin typeface="Courier" charset="0"/>
                </a:rPr>
                <a:t>Ala</a:t>
              </a:r>
              <a:endParaRPr lang="en-US" sz="3400" b="1">
                <a:solidFill>
                  <a:srgbClr val="0F116A"/>
                </a:solidFill>
                <a:latin typeface="Courier" charset="0"/>
              </a:endParaRPr>
            </a:p>
          </p:txBody>
        </p:sp>
        <p:sp>
          <p:nvSpPr>
            <p:cNvPr id="50203" name="Rectangle 11"/>
            <p:cNvSpPr>
              <a:spLocks noChangeArrowheads="1"/>
            </p:cNvSpPr>
            <p:nvPr/>
          </p:nvSpPr>
          <p:spPr bwMode="auto">
            <a:xfrm>
              <a:off x="287" y="2870"/>
              <a:ext cx="929" cy="346"/>
            </a:xfrm>
            <a:prstGeom prst="rect">
              <a:avLst/>
            </a:prstGeom>
            <a:solidFill>
              <a:srgbClr val="FFCC18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3000" b="1">
                  <a:solidFill>
                    <a:schemeClr val="tx2"/>
                  </a:solidFill>
                </a:rPr>
                <a:t>protein</a:t>
              </a:r>
            </a:p>
          </p:txBody>
        </p:sp>
      </p:grpSp>
      <p:sp>
        <p:nvSpPr>
          <p:cNvPr id="452620" name="AutoShape 12"/>
          <p:cNvSpPr>
            <a:spLocks noChangeArrowheads="1"/>
          </p:cNvSpPr>
          <p:nvPr/>
        </p:nvSpPr>
        <p:spPr bwMode="auto">
          <a:xfrm rot="5400000">
            <a:off x="4994275" y="2079625"/>
            <a:ext cx="685800" cy="609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032375" y="3505200"/>
            <a:ext cx="609600" cy="823913"/>
            <a:chOff x="3168" y="2937"/>
            <a:chExt cx="384" cy="519"/>
          </a:xfrm>
        </p:grpSpPr>
        <p:sp>
          <p:nvSpPr>
            <p:cNvPr id="50200" name="AutoShape 14"/>
            <p:cNvSpPr>
              <a:spLocks noChangeArrowheads="1"/>
            </p:cNvSpPr>
            <p:nvPr/>
          </p:nvSpPr>
          <p:spPr bwMode="auto">
            <a:xfrm rot="5400000">
              <a:off x="3144" y="3000"/>
              <a:ext cx="432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4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50201" name="Text Box 15"/>
            <p:cNvSpPr txBox="1">
              <a:spLocks noChangeArrowheads="1"/>
            </p:cNvSpPr>
            <p:nvPr/>
          </p:nvSpPr>
          <p:spPr bwMode="auto">
            <a:xfrm>
              <a:off x="3196" y="2937"/>
              <a:ext cx="33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800">
                  <a:solidFill>
                    <a:schemeClr val="bg1"/>
                  </a:solidFill>
                  <a:latin typeface="Chalkboard" charset="0"/>
                  <a:ea typeface="Apple LiGothic Medium" charset="-120"/>
                </a:rPr>
                <a:t>?</a:t>
              </a:r>
            </a:p>
          </p:txBody>
        </p:sp>
      </p:grpSp>
      <p:sp>
        <p:nvSpPr>
          <p:cNvPr id="452624" name="Rectangle 16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049463" y="6032500"/>
            <a:ext cx="5830887" cy="720725"/>
          </a:xfrm>
          <a:solidFill>
            <a:schemeClr val="bg2"/>
          </a:solidFill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200" smtClean="0"/>
              <a:t>How can you code for 20 amino acids with</a:t>
            </a:r>
            <a:br>
              <a:rPr lang="en-US" sz="2200" smtClean="0"/>
            </a:br>
            <a:r>
              <a:rPr lang="en-US" sz="2200" smtClean="0"/>
              <a:t>only 4 DNA bases (A,U,G,C)?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7027863" y="2538413"/>
            <a:ext cx="1736725" cy="1054100"/>
            <a:chOff x="3381" y="1298"/>
            <a:chExt cx="1094" cy="664"/>
          </a:xfrm>
        </p:grpSpPr>
        <p:grpSp>
          <p:nvGrpSpPr>
            <p:cNvPr id="50196" name="Group 18"/>
            <p:cNvGrpSpPr>
              <a:grpSpLocks/>
            </p:cNvGrpSpPr>
            <p:nvPr/>
          </p:nvGrpSpPr>
          <p:grpSpPr bwMode="auto">
            <a:xfrm flipV="1">
              <a:off x="3381" y="1298"/>
              <a:ext cx="1080" cy="664"/>
              <a:chOff x="9801" y="1444"/>
              <a:chExt cx="2340" cy="1440"/>
            </a:xfrm>
          </p:grpSpPr>
          <p:sp>
            <p:nvSpPr>
              <p:cNvPr id="50198" name="Oval 19"/>
              <p:cNvSpPr>
                <a:spLocks noChangeArrowheads="1"/>
              </p:cNvSpPr>
              <p:nvPr/>
            </p:nvSpPr>
            <p:spPr bwMode="auto">
              <a:xfrm>
                <a:off x="9801" y="1984"/>
                <a:ext cx="2340" cy="900"/>
              </a:xfrm>
              <a:prstGeom prst="ellipse">
                <a:avLst/>
              </a:prstGeom>
              <a:solidFill>
                <a:srgbClr val="99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9" name="Oval 20"/>
              <p:cNvSpPr>
                <a:spLocks noChangeArrowheads="1"/>
              </p:cNvSpPr>
              <p:nvPr/>
            </p:nvSpPr>
            <p:spPr bwMode="auto">
              <a:xfrm>
                <a:off x="10251" y="1444"/>
                <a:ext cx="1440" cy="900"/>
              </a:xfrm>
              <a:prstGeom prst="ellipse">
                <a:avLst/>
              </a:prstGeom>
              <a:solidFill>
                <a:srgbClr val="99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197" name="Text Box 21"/>
            <p:cNvSpPr txBox="1">
              <a:spLocks noChangeArrowheads="1"/>
            </p:cNvSpPr>
            <p:nvPr/>
          </p:nvSpPr>
          <p:spPr bwMode="auto">
            <a:xfrm>
              <a:off x="3495" y="1370"/>
              <a:ext cx="9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000005"/>
                  </a:solidFill>
                </a:rPr>
                <a:t>ribosome</a:t>
              </a:r>
              <a:endParaRPr lang="en-US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1546225" y="4906963"/>
            <a:ext cx="7315200" cy="762000"/>
            <a:chOff x="672" y="3504"/>
            <a:chExt cx="4608" cy="480"/>
          </a:xfrm>
        </p:grpSpPr>
        <p:sp>
          <p:nvSpPr>
            <p:cNvPr id="50187" name="Line 23"/>
            <p:cNvSpPr>
              <a:spLocks noChangeShapeType="1"/>
            </p:cNvSpPr>
            <p:nvPr/>
          </p:nvSpPr>
          <p:spPr bwMode="auto">
            <a:xfrm>
              <a:off x="864" y="3744"/>
              <a:ext cx="4272" cy="0"/>
            </a:xfrm>
            <a:prstGeom prst="line">
              <a:avLst/>
            </a:prstGeom>
            <a:noFill/>
            <a:ln w="76200">
              <a:solidFill>
                <a:srgbClr val="00000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8" name="AutoShape 24"/>
            <p:cNvSpPr>
              <a:spLocks noChangeArrowheads="1"/>
            </p:cNvSpPr>
            <p:nvPr/>
          </p:nvSpPr>
          <p:spPr bwMode="auto">
            <a:xfrm>
              <a:off x="672" y="3504"/>
              <a:ext cx="480" cy="480"/>
            </a:xfrm>
            <a:prstGeom prst="octagon">
              <a:avLst>
                <a:gd name="adj" fmla="val 29287"/>
              </a:avLst>
            </a:pr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3200" b="1">
                  <a:solidFill>
                    <a:srgbClr val="0F116A"/>
                  </a:solidFill>
                </a:rPr>
                <a:t>aa</a:t>
              </a:r>
              <a:endParaRPr lang="en-US" sz="3600"/>
            </a:p>
          </p:txBody>
        </p:sp>
        <p:sp>
          <p:nvSpPr>
            <p:cNvPr id="50189" name="AutoShape 25"/>
            <p:cNvSpPr>
              <a:spLocks noChangeArrowheads="1"/>
            </p:cNvSpPr>
            <p:nvPr/>
          </p:nvSpPr>
          <p:spPr bwMode="auto">
            <a:xfrm>
              <a:off x="1261" y="3504"/>
              <a:ext cx="480" cy="480"/>
            </a:xfrm>
            <a:prstGeom prst="octagon">
              <a:avLst>
                <a:gd name="adj" fmla="val 2928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3200" b="1">
                  <a:solidFill>
                    <a:srgbClr val="0F116A"/>
                  </a:solidFill>
                </a:rPr>
                <a:t>aa</a:t>
              </a:r>
              <a:endParaRPr lang="en-US" sz="3600"/>
            </a:p>
          </p:txBody>
        </p:sp>
        <p:sp>
          <p:nvSpPr>
            <p:cNvPr id="50190" name="AutoShape 26"/>
            <p:cNvSpPr>
              <a:spLocks noChangeArrowheads="1"/>
            </p:cNvSpPr>
            <p:nvPr/>
          </p:nvSpPr>
          <p:spPr bwMode="auto">
            <a:xfrm>
              <a:off x="1851" y="3504"/>
              <a:ext cx="480" cy="480"/>
            </a:xfrm>
            <a:prstGeom prst="octagon">
              <a:avLst>
                <a:gd name="adj" fmla="val 29287"/>
              </a:avLst>
            </a:prstGeom>
            <a:solidFill>
              <a:srgbClr val="FFD30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3200" b="1">
                  <a:solidFill>
                    <a:srgbClr val="0F116A"/>
                  </a:solidFill>
                </a:rPr>
                <a:t>aa</a:t>
              </a:r>
              <a:endParaRPr lang="en-US" sz="3600"/>
            </a:p>
          </p:txBody>
        </p:sp>
        <p:sp>
          <p:nvSpPr>
            <p:cNvPr id="50191" name="AutoShape 27"/>
            <p:cNvSpPr>
              <a:spLocks noChangeArrowheads="1"/>
            </p:cNvSpPr>
            <p:nvPr/>
          </p:nvSpPr>
          <p:spPr bwMode="auto">
            <a:xfrm>
              <a:off x="2441" y="3504"/>
              <a:ext cx="480" cy="480"/>
            </a:xfrm>
            <a:prstGeom prst="octagon">
              <a:avLst>
                <a:gd name="adj" fmla="val 29287"/>
              </a:avLst>
            </a:prstGeom>
            <a:solidFill>
              <a:srgbClr val="00C60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3200" b="1">
                  <a:solidFill>
                    <a:srgbClr val="0F116A"/>
                  </a:solidFill>
                </a:rPr>
                <a:t>aa</a:t>
              </a:r>
              <a:endParaRPr lang="en-US" sz="3600"/>
            </a:p>
          </p:txBody>
        </p:sp>
        <p:sp>
          <p:nvSpPr>
            <p:cNvPr id="50192" name="AutoShape 28"/>
            <p:cNvSpPr>
              <a:spLocks noChangeArrowheads="1"/>
            </p:cNvSpPr>
            <p:nvPr/>
          </p:nvSpPr>
          <p:spPr bwMode="auto">
            <a:xfrm>
              <a:off x="3030" y="3504"/>
              <a:ext cx="480" cy="480"/>
            </a:xfrm>
            <a:prstGeom prst="octagon">
              <a:avLst>
                <a:gd name="adj" fmla="val 2928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3200" b="1">
                  <a:solidFill>
                    <a:srgbClr val="0F116A"/>
                  </a:solidFill>
                </a:rPr>
                <a:t>aa</a:t>
              </a:r>
              <a:endParaRPr lang="en-US" sz="3600"/>
            </a:p>
          </p:txBody>
        </p:sp>
        <p:sp>
          <p:nvSpPr>
            <p:cNvPr id="50193" name="AutoShape 29"/>
            <p:cNvSpPr>
              <a:spLocks noChangeArrowheads="1"/>
            </p:cNvSpPr>
            <p:nvPr/>
          </p:nvSpPr>
          <p:spPr bwMode="auto">
            <a:xfrm>
              <a:off x="3620" y="3504"/>
              <a:ext cx="480" cy="480"/>
            </a:xfrm>
            <a:prstGeom prst="octagon">
              <a:avLst>
                <a:gd name="adj" fmla="val 2928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3200" b="1">
                  <a:solidFill>
                    <a:srgbClr val="0F116A"/>
                  </a:solidFill>
                </a:rPr>
                <a:t>aa</a:t>
              </a:r>
              <a:endParaRPr lang="en-US" sz="3600"/>
            </a:p>
          </p:txBody>
        </p:sp>
        <p:sp>
          <p:nvSpPr>
            <p:cNvPr id="50194" name="AutoShape 30"/>
            <p:cNvSpPr>
              <a:spLocks noChangeArrowheads="1"/>
            </p:cNvSpPr>
            <p:nvPr/>
          </p:nvSpPr>
          <p:spPr bwMode="auto">
            <a:xfrm>
              <a:off x="4210" y="3504"/>
              <a:ext cx="480" cy="480"/>
            </a:xfrm>
            <a:prstGeom prst="octagon">
              <a:avLst>
                <a:gd name="adj" fmla="val 29287"/>
              </a:avLst>
            </a:pr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3200" b="1">
                  <a:solidFill>
                    <a:srgbClr val="0F116A"/>
                  </a:solidFill>
                </a:rPr>
                <a:t>aa</a:t>
              </a:r>
              <a:endParaRPr lang="en-US" sz="3600"/>
            </a:p>
          </p:txBody>
        </p:sp>
        <p:sp>
          <p:nvSpPr>
            <p:cNvPr id="50195" name="AutoShape 31"/>
            <p:cNvSpPr>
              <a:spLocks noChangeArrowheads="1"/>
            </p:cNvSpPr>
            <p:nvPr/>
          </p:nvSpPr>
          <p:spPr bwMode="auto">
            <a:xfrm>
              <a:off x="4800" y="3504"/>
              <a:ext cx="480" cy="480"/>
            </a:xfrm>
            <a:prstGeom prst="octagon">
              <a:avLst>
                <a:gd name="adj" fmla="val 29287"/>
              </a:avLst>
            </a:prstGeom>
            <a:solidFill>
              <a:srgbClr val="00C60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3200" b="1">
                  <a:solidFill>
                    <a:srgbClr val="0F116A"/>
                  </a:solidFill>
                </a:rPr>
                <a:t>aa</a:t>
              </a:r>
              <a:endParaRPr lang="en-US" sz="3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526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52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20" grpId="0" animBg="1"/>
      <p:bldP spid="452624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520700" y="3138488"/>
            <a:ext cx="7937500" cy="671512"/>
            <a:chOff x="326" y="2122"/>
            <a:chExt cx="5000" cy="423"/>
          </a:xfrm>
        </p:grpSpPr>
        <p:sp>
          <p:nvSpPr>
            <p:cNvPr id="52278" name="Rectangle 3"/>
            <p:cNvSpPr>
              <a:spLocks noChangeArrowheads="1"/>
            </p:cNvSpPr>
            <p:nvPr/>
          </p:nvSpPr>
          <p:spPr bwMode="auto">
            <a:xfrm>
              <a:off x="1379" y="2122"/>
              <a:ext cx="3947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08000"/>
                  </a:solidFill>
                  <a:latin typeface="Courier" charset="0"/>
                </a:rPr>
                <a:t>AUGCGUGUAAAUGCAUGCGCC</a:t>
              </a:r>
              <a:endParaRPr lang="en-US" sz="3800" b="1">
                <a:solidFill>
                  <a:srgbClr val="0F116A"/>
                </a:solidFill>
                <a:latin typeface="Courier" charset="0"/>
              </a:endParaRPr>
            </a:p>
          </p:txBody>
        </p:sp>
        <p:sp>
          <p:nvSpPr>
            <p:cNvPr id="52279" name="Rectangle 4"/>
            <p:cNvSpPr>
              <a:spLocks noChangeArrowheads="1"/>
            </p:cNvSpPr>
            <p:nvPr/>
          </p:nvSpPr>
          <p:spPr bwMode="auto">
            <a:xfrm>
              <a:off x="326" y="2160"/>
              <a:ext cx="849" cy="346"/>
            </a:xfrm>
            <a:prstGeom prst="rect">
              <a:avLst/>
            </a:prstGeom>
            <a:solidFill>
              <a:srgbClr val="FFCC18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3000" b="1">
                  <a:solidFill>
                    <a:schemeClr val="tx2"/>
                  </a:solidFill>
                </a:rPr>
                <a:t>mRNA</a:t>
              </a:r>
            </a:p>
          </p:txBody>
        </p:sp>
      </p:grpSp>
      <p:sp>
        <p:nvSpPr>
          <p:cNvPr id="52227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153400" cy="762000"/>
          </a:xfrm>
        </p:spPr>
        <p:txBody>
          <a:bodyPr/>
          <a:lstStyle/>
          <a:p>
            <a:pPr eaLnBrk="1" hangingPunct="1"/>
            <a:r>
              <a:rPr lang="en-US" smtClean="0"/>
              <a:t>mRNA codes for proteins in </a:t>
            </a:r>
            <a:r>
              <a:rPr lang="en-US" u="sng" smtClean="0">
                <a:solidFill>
                  <a:srgbClr val="CC0000"/>
                </a:solidFill>
              </a:rPr>
              <a:t>triplets</a:t>
            </a:r>
            <a:endParaRPr lang="en-US" smtClean="0"/>
          </a:p>
        </p:txBody>
      </p:sp>
      <p:grpSp>
        <p:nvGrpSpPr>
          <p:cNvPr id="52228" name="Group 6"/>
          <p:cNvGrpSpPr>
            <a:grpSpLocks/>
          </p:cNvGrpSpPr>
          <p:nvPr/>
        </p:nvGrpSpPr>
        <p:grpSpPr bwMode="auto">
          <a:xfrm>
            <a:off x="688975" y="1524000"/>
            <a:ext cx="7769225" cy="671513"/>
            <a:chOff x="432" y="1450"/>
            <a:chExt cx="4894" cy="423"/>
          </a:xfrm>
        </p:grpSpPr>
        <p:sp>
          <p:nvSpPr>
            <p:cNvPr id="52276" name="Rectangle 7"/>
            <p:cNvSpPr>
              <a:spLocks noChangeArrowheads="1"/>
            </p:cNvSpPr>
            <p:nvPr/>
          </p:nvSpPr>
          <p:spPr bwMode="auto">
            <a:xfrm>
              <a:off x="1379" y="1450"/>
              <a:ext cx="3947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CC0000"/>
                  </a:solidFill>
                  <a:latin typeface="Courier" charset="0"/>
                </a:rPr>
                <a:t>TACGCACATTTACGTACGCGG</a:t>
              </a:r>
              <a:endParaRPr lang="en-US" sz="3800" b="1">
                <a:solidFill>
                  <a:srgbClr val="0F116A"/>
                </a:solidFill>
                <a:latin typeface="Courier" charset="0"/>
              </a:endParaRPr>
            </a:p>
          </p:txBody>
        </p:sp>
        <p:sp>
          <p:nvSpPr>
            <p:cNvPr id="52277" name="Rectangle 8"/>
            <p:cNvSpPr>
              <a:spLocks noChangeArrowheads="1"/>
            </p:cNvSpPr>
            <p:nvPr/>
          </p:nvSpPr>
          <p:spPr bwMode="auto">
            <a:xfrm>
              <a:off x="432" y="1488"/>
              <a:ext cx="636" cy="346"/>
            </a:xfrm>
            <a:prstGeom prst="rect">
              <a:avLst/>
            </a:prstGeom>
            <a:solidFill>
              <a:srgbClr val="FFCC18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3000" b="1">
                  <a:solidFill>
                    <a:schemeClr val="tx2"/>
                  </a:solidFill>
                </a:rPr>
                <a:t>DNA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01650" y="3140075"/>
            <a:ext cx="7937500" cy="671513"/>
            <a:chOff x="316" y="1978"/>
            <a:chExt cx="5000" cy="423"/>
          </a:xfrm>
        </p:grpSpPr>
        <p:sp>
          <p:nvSpPr>
            <p:cNvPr id="52274" name="Rectangle 10"/>
            <p:cNvSpPr>
              <a:spLocks noChangeArrowheads="1"/>
            </p:cNvSpPr>
            <p:nvPr/>
          </p:nvSpPr>
          <p:spPr bwMode="auto">
            <a:xfrm>
              <a:off x="1369" y="1978"/>
              <a:ext cx="3947" cy="42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  <a:latin typeface="Courier" charset="0"/>
                </a:rPr>
                <a:t>AUG</a:t>
              </a:r>
              <a:r>
                <a:rPr lang="en-US" sz="3800" b="1">
                  <a:solidFill>
                    <a:schemeClr val="tx2"/>
                  </a:solidFill>
                  <a:latin typeface="Courier" charset="0"/>
                </a:rPr>
                <a:t>CGU</a:t>
              </a:r>
              <a:r>
                <a:rPr lang="en-US" sz="3800" b="1">
                  <a:solidFill>
                    <a:srgbClr val="CC0000"/>
                  </a:solidFill>
                  <a:latin typeface="Courier" charset="0"/>
                </a:rPr>
                <a:t>GUA</a:t>
              </a:r>
              <a:r>
                <a:rPr lang="en-US" sz="3800" b="1">
                  <a:solidFill>
                    <a:srgbClr val="008000"/>
                  </a:solidFill>
                  <a:latin typeface="Courier" charset="0"/>
                </a:rPr>
                <a:t>AAU</a:t>
              </a:r>
              <a:r>
                <a:rPr lang="en-US" sz="3800" b="1">
                  <a:solidFill>
                    <a:schemeClr val="hlink"/>
                  </a:solidFill>
                  <a:latin typeface="Courier" charset="0"/>
                </a:rPr>
                <a:t>GCA</a:t>
              </a:r>
              <a:r>
                <a:rPr lang="en-US" sz="3800" b="1">
                  <a:solidFill>
                    <a:srgbClr val="660000"/>
                  </a:solidFill>
                  <a:latin typeface="Courier" charset="0"/>
                </a:rPr>
                <a:t>UGC</a:t>
              </a:r>
              <a:r>
                <a:rPr lang="en-US" sz="3800" b="1">
                  <a:solidFill>
                    <a:schemeClr val="hlink"/>
                  </a:solidFill>
                  <a:latin typeface="Courier" charset="0"/>
                </a:rPr>
                <a:t>GCC</a:t>
              </a:r>
              <a:endParaRPr lang="en-US" sz="3800" b="1">
                <a:solidFill>
                  <a:srgbClr val="0F116A"/>
                </a:solidFill>
                <a:latin typeface="Courier" charset="0"/>
              </a:endParaRPr>
            </a:p>
          </p:txBody>
        </p:sp>
        <p:sp>
          <p:nvSpPr>
            <p:cNvPr id="52275" name="Rectangle 11"/>
            <p:cNvSpPr>
              <a:spLocks noChangeArrowheads="1"/>
            </p:cNvSpPr>
            <p:nvPr/>
          </p:nvSpPr>
          <p:spPr bwMode="auto">
            <a:xfrm>
              <a:off x="316" y="2016"/>
              <a:ext cx="849" cy="346"/>
            </a:xfrm>
            <a:prstGeom prst="rect">
              <a:avLst/>
            </a:prstGeom>
            <a:solidFill>
              <a:srgbClr val="FFCC18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3000" b="1">
                  <a:solidFill>
                    <a:schemeClr val="tx2"/>
                  </a:solidFill>
                </a:rPr>
                <a:t>mRNA</a:t>
              </a:r>
            </a:p>
          </p:txBody>
        </p:sp>
      </p:grpSp>
      <p:grpSp>
        <p:nvGrpSpPr>
          <p:cNvPr id="52230" name="Group 12"/>
          <p:cNvGrpSpPr>
            <a:grpSpLocks/>
          </p:cNvGrpSpPr>
          <p:nvPr/>
        </p:nvGrpSpPr>
        <p:grpSpPr bwMode="auto">
          <a:xfrm>
            <a:off x="458788" y="4784725"/>
            <a:ext cx="7951787" cy="609600"/>
            <a:chOff x="287" y="2851"/>
            <a:chExt cx="5009" cy="384"/>
          </a:xfrm>
        </p:grpSpPr>
        <p:sp>
          <p:nvSpPr>
            <p:cNvPr id="52272" name="Rectangle 13"/>
            <p:cNvSpPr>
              <a:spLocks noChangeArrowheads="1"/>
            </p:cNvSpPr>
            <p:nvPr/>
          </p:nvSpPr>
          <p:spPr bwMode="auto">
            <a:xfrm>
              <a:off x="1407" y="2851"/>
              <a:ext cx="3889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3400" b="1">
                  <a:solidFill>
                    <a:srgbClr val="0F116A"/>
                  </a:solidFill>
                  <a:latin typeface="Courier" charset="0"/>
                </a:rPr>
                <a:t>Met</a:t>
              </a:r>
              <a:r>
                <a:rPr lang="en-US" sz="1200" b="1">
                  <a:solidFill>
                    <a:srgbClr val="0F116A"/>
                  </a:solidFill>
                  <a:latin typeface="Courier" charset="0"/>
                </a:rPr>
                <a:t> </a:t>
              </a:r>
              <a:r>
                <a:rPr lang="en-US" sz="3400" b="1">
                  <a:solidFill>
                    <a:schemeClr val="tx2"/>
                  </a:solidFill>
                  <a:latin typeface="Courier" charset="0"/>
                </a:rPr>
                <a:t>Arg</a:t>
              </a:r>
              <a:r>
                <a:rPr lang="en-US" sz="1200" b="1">
                  <a:solidFill>
                    <a:srgbClr val="0F116A"/>
                  </a:solidFill>
                  <a:latin typeface="Courier" charset="0"/>
                </a:rPr>
                <a:t> </a:t>
              </a:r>
              <a:r>
                <a:rPr lang="en-US" sz="3400" b="1">
                  <a:solidFill>
                    <a:srgbClr val="CC0000"/>
                  </a:solidFill>
                  <a:latin typeface="Courier" charset="0"/>
                </a:rPr>
                <a:t>Val</a:t>
              </a:r>
              <a:r>
                <a:rPr lang="en-US" sz="1200" b="1">
                  <a:solidFill>
                    <a:srgbClr val="0F116A"/>
                  </a:solidFill>
                  <a:latin typeface="Courier" charset="0"/>
                </a:rPr>
                <a:t> </a:t>
              </a:r>
              <a:r>
                <a:rPr lang="en-US" sz="3400" b="1">
                  <a:solidFill>
                    <a:srgbClr val="008000"/>
                  </a:solidFill>
                  <a:latin typeface="Courier" charset="0"/>
                </a:rPr>
                <a:t>Asn</a:t>
              </a:r>
              <a:r>
                <a:rPr lang="en-US" sz="1200" b="1">
                  <a:solidFill>
                    <a:srgbClr val="0F116A"/>
                  </a:solidFill>
                  <a:latin typeface="Courier" charset="0"/>
                </a:rPr>
                <a:t> </a:t>
              </a:r>
              <a:r>
                <a:rPr lang="en-US" sz="3400" b="1">
                  <a:solidFill>
                    <a:schemeClr val="hlink"/>
                  </a:solidFill>
                  <a:latin typeface="Courier" charset="0"/>
                </a:rPr>
                <a:t>Ala</a:t>
              </a:r>
              <a:r>
                <a:rPr lang="en-US" sz="1200" b="1">
                  <a:solidFill>
                    <a:srgbClr val="0F116A"/>
                  </a:solidFill>
                  <a:latin typeface="Courier" charset="0"/>
                </a:rPr>
                <a:t> </a:t>
              </a:r>
              <a:r>
                <a:rPr lang="en-US" sz="3400" b="1">
                  <a:solidFill>
                    <a:srgbClr val="660000"/>
                  </a:solidFill>
                  <a:latin typeface="Courier" charset="0"/>
                </a:rPr>
                <a:t>Cys</a:t>
              </a:r>
              <a:r>
                <a:rPr lang="en-US" sz="1200" b="1">
                  <a:solidFill>
                    <a:srgbClr val="0F116A"/>
                  </a:solidFill>
                  <a:latin typeface="Courier" charset="0"/>
                </a:rPr>
                <a:t> </a:t>
              </a:r>
              <a:r>
                <a:rPr lang="en-US" sz="3400" b="1">
                  <a:solidFill>
                    <a:schemeClr val="hlink"/>
                  </a:solidFill>
                  <a:latin typeface="Courier" charset="0"/>
                </a:rPr>
                <a:t>Ala</a:t>
              </a:r>
              <a:endParaRPr lang="en-US" sz="3400" b="1">
                <a:solidFill>
                  <a:srgbClr val="0F116A"/>
                </a:solidFill>
                <a:latin typeface="Courier" charset="0"/>
              </a:endParaRPr>
            </a:p>
          </p:txBody>
        </p:sp>
        <p:sp>
          <p:nvSpPr>
            <p:cNvPr id="52273" name="Rectangle 14"/>
            <p:cNvSpPr>
              <a:spLocks noChangeArrowheads="1"/>
            </p:cNvSpPr>
            <p:nvPr/>
          </p:nvSpPr>
          <p:spPr bwMode="auto">
            <a:xfrm>
              <a:off x="287" y="2870"/>
              <a:ext cx="929" cy="346"/>
            </a:xfrm>
            <a:prstGeom prst="rect">
              <a:avLst/>
            </a:prstGeom>
            <a:solidFill>
              <a:srgbClr val="FFCC18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3000" b="1">
                  <a:solidFill>
                    <a:schemeClr val="tx2"/>
                  </a:solidFill>
                </a:rPr>
                <a:t>protein</a:t>
              </a:r>
            </a:p>
          </p:txBody>
        </p:sp>
      </p:grpSp>
      <p:sp>
        <p:nvSpPr>
          <p:cNvPr id="52231" name="AutoShape 15"/>
          <p:cNvSpPr>
            <a:spLocks noChangeArrowheads="1"/>
          </p:cNvSpPr>
          <p:nvPr/>
        </p:nvSpPr>
        <p:spPr bwMode="auto">
          <a:xfrm rot="5400000">
            <a:off x="4994275" y="2232025"/>
            <a:ext cx="685800" cy="609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2232" name="Group 16"/>
          <p:cNvGrpSpPr>
            <a:grpSpLocks/>
          </p:cNvGrpSpPr>
          <p:nvPr/>
        </p:nvGrpSpPr>
        <p:grpSpPr bwMode="auto">
          <a:xfrm>
            <a:off x="5030788" y="3884613"/>
            <a:ext cx="609600" cy="823912"/>
            <a:chOff x="3168" y="2937"/>
            <a:chExt cx="384" cy="519"/>
          </a:xfrm>
        </p:grpSpPr>
        <p:sp>
          <p:nvSpPr>
            <p:cNvPr id="52270" name="AutoShape 17"/>
            <p:cNvSpPr>
              <a:spLocks noChangeArrowheads="1"/>
            </p:cNvSpPr>
            <p:nvPr/>
          </p:nvSpPr>
          <p:spPr bwMode="auto">
            <a:xfrm rot="5400000">
              <a:off x="3144" y="3000"/>
              <a:ext cx="432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4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52271" name="Text Box 18"/>
            <p:cNvSpPr txBox="1">
              <a:spLocks noChangeArrowheads="1"/>
            </p:cNvSpPr>
            <p:nvPr/>
          </p:nvSpPr>
          <p:spPr bwMode="auto">
            <a:xfrm>
              <a:off x="3196" y="2937"/>
              <a:ext cx="33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800">
                  <a:solidFill>
                    <a:schemeClr val="bg1"/>
                  </a:solidFill>
                  <a:latin typeface="Chalkboard" charset="0"/>
                  <a:ea typeface="Apple LiGothic Medium" charset="-120"/>
                </a:rPr>
                <a:t>?</a:t>
              </a:r>
            </a:p>
          </p:txBody>
        </p:sp>
      </p:grpSp>
      <p:sp>
        <p:nvSpPr>
          <p:cNvPr id="458771" name="AutoShape 19"/>
          <p:cNvSpPr>
            <a:spLocks noChangeArrowheads="1"/>
          </p:cNvSpPr>
          <p:nvPr/>
        </p:nvSpPr>
        <p:spPr bwMode="auto">
          <a:xfrm rot="5400000">
            <a:off x="4992688" y="3992563"/>
            <a:ext cx="685800" cy="609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2209800" y="3657600"/>
            <a:ext cx="914400" cy="1295400"/>
            <a:chOff x="1392" y="2304"/>
            <a:chExt cx="576" cy="816"/>
          </a:xfrm>
        </p:grpSpPr>
        <p:sp>
          <p:nvSpPr>
            <p:cNvPr id="52268" name="Line 21"/>
            <p:cNvSpPr>
              <a:spLocks noChangeShapeType="1"/>
            </p:cNvSpPr>
            <p:nvPr/>
          </p:nvSpPr>
          <p:spPr bwMode="auto">
            <a:xfrm>
              <a:off x="1392" y="2304"/>
              <a:ext cx="576" cy="0"/>
            </a:xfrm>
            <a:prstGeom prst="line">
              <a:avLst/>
            </a:prstGeom>
            <a:noFill/>
            <a:ln w="38100">
              <a:solidFill>
                <a:srgbClr val="0F116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9" name="Line 22"/>
            <p:cNvSpPr>
              <a:spLocks noChangeShapeType="1"/>
            </p:cNvSpPr>
            <p:nvPr/>
          </p:nvSpPr>
          <p:spPr bwMode="auto">
            <a:xfrm rot="5400000">
              <a:off x="1272" y="2712"/>
              <a:ext cx="816" cy="0"/>
            </a:xfrm>
            <a:prstGeom prst="line">
              <a:avLst/>
            </a:prstGeom>
            <a:noFill/>
            <a:ln w="38100">
              <a:solidFill>
                <a:srgbClr val="0F116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3048000" y="3657600"/>
            <a:ext cx="914400" cy="1295400"/>
            <a:chOff x="1392" y="2304"/>
            <a:chExt cx="576" cy="816"/>
          </a:xfrm>
        </p:grpSpPr>
        <p:sp>
          <p:nvSpPr>
            <p:cNvPr id="52266" name="Line 24"/>
            <p:cNvSpPr>
              <a:spLocks noChangeShapeType="1"/>
            </p:cNvSpPr>
            <p:nvPr/>
          </p:nvSpPr>
          <p:spPr bwMode="auto">
            <a:xfrm>
              <a:off x="1392" y="2304"/>
              <a:ext cx="57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7" name="Line 25"/>
            <p:cNvSpPr>
              <a:spLocks noChangeShapeType="1"/>
            </p:cNvSpPr>
            <p:nvPr/>
          </p:nvSpPr>
          <p:spPr bwMode="auto">
            <a:xfrm rot="5400000">
              <a:off x="1272" y="2712"/>
              <a:ext cx="81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3962400" y="3657600"/>
            <a:ext cx="914400" cy="1295400"/>
            <a:chOff x="1392" y="2304"/>
            <a:chExt cx="576" cy="816"/>
          </a:xfrm>
        </p:grpSpPr>
        <p:sp>
          <p:nvSpPr>
            <p:cNvPr id="52264" name="Line 27"/>
            <p:cNvSpPr>
              <a:spLocks noChangeShapeType="1"/>
            </p:cNvSpPr>
            <p:nvPr/>
          </p:nvSpPr>
          <p:spPr bwMode="auto">
            <a:xfrm>
              <a:off x="1392" y="2304"/>
              <a:ext cx="576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5" name="Line 28"/>
            <p:cNvSpPr>
              <a:spLocks noChangeShapeType="1"/>
            </p:cNvSpPr>
            <p:nvPr/>
          </p:nvSpPr>
          <p:spPr bwMode="auto">
            <a:xfrm rot="5400000">
              <a:off x="1272" y="2712"/>
              <a:ext cx="816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4876800" y="3657600"/>
            <a:ext cx="914400" cy="1295400"/>
            <a:chOff x="1392" y="2304"/>
            <a:chExt cx="576" cy="816"/>
          </a:xfrm>
        </p:grpSpPr>
        <p:sp>
          <p:nvSpPr>
            <p:cNvPr id="52262" name="Line 30"/>
            <p:cNvSpPr>
              <a:spLocks noChangeShapeType="1"/>
            </p:cNvSpPr>
            <p:nvPr/>
          </p:nvSpPr>
          <p:spPr bwMode="auto">
            <a:xfrm>
              <a:off x="1392" y="2304"/>
              <a:ext cx="576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3" name="Line 31"/>
            <p:cNvSpPr>
              <a:spLocks noChangeShapeType="1"/>
            </p:cNvSpPr>
            <p:nvPr/>
          </p:nvSpPr>
          <p:spPr bwMode="auto">
            <a:xfrm rot="5400000">
              <a:off x="1272" y="2712"/>
              <a:ext cx="816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5715000" y="3657600"/>
            <a:ext cx="914400" cy="1295400"/>
            <a:chOff x="1392" y="2304"/>
            <a:chExt cx="576" cy="816"/>
          </a:xfrm>
        </p:grpSpPr>
        <p:sp>
          <p:nvSpPr>
            <p:cNvPr id="52260" name="Line 33"/>
            <p:cNvSpPr>
              <a:spLocks noChangeShapeType="1"/>
            </p:cNvSpPr>
            <p:nvPr/>
          </p:nvSpPr>
          <p:spPr bwMode="auto">
            <a:xfrm>
              <a:off x="1392" y="2304"/>
              <a:ext cx="57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1" name="Line 34"/>
            <p:cNvSpPr>
              <a:spLocks noChangeShapeType="1"/>
            </p:cNvSpPr>
            <p:nvPr/>
          </p:nvSpPr>
          <p:spPr bwMode="auto">
            <a:xfrm rot="5400000">
              <a:off x="1272" y="2712"/>
              <a:ext cx="81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35"/>
          <p:cNvGrpSpPr>
            <a:grpSpLocks/>
          </p:cNvGrpSpPr>
          <p:nvPr/>
        </p:nvGrpSpPr>
        <p:grpSpPr bwMode="auto">
          <a:xfrm>
            <a:off x="6553200" y="3657600"/>
            <a:ext cx="914400" cy="1295400"/>
            <a:chOff x="1392" y="2304"/>
            <a:chExt cx="576" cy="816"/>
          </a:xfrm>
        </p:grpSpPr>
        <p:sp>
          <p:nvSpPr>
            <p:cNvPr id="52258" name="Line 36"/>
            <p:cNvSpPr>
              <a:spLocks noChangeShapeType="1"/>
            </p:cNvSpPr>
            <p:nvPr/>
          </p:nvSpPr>
          <p:spPr bwMode="auto">
            <a:xfrm>
              <a:off x="1392" y="2304"/>
              <a:ext cx="576" cy="0"/>
            </a:xfrm>
            <a:prstGeom prst="line">
              <a:avLst/>
            </a:prstGeom>
            <a:noFill/>
            <a:ln w="38100">
              <a:solidFill>
                <a:srgbClr val="66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9" name="Line 37"/>
            <p:cNvSpPr>
              <a:spLocks noChangeShapeType="1"/>
            </p:cNvSpPr>
            <p:nvPr/>
          </p:nvSpPr>
          <p:spPr bwMode="auto">
            <a:xfrm rot="5400000">
              <a:off x="1272" y="2712"/>
              <a:ext cx="816" cy="0"/>
            </a:xfrm>
            <a:prstGeom prst="line">
              <a:avLst/>
            </a:prstGeom>
            <a:noFill/>
            <a:ln w="38100">
              <a:solidFill>
                <a:srgbClr val="66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38"/>
          <p:cNvGrpSpPr>
            <a:grpSpLocks/>
          </p:cNvGrpSpPr>
          <p:nvPr/>
        </p:nvGrpSpPr>
        <p:grpSpPr bwMode="auto">
          <a:xfrm>
            <a:off x="7467600" y="3657600"/>
            <a:ext cx="914400" cy="1295400"/>
            <a:chOff x="1392" y="2304"/>
            <a:chExt cx="576" cy="816"/>
          </a:xfrm>
        </p:grpSpPr>
        <p:sp>
          <p:nvSpPr>
            <p:cNvPr id="52256" name="Line 39"/>
            <p:cNvSpPr>
              <a:spLocks noChangeShapeType="1"/>
            </p:cNvSpPr>
            <p:nvPr/>
          </p:nvSpPr>
          <p:spPr bwMode="auto">
            <a:xfrm>
              <a:off x="1392" y="2304"/>
              <a:ext cx="57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7" name="Line 40"/>
            <p:cNvSpPr>
              <a:spLocks noChangeShapeType="1"/>
            </p:cNvSpPr>
            <p:nvPr/>
          </p:nvSpPr>
          <p:spPr bwMode="auto">
            <a:xfrm rot="5400000">
              <a:off x="1272" y="2712"/>
              <a:ext cx="81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8793" name="Rectangle 41"/>
          <p:cNvSpPr>
            <a:spLocks noChangeArrowheads="1"/>
          </p:cNvSpPr>
          <p:nvPr/>
        </p:nvSpPr>
        <p:spPr bwMode="auto">
          <a:xfrm>
            <a:off x="2027238" y="5697538"/>
            <a:ext cx="6097587" cy="554037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90513" indent="-290513"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Char char="§"/>
            </a:pPr>
            <a:r>
              <a:rPr lang="en-US" sz="3000" b="1" u="sng">
                <a:solidFill>
                  <a:srgbClr val="CC0000"/>
                </a:solidFill>
              </a:rPr>
              <a:t>Codon = </a:t>
            </a:r>
            <a:r>
              <a:rPr lang="en-US" sz="2800" b="1" u="sng">
                <a:solidFill>
                  <a:srgbClr val="CC0000"/>
                </a:solidFill>
              </a:rPr>
              <a:t>block of 3 mRNA bases</a:t>
            </a:r>
            <a:endParaRPr lang="en-US" sz="2800" b="1"/>
          </a:p>
        </p:txBody>
      </p:sp>
      <p:grpSp>
        <p:nvGrpSpPr>
          <p:cNvPr id="14" name="Group 44"/>
          <p:cNvGrpSpPr>
            <a:grpSpLocks/>
          </p:cNvGrpSpPr>
          <p:nvPr/>
        </p:nvGrpSpPr>
        <p:grpSpPr bwMode="auto">
          <a:xfrm>
            <a:off x="2171700" y="2695575"/>
            <a:ext cx="1030288" cy="2714625"/>
            <a:chOff x="1368" y="1698"/>
            <a:chExt cx="649" cy="1710"/>
          </a:xfrm>
        </p:grpSpPr>
        <p:sp>
          <p:nvSpPr>
            <p:cNvPr id="52254" name="AutoShape 42"/>
            <p:cNvSpPr>
              <a:spLocks noChangeArrowheads="1"/>
            </p:cNvSpPr>
            <p:nvPr/>
          </p:nvSpPr>
          <p:spPr bwMode="auto">
            <a:xfrm>
              <a:off x="1392" y="1968"/>
              <a:ext cx="576" cy="144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5" name="Rectangle 43"/>
            <p:cNvSpPr>
              <a:spLocks noChangeArrowheads="1"/>
            </p:cNvSpPr>
            <p:nvPr/>
          </p:nvSpPr>
          <p:spPr bwMode="auto">
            <a:xfrm>
              <a:off x="1368" y="1698"/>
              <a:ext cx="649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200" b="1" u="sng">
                  <a:solidFill>
                    <a:srgbClr val="CC0000"/>
                  </a:solidFill>
                </a:rPr>
                <a:t>codon</a:t>
              </a:r>
              <a:endParaRPr lang="en-US" sz="2200" b="1">
                <a:solidFill>
                  <a:srgbClr val="CC0000"/>
                </a:solidFill>
              </a:endParaRPr>
            </a:p>
          </p:txBody>
        </p:sp>
      </p:grpSp>
      <p:cxnSp>
        <p:nvCxnSpPr>
          <p:cNvPr id="56" name="Straight Connector 55"/>
          <p:cNvCxnSpPr>
            <a:cxnSpLocks noChangeShapeType="1"/>
          </p:cNvCxnSpPr>
          <p:nvPr/>
        </p:nvCxnSpPr>
        <p:spPr bwMode="auto">
          <a:xfrm rot="5400000">
            <a:off x="3669507" y="3559969"/>
            <a:ext cx="635000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9" name="Straight Connector 58"/>
          <p:cNvCxnSpPr>
            <a:cxnSpLocks noChangeShapeType="1"/>
          </p:cNvCxnSpPr>
          <p:nvPr/>
        </p:nvCxnSpPr>
        <p:spPr bwMode="auto">
          <a:xfrm rot="5400000">
            <a:off x="2804319" y="3559969"/>
            <a:ext cx="635000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60" name="Straight Connector 59"/>
          <p:cNvCxnSpPr>
            <a:cxnSpLocks noChangeShapeType="1"/>
          </p:cNvCxnSpPr>
          <p:nvPr/>
        </p:nvCxnSpPr>
        <p:spPr bwMode="auto">
          <a:xfrm rot="5400000">
            <a:off x="4547394" y="3559969"/>
            <a:ext cx="635000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61" name="Straight Connector 60"/>
          <p:cNvCxnSpPr>
            <a:cxnSpLocks noChangeShapeType="1"/>
          </p:cNvCxnSpPr>
          <p:nvPr/>
        </p:nvCxnSpPr>
        <p:spPr bwMode="auto">
          <a:xfrm rot="5400000">
            <a:off x="5439569" y="3559969"/>
            <a:ext cx="635000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62" name="Straight Connector 61"/>
          <p:cNvCxnSpPr>
            <a:cxnSpLocks noChangeShapeType="1"/>
          </p:cNvCxnSpPr>
          <p:nvPr/>
        </p:nvCxnSpPr>
        <p:spPr bwMode="auto">
          <a:xfrm rot="5400000">
            <a:off x="6276182" y="3559969"/>
            <a:ext cx="635000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63" name="Straight Connector 62"/>
          <p:cNvCxnSpPr>
            <a:cxnSpLocks noChangeShapeType="1"/>
          </p:cNvCxnSpPr>
          <p:nvPr/>
        </p:nvCxnSpPr>
        <p:spPr bwMode="auto">
          <a:xfrm rot="5400000">
            <a:off x="7128669" y="3559969"/>
            <a:ext cx="635000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grpSp>
        <p:nvGrpSpPr>
          <p:cNvPr id="15" name="Group 45"/>
          <p:cNvGrpSpPr>
            <a:grpSpLocks/>
          </p:cNvGrpSpPr>
          <p:nvPr/>
        </p:nvGrpSpPr>
        <p:grpSpPr bwMode="auto">
          <a:xfrm>
            <a:off x="7407275" y="3048000"/>
            <a:ext cx="1736725" cy="1054100"/>
            <a:chOff x="3381" y="1298"/>
            <a:chExt cx="1094" cy="664"/>
          </a:xfrm>
        </p:grpSpPr>
        <p:grpSp>
          <p:nvGrpSpPr>
            <p:cNvPr id="52250" name="Group 46"/>
            <p:cNvGrpSpPr>
              <a:grpSpLocks/>
            </p:cNvGrpSpPr>
            <p:nvPr/>
          </p:nvGrpSpPr>
          <p:grpSpPr bwMode="auto">
            <a:xfrm flipV="1">
              <a:off x="3381" y="1298"/>
              <a:ext cx="1080" cy="664"/>
              <a:chOff x="9801" y="1444"/>
              <a:chExt cx="2340" cy="1440"/>
            </a:xfrm>
          </p:grpSpPr>
          <p:sp>
            <p:nvSpPr>
              <p:cNvPr id="52252" name="Oval 47"/>
              <p:cNvSpPr>
                <a:spLocks noChangeArrowheads="1"/>
              </p:cNvSpPr>
              <p:nvPr/>
            </p:nvSpPr>
            <p:spPr bwMode="auto">
              <a:xfrm>
                <a:off x="9801" y="1984"/>
                <a:ext cx="2340" cy="900"/>
              </a:xfrm>
              <a:prstGeom prst="ellipse">
                <a:avLst/>
              </a:prstGeom>
              <a:solidFill>
                <a:srgbClr val="99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3" name="Oval 48"/>
              <p:cNvSpPr>
                <a:spLocks noChangeArrowheads="1"/>
              </p:cNvSpPr>
              <p:nvPr/>
            </p:nvSpPr>
            <p:spPr bwMode="auto">
              <a:xfrm>
                <a:off x="10251" y="1444"/>
                <a:ext cx="1440" cy="900"/>
              </a:xfrm>
              <a:prstGeom prst="ellipse">
                <a:avLst/>
              </a:prstGeom>
              <a:solidFill>
                <a:srgbClr val="99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251" name="Text Box 49"/>
            <p:cNvSpPr txBox="1">
              <a:spLocks noChangeArrowheads="1"/>
            </p:cNvSpPr>
            <p:nvPr/>
          </p:nvSpPr>
          <p:spPr bwMode="auto">
            <a:xfrm>
              <a:off x="3495" y="1370"/>
              <a:ext cx="9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000005"/>
                  </a:solidFill>
                </a:rPr>
                <a:t>ribosome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58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587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71" grpId="0" animBg="1"/>
      <p:bldP spid="45879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 descr="dna.gif"/>
          <p:cNvPicPr>
            <a:picLocks noChangeAspect="1"/>
          </p:cNvPicPr>
          <p:nvPr/>
        </p:nvPicPr>
        <p:blipFill>
          <a:blip r:embed="rId7"/>
          <a:srcRect r="4068"/>
          <a:stretch>
            <a:fillRect/>
          </a:stretch>
        </p:blipFill>
        <p:spPr bwMode="auto">
          <a:xfrm>
            <a:off x="6497638" y="3038475"/>
            <a:ext cx="2619375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6226" name="Picture 2"/>
          <p:cNvPicPr>
            <a:picLocks noChangeAspect="1" noChangeArrowheads="1"/>
          </p:cNvPicPr>
          <p:nvPr/>
        </p:nvPicPr>
        <p:blipFill>
          <a:blip r:embed="rId8"/>
          <a:srcRect l="13499" r="27000" b="13187"/>
          <a:stretch>
            <a:fillRect/>
          </a:stretch>
        </p:blipFill>
        <p:spPr bwMode="auto">
          <a:xfrm>
            <a:off x="3559175" y="3440113"/>
            <a:ext cx="2590800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6228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533400" y="1371600"/>
            <a:ext cx="7772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Char char="§"/>
            </a:pPr>
            <a:r>
              <a:rPr lang="en-US" sz="3000" b="1">
                <a:solidFill>
                  <a:srgbClr val="0F116A"/>
                </a:solidFill>
              </a:rPr>
              <a:t>Bodies are made up of cells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Char char="§"/>
            </a:pPr>
            <a:r>
              <a:rPr lang="en-US" sz="3000" b="1">
                <a:solidFill>
                  <a:srgbClr val="0F116A"/>
                </a:solidFill>
              </a:rPr>
              <a:t>All cells run on a set of instructions spelled out in DNA</a:t>
            </a:r>
          </a:p>
        </p:txBody>
      </p:sp>
      <p:sp>
        <p:nvSpPr>
          <p:cNvPr id="1741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Bodies </a:t>
            </a:r>
            <a:r>
              <a:rPr lang="en-US" smtClean="0">
                <a:sym typeface="Symbol" charset="2"/>
              </a:rPr>
              <a:t> Cells  DNA</a:t>
            </a:r>
            <a:r>
              <a:rPr lang="en-US" smtClean="0"/>
              <a:t> </a:t>
            </a:r>
          </a:p>
        </p:txBody>
      </p:sp>
      <p:sp>
        <p:nvSpPr>
          <p:cNvPr id="436234" name="AutoShape 10"/>
          <p:cNvSpPr>
            <a:spLocks noChangeArrowheads="1"/>
          </p:cNvSpPr>
          <p:nvPr/>
        </p:nvSpPr>
        <p:spPr bwMode="auto">
          <a:xfrm>
            <a:off x="2797175" y="46482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6235" name="AutoShape 11"/>
          <p:cNvSpPr>
            <a:spLocks noChangeArrowheads="1"/>
          </p:cNvSpPr>
          <p:nvPr/>
        </p:nvSpPr>
        <p:spPr bwMode="auto">
          <a:xfrm>
            <a:off x="5921375" y="46482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36237" name="Picture 13" descr="penguinL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304800" y="3706813"/>
            <a:ext cx="2360613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6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6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6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6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6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6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28" grpId="0" build="p" autoUpdateAnimBg="0"/>
      <p:bldP spid="436234" grpId="0" animBg="1"/>
      <p:bldP spid="4362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3505200" cy="3314700"/>
          </a:xfrm>
        </p:spPr>
        <p:txBody>
          <a:bodyPr/>
          <a:lstStyle/>
          <a:p>
            <a:pPr eaLnBrk="1" hangingPunct="1"/>
            <a:r>
              <a:rPr lang="en-US" sz="2400" smtClean="0"/>
              <a:t>For </a:t>
            </a:r>
            <a:r>
              <a:rPr lang="en-US" sz="2400" u="sng" smtClean="0">
                <a:solidFill>
                  <a:srgbClr val="CC0000"/>
                </a:solidFill>
              </a:rPr>
              <a:t>ALL</a:t>
            </a:r>
            <a:r>
              <a:rPr lang="en-US" sz="2400" smtClean="0"/>
              <a:t> life!</a:t>
            </a:r>
          </a:p>
          <a:p>
            <a:pPr lvl="1" eaLnBrk="1" hangingPunct="1"/>
            <a:r>
              <a:rPr lang="en-US" sz="2000" smtClean="0"/>
              <a:t>strongest support for a common origin for all life</a:t>
            </a:r>
          </a:p>
          <a:p>
            <a:pPr eaLnBrk="1" hangingPunct="1"/>
            <a:r>
              <a:rPr lang="en-US" sz="2400" smtClean="0"/>
              <a:t>Code has duplicates</a:t>
            </a:r>
          </a:p>
          <a:p>
            <a:pPr lvl="1" eaLnBrk="1" hangingPunct="1"/>
            <a:r>
              <a:rPr lang="en-US" sz="2000" smtClean="0"/>
              <a:t>several codons for each amino acid</a:t>
            </a:r>
          </a:p>
          <a:p>
            <a:pPr lvl="1" eaLnBrk="1" hangingPunct="1"/>
            <a:r>
              <a:rPr lang="en-US" sz="2000" smtClean="0"/>
              <a:t>mutation insurance!</a:t>
            </a:r>
          </a:p>
        </p:txBody>
      </p:sp>
      <p:pic>
        <p:nvPicPr>
          <p:cNvPr id="54275" name="Picture 4"/>
          <p:cNvPicPr>
            <a:picLocks noChangeAspect="1" noChangeArrowheads="1"/>
          </p:cNvPicPr>
          <p:nvPr/>
        </p:nvPicPr>
        <p:blipFill>
          <a:blip r:embed="rId6"/>
          <a:srcRect b="3355"/>
          <a:stretch>
            <a:fillRect/>
          </a:stretch>
        </p:blipFill>
        <p:spPr bwMode="auto">
          <a:xfrm>
            <a:off x="4087813" y="685800"/>
            <a:ext cx="5056187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06" name="Oval 6"/>
          <p:cNvSpPr>
            <a:spLocks noChangeArrowheads="1"/>
          </p:cNvSpPr>
          <p:nvPr/>
        </p:nvSpPr>
        <p:spPr bwMode="auto">
          <a:xfrm>
            <a:off x="4495800" y="4572000"/>
            <a:ext cx="1295400" cy="6858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07" name="Oval 7"/>
          <p:cNvSpPr>
            <a:spLocks noChangeArrowheads="1"/>
          </p:cNvSpPr>
          <p:nvPr/>
        </p:nvSpPr>
        <p:spPr bwMode="auto">
          <a:xfrm>
            <a:off x="6400800" y="1828800"/>
            <a:ext cx="1295400" cy="7620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08" name="Oval 8"/>
          <p:cNvSpPr>
            <a:spLocks noChangeArrowheads="1"/>
          </p:cNvSpPr>
          <p:nvPr/>
        </p:nvSpPr>
        <p:spPr bwMode="auto">
          <a:xfrm>
            <a:off x="7391400" y="1676400"/>
            <a:ext cx="1295400" cy="6858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09" name="Rectangle 9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09600" y="4724400"/>
            <a:ext cx="3124200" cy="198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Char char="§"/>
            </a:pPr>
            <a:r>
              <a:rPr lang="en-US" sz="2200" b="1" u="sng">
                <a:solidFill>
                  <a:srgbClr val="CC0000"/>
                </a:solidFill>
              </a:rPr>
              <a:t>Start codon</a:t>
            </a:r>
            <a:endParaRPr lang="en-US" sz="2200" b="1">
              <a:solidFill>
                <a:srgbClr val="0F116A"/>
              </a:solidFill>
            </a:endParaRP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</a:pPr>
            <a:r>
              <a:rPr lang="en-US" sz="2000" b="1"/>
              <a:t>AUG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</a:pPr>
            <a:r>
              <a:rPr lang="en-US" sz="2000" b="1"/>
              <a:t>methionine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Char char="§"/>
            </a:pPr>
            <a:r>
              <a:rPr lang="en-US" sz="2200" b="1" u="sng">
                <a:solidFill>
                  <a:srgbClr val="CC0000"/>
                </a:solidFill>
              </a:rPr>
              <a:t>Stop codons</a:t>
            </a:r>
            <a:endParaRPr lang="en-US" sz="2200" b="1">
              <a:solidFill>
                <a:srgbClr val="0F116A"/>
              </a:solidFill>
            </a:endParaRP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</a:pPr>
            <a:r>
              <a:rPr lang="en-US" sz="2000" b="1"/>
              <a:t>UGA, UAA, UAG</a:t>
            </a:r>
          </a:p>
        </p:txBody>
      </p:sp>
      <p:sp>
        <p:nvSpPr>
          <p:cNvPr id="542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mRNA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0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0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0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0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08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08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0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08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08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08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08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08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08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60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608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3" grpId="0" build="p" autoUpdateAnimBg="0"/>
      <p:bldP spid="460806" grpId="0" animBg="1"/>
      <p:bldP spid="460807" grpId="0" animBg="1"/>
      <p:bldP spid="460808" grpId="0" animBg="1"/>
      <p:bldP spid="460809" grpId="0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are the codons matched to amino acids?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2189163" y="2043113"/>
            <a:ext cx="6265862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800" b="1">
                <a:solidFill>
                  <a:srgbClr val="0F116A"/>
                </a:solidFill>
                <a:latin typeface="Courier" charset="0"/>
              </a:rPr>
              <a:t>TACGCACATTTACGTACGCGG</a:t>
            </a:r>
            <a:endParaRPr lang="en-US" sz="3400" b="1">
              <a:solidFill>
                <a:srgbClr val="0F116A"/>
              </a:solidFill>
              <a:latin typeface="Courier" charset="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685800" y="2103438"/>
            <a:ext cx="1009650" cy="549275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chemeClr val="tx2"/>
                </a:solidFill>
              </a:rPr>
              <a:t>DNA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2187575" y="3109913"/>
            <a:ext cx="6265863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800" b="1" u="sng">
                <a:solidFill>
                  <a:srgbClr val="0F116A"/>
                </a:solidFill>
                <a:latin typeface="Courier" charset="0"/>
              </a:rPr>
              <a:t>AUG</a:t>
            </a:r>
            <a:r>
              <a:rPr lang="en-US" sz="3800" b="1">
                <a:solidFill>
                  <a:schemeClr val="tx2"/>
                </a:solidFill>
                <a:latin typeface="Courier" charset="0"/>
              </a:rPr>
              <a:t>CGU</a:t>
            </a:r>
            <a:r>
              <a:rPr lang="en-US" sz="3800" b="1" u="sng">
                <a:solidFill>
                  <a:srgbClr val="CC0000"/>
                </a:solidFill>
                <a:latin typeface="Courier" charset="0"/>
              </a:rPr>
              <a:t>GUA</a:t>
            </a:r>
            <a:r>
              <a:rPr lang="en-US" sz="3800" b="1">
                <a:solidFill>
                  <a:srgbClr val="008000"/>
                </a:solidFill>
                <a:latin typeface="Courier" charset="0"/>
              </a:rPr>
              <a:t>AAU</a:t>
            </a:r>
            <a:r>
              <a:rPr lang="en-US" sz="3800" b="1" u="sng">
                <a:solidFill>
                  <a:schemeClr val="hlink"/>
                </a:solidFill>
                <a:latin typeface="Courier" charset="0"/>
              </a:rPr>
              <a:t>GCA</a:t>
            </a:r>
            <a:r>
              <a:rPr lang="en-US" sz="3800" b="1">
                <a:solidFill>
                  <a:srgbClr val="660000"/>
                </a:solidFill>
                <a:latin typeface="Courier" charset="0"/>
              </a:rPr>
              <a:t>UGC</a:t>
            </a:r>
            <a:r>
              <a:rPr lang="en-US" sz="3800" b="1" u="sng">
                <a:solidFill>
                  <a:schemeClr val="hlink"/>
                </a:solidFill>
                <a:latin typeface="Courier" charset="0"/>
              </a:rPr>
              <a:t>GCC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517525" y="3170238"/>
            <a:ext cx="1347788" cy="549275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chemeClr val="tx2"/>
                </a:solidFill>
              </a:rPr>
              <a:t>mRNA</a:t>
            </a:r>
          </a:p>
        </p:txBody>
      </p:sp>
      <p:sp>
        <p:nvSpPr>
          <p:cNvPr id="462856" name="Line 8"/>
          <p:cNvSpPr>
            <a:spLocks noChangeShapeType="1"/>
          </p:cNvSpPr>
          <p:nvPr/>
        </p:nvSpPr>
        <p:spPr bwMode="auto">
          <a:xfrm>
            <a:off x="2667000" y="3779838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2858" name="Rectangle 10"/>
          <p:cNvSpPr>
            <a:spLocks noChangeArrowheads="1"/>
          </p:cNvSpPr>
          <p:nvPr/>
        </p:nvSpPr>
        <p:spPr bwMode="auto">
          <a:xfrm>
            <a:off x="5541963" y="4851400"/>
            <a:ext cx="2001837" cy="5191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 b="1">
                <a:solidFill>
                  <a:srgbClr val="0F116A"/>
                </a:solidFill>
              </a:rPr>
              <a:t>anti-codon</a:t>
            </a:r>
            <a:endParaRPr lang="en-US" sz="3600" b="1">
              <a:solidFill>
                <a:schemeClr val="tx2"/>
              </a:solidFill>
            </a:endParaRPr>
          </a:p>
        </p:txBody>
      </p:sp>
      <p:sp>
        <p:nvSpPr>
          <p:cNvPr id="56329" name="Rectangle 11"/>
          <p:cNvSpPr>
            <a:spLocks noChangeArrowheads="1"/>
          </p:cNvSpPr>
          <p:nvPr/>
        </p:nvSpPr>
        <p:spPr bwMode="auto">
          <a:xfrm>
            <a:off x="5865813" y="3733800"/>
            <a:ext cx="1250950" cy="5191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800" b="1">
                <a:solidFill>
                  <a:srgbClr val="0F116A"/>
                </a:solidFill>
              </a:rPr>
              <a:t>codon</a:t>
            </a:r>
            <a:endParaRPr lang="en-US" sz="3600" b="1">
              <a:solidFill>
                <a:schemeClr val="tx2"/>
              </a:solidFill>
            </a:endParaRP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619125" y="4556125"/>
            <a:ext cx="1136650" cy="901700"/>
            <a:chOff x="390" y="2870"/>
            <a:chExt cx="716" cy="568"/>
          </a:xfrm>
        </p:grpSpPr>
        <p:sp>
          <p:nvSpPr>
            <p:cNvPr id="56351" name="Rectangle 9"/>
            <p:cNvSpPr>
              <a:spLocks noChangeArrowheads="1"/>
            </p:cNvSpPr>
            <p:nvPr/>
          </p:nvSpPr>
          <p:spPr bwMode="auto">
            <a:xfrm>
              <a:off x="390" y="2870"/>
              <a:ext cx="716" cy="346"/>
            </a:xfrm>
            <a:prstGeom prst="rect">
              <a:avLst/>
            </a:prstGeom>
            <a:solidFill>
              <a:srgbClr val="FFCC18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3000" b="1">
                  <a:solidFill>
                    <a:srgbClr val="CC0000"/>
                  </a:solidFill>
                </a:rPr>
                <a:t>tRNA</a:t>
              </a:r>
              <a:endParaRPr lang="en-US" sz="3000" b="1">
                <a:solidFill>
                  <a:schemeClr val="tx2"/>
                </a:solidFill>
              </a:endParaRPr>
            </a:p>
          </p:txBody>
        </p:sp>
        <p:sp>
          <p:nvSpPr>
            <p:cNvPr id="56352" name="Line 18"/>
            <p:cNvSpPr>
              <a:spLocks noChangeShapeType="1"/>
            </p:cNvSpPr>
            <p:nvPr/>
          </p:nvSpPr>
          <p:spPr bwMode="auto">
            <a:xfrm>
              <a:off x="748" y="3216"/>
              <a:ext cx="0" cy="222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154238" y="4127500"/>
            <a:ext cx="1066800" cy="1447800"/>
            <a:chOff x="1357" y="2592"/>
            <a:chExt cx="672" cy="912"/>
          </a:xfrm>
        </p:grpSpPr>
        <p:grpSp>
          <p:nvGrpSpPr>
            <p:cNvPr id="56346" name="Group 20"/>
            <p:cNvGrpSpPr>
              <a:grpSpLocks/>
            </p:cNvGrpSpPr>
            <p:nvPr/>
          </p:nvGrpSpPr>
          <p:grpSpPr bwMode="auto">
            <a:xfrm>
              <a:off x="1362" y="2592"/>
              <a:ext cx="663" cy="528"/>
              <a:chOff x="1379" y="2592"/>
              <a:chExt cx="663" cy="528"/>
            </a:xfrm>
          </p:grpSpPr>
          <p:sp>
            <p:nvSpPr>
              <p:cNvPr id="56349" name="AutoShape 21"/>
              <p:cNvSpPr>
                <a:spLocks noChangeArrowheads="1"/>
              </p:cNvSpPr>
              <p:nvPr/>
            </p:nvSpPr>
            <p:spPr bwMode="auto">
              <a:xfrm>
                <a:off x="1398" y="2640"/>
                <a:ext cx="624" cy="480"/>
              </a:xfrm>
              <a:prstGeom prst="roundRect">
                <a:avLst>
                  <a:gd name="adj" fmla="val 16667"/>
                </a:avLst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50" name="Rectangle 22"/>
              <p:cNvSpPr>
                <a:spLocks noChangeArrowheads="1"/>
              </p:cNvSpPr>
              <p:nvPr/>
            </p:nvSpPr>
            <p:spPr bwMode="auto">
              <a:xfrm>
                <a:off x="1379" y="2592"/>
                <a:ext cx="663" cy="4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 sz="3800" b="1" u="sng">
                    <a:solidFill>
                      <a:srgbClr val="0F116A"/>
                    </a:solidFill>
                    <a:latin typeface="Courier" charset="0"/>
                  </a:rPr>
                  <a:t>UAC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</p:grpSp>
        <p:sp>
          <p:nvSpPr>
            <p:cNvPr id="56347" name="Line 23"/>
            <p:cNvSpPr>
              <a:spLocks noChangeShapeType="1"/>
            </p:cNvSpPr>
            <p:nvPr/>
          </p:nvSpPr>
          <p:spPr bwMode="auto">
            <a:xfrm>
              <a:off x="1693" y="3072"/>
              <a:ext cx="0" cy="96"/>
            </a:xfrm>
            <a:prstGeom prst="line">
              <a:avLst/>
            </a:prstGeom>
            <a:noFill/>
            <a:ln w="57150">
              <a:solidFill>
                <a:srgbClr val="0F116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8" name="Oval 24"/>
            <p:cNvSpPr>
              <a:spLocks noChangeArrowheads="1"/>
            </p:cNvSpPr>
            <p:nvPr/>
          </p:nvSpPr>
          <p:spPr bwMode="auto">
            <a:xfrm>
              <a:off x="1357" y="3168"/>
              <a:ext cx="672" cy="336"/>
            </a:xfrm>
            <a:prstGeom prst="ellipse">
              <a:avLst/>
            </a:prstGeom>
            <a:solidFill>
              <a:srgbClr val="B7C1EB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3400" b="1">
                  <a:solidFill>
                    <a:srgbClr val="0F116A"/>
                  </a:solidFill>
                  <a:latin typeface="Courier" charset="0"/>
                </a:rPr>
                <a:t>Met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3189288" y="4394200"/>
            <a:ext cx="1066800" cy="1447800"/>
            <a:chOff x="2064" y="2832"/>
            <a:chExt cx="672" cy="912"/>
          </a:xfrm>
        </p:grpSpPr>
        <p:grpSp>
          <p:nvGrpSpPr>
            <p:cNvPr id="56341" name="Group 26"/>
            <p:cNvGrpSpPr>
              <a:grpSpLocks/>
            </p:cNvGrpSpPr>
            <p:nvPr/>
          </p:nvGrpSpPr>
          <p:grpSpPr bwMode="auto">
            <a:xfrm>
              <a:off x="2068" y="2832"/>
              <a:ext cx="663" cy="528"/>
              <a:chOff x="1379" y="2592"/>
              <a:chExt cx="663" cy="528"/>
            </a:xfrm>
          </p:grpSpPr>
          <p:sp>
            <p:nvSpPr>
              <p:cNvPr id="56344" name="AutoShape 27"/>
              <p:cNvSpPr>
                <a:spLocks noChangeArrowheads="1"/>
              </p:cNvSpPr>
              <p:nvPr/>
            </p:nvSpPr>
            <p:spPr bwMode="auto">
              <a:xfrm>
                <a:off x="1398" y="2640"/>
                <a:ext cx="624" cy="480"/>
              </a:xfrm>
              <a:prstGeom prst="roundRect">
                <a:avLst>
                  <a:gd name="adj" fmla="val 16667"/>
                </a:avLst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45" name="Rectangle 28"/>
              <p:cNvSpPr>
                <a:spLocks noChangeArrowheads="1"/>
              </p:cNvSpPr>
              <p:nvPr/>
            </p:nvSpPr>
            <p:spPr bwMode="auto">
              <a:xfrm>
                <a:off x="1379" y="2592"/>
                <a:ext cx="663" cy="4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 sz="3800" b="1">
                    <a:solidFill>
                      <a:schemeClr val="tx2"/>
                    </a:solidFill>
                    <a:latin typeface="Courier" charset="0"/>
                  </a:rPr>
                  <a:t>GCA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</p:grpSp>
        <p:sp>
          <p:nvSpPr>
            <p:cNvPr id="56342" name="Line 29"/>
            <p:cNvSpPr>
              <a:spLocks noChangeShapeType="1"/>
            </p:cNvSpPr>
            <p:nvPr/>
          </p:nvSpPr>
          <p:spPr bwMode="auto">
            <a:xfrm>
              <a:off x="2400" y="3312"/>
              <a:ext cx="0" cy="96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3" name="Oval 30"/>
            <p:cNvSpPr>
              <a:spLocks noChangeArrowheads="1"/>
            </p:cNvSpPr>
            <p:nvPr/>
          </p:nvSpPr>
          <p:spPr bwMode="auto">
            <a:xfrm>
              <a:off x="2064" y="3408"/>
              <a:ext cx="672" cy="336"/>
            </a:xfrm>
            <a:prstGeom prst="ellipse">
              <a:avLst/>
            </a:prstGeom>
            <a:solidFill>
              <a:srgbClr val="B7C1EB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3400" b="1">
                  <a:solidFill>
                    <a:schemeClr val="tx2"/>
                  </a:solidFill>
                  <a:latin typeface="Courier" charset="0"/>
                </a:rPr>
                <a:t>Arg</a:t>
              </a: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4229100" y="4851400"/>
            <a:ext cx="1066800" cy="1447800"/>
            <a:chOff x="2784" y="3120"/>
            <a:chExt cx="672" cy="912"/>
          </a:xfrm>
        </p:grpSpPr>
        <p:grpSp>
          <p:nvGrpSpPr>
            <p:cNvPr id="56336" name="Group 32"/>
            <p:cNvGrpSpPr>
              <a:grpSpLocks/>
            </p:cNvGrpSpPr>
            <p:nvPr/>
          </p:nvGrpSpPr>
          <p:grpSpPr bwMode="auto">
            <a:xfrm>
              <a:off x="2788" y="3120"/>
              <a:ext cx="663" cy="528"/>
              <a:chOff x="1379" y="2592"/>
              <a:chExt cx="663" cy="528"/>
            </a:xfrm>
          </p:grpSpPr>
          <p:sp>
            <p:nvSpPr>
              <p:cNvPr id="56339" name="AutoShape 33"/>
              <p:cNvSpPr>
                <a:spLocks noChangeArrowheads="1"/>
              </p:cNvSpPr>
              <p:nvPr/>
            </p:nvSpPr>
            <p:spPr bwMode="auto">
              <a:xfrm>
                <a:off x="1398" y="2640"/>
                <a:ext cx="624" cy="480"/>
              </a:xfrm>
              <a:prstGeom prst="roundRect">
                <a:avLst>
                  <a:gd name="adj" fmla="val 16667"/>
                </a:avLst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40" name="Rectangle 34"/>
              <p:cNvSpPr>
                <a:spLocks noChangeArrowheads="1"/>
              </p:cNvSpPr>
              <p:nvPr/>
            </p:nvSpPr>
            <p:spPr bwMode="auto">
              <a:xfrm>
                <a:off x="1379" y="2592"/>
                <a:ext cx="663" cy="4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 sz="3800" b="1" u="sng">
                    <a:solidFill>
                      <a:srgbClr val="CC0000"/>
                    </a:solidFill>
                    <a:latin typeface="Courier" charset="0"/>
                  </a:rPr>
                  <a:t>CAU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</p:grpSp>
        <p:sp>
          <p:nvSpPr>
            <p:cNvPr id="56337" name="Line 35"/>
            <p:cNvSpPr>
              <a:spLocks noChangeShapeType="1"/>
            </p:cNvSpPr>
            <p:nvPr/>
          </p:nvSpPr>
          <p:spPr bwMode="auto">
            <a:xfrm>
              <a:off x="3120" y="3600"/>
              <a:ext cx="0" cy="96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8" name="Oval 36"/>
            <p:cNvSpPr>
              <a:spLocks noChangeArrowheads="1"/>
            </p:cNvSpPr>
            <p:nvPr/>
          </p:nvSpPr>
          <p:spPr bwMode="auto">
            <a:xfrm>
              <a:off x="2784" y="3696"/>
              <a:ext cx="672" cy="336"/>
            </a:xfrm>
            <a:prstGeom prst="ellipse">
              <a:avLst/>
            </a:prstGeom>
            <a:solidFill>
              <a:srgbClr val="B7C1EB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3400" b="1">
                  <a:solidFill>
                    <a:srgbClr val="CC0000"/>
                  </a:solidFill>
                  <a:latin typeface="Courier" charset="0"/>
                </a:rPr>
                <a:t>Val</a:t>
              </a:r>
            </a:p>
          </p:txBody>
        </p:sp>
      </p:grpSp>
      <p:sp>
        <p:nvSpPr>
          <p:cNvPr id="32" name="Rectangle 41"/>
          <p:cNvSpPr>
            <a:spLocks noChangeArrowheads="1"/>
          </p:cNvSpPr>
          <p:nvPr/>
        </p:nvSpPr>
        <p:spPr bwMode="auto">
          <a:xfrm>
            <a:off x="1527175" y="6291263"/>
            <a:ext cx="6699250" cy="552450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90513" indent="-290513"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Char char="§"/>
            </a:pPr>
            <a:r>
              <a:rPr lang="en-US" sz="3000" b="1" u="sng">
                <a:solidFill>
                  <a:srgbClr val="CC0000"/>
                </a:solidFill>
              </a:rPr>
              <a:t>Anti-codon = </a:t>
            </a:r>
            <a:r>
              <a:rPr lang="en-US" sz="2800" b="1" u="sng">
                <a:solidFill>
                  <a:srgbClr val="CC0000"/>
                </a:solidFill>
              </a:rPr>
              <a:t>block of 3 tRNA bases</a:t>
            </a:r>
            <a:endParaRPr lang="en-US" sz="2800" b="1"/>
          </a:p>
        </p:txBody>
      </p:sp>
      <p:sp>
        <p:nvSpPr>
          <p:cNvPr id="462855" name="Rectangle 7"/>
          <p:cNvSpPr>
            <a:spLocks noChangeArrowheads="1"/>
          </p:cNvSpPr>
          <p:nvPr/>
        </p:nvSpPr>
        <p:spPr bwMode="auto">
          <a:xfrm>
            <a:off x="390525" y="5303838"/>
            <a:ext cx="1592263" cy="941387"/>
          </a:xfrm>
          <a:prstGeom prst="ellipse">
            <a:avLst/>
          </a:prstGeom>
          <a:solidFill>
            <a:schemeClr val="bg2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en-US" sz="3000" b="1">
                <a:solidFill>
                  <a:srgbClr val="CC0000"/>
                </a:solidFill>
              </a:rPr>
              <a:t>amino</a:t>
            </a:r>
            <a:br>
              <a:rPr lang="en-US" sz="3000" b="1">
                <a:solidFill>
                  <a:srgbClr val="CC0000"/>
                </a:solidFill>
              </a:rPr>
            </a:br>
            <a:r>
              <a:rPr lang="en-US" sz="3000" b="1">
                <a:solidFill>
                  <a:srgbClr val="CC0000"/>
                </a:solidFill>
              </a:rPr>
              <a:t>acid</a:t>
            </a:r>
            <a:endParaRPr lang="en-US" sz="30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2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2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28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6" grpId="0" animBg="1"/>
      <p:bldP spid="462858" grpId="0" animBg="1" autoUpdateAnimBg="0"/>
      <p:bldP spid="32" grpId="0" animBg="1"/>
      <p:bldP spid="462855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mRNA to protein = Translation</a:t>
            </a:r>
          </a:p>
        </p:txBody>
      </p:sp>
      <p:sp>
        <p:nvSpPr>
          <p:cNvPr id="403464" name="Rectangle 8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848600" cy="15621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u="sng" smtClean="0">
                <a:solidFill>
                  <a:srgbClr val="CC0000"/>
                </a:solidFill>
              </a:rPr>
              <a:t>The working instructions </a:t>
            </a:r>
            <a:r>
              <a:rPr lang="en-US" u="sng" smtClean="0">
                <a:solidFill>
                  <a:srgbClr val="CC0000"/>
                </a:solidFill>
                <a:sym typeface="Symbol" charset="2"/>
              </a:rPr>
              <a:t> </a:t>
            </a:r>
            <a:r>
              <a:rPr lang="en-US" u="sng" smtClean="0">
                <a:solidFill>
                  <a:srgbClr val="CC0000"/>
                </a:solidFill>
              </a:rPr>
              <a:t>mRNA</a:t>
            </a:r>
          </a:p>
          <a:p>
            <a:pPr eaLnBrk="1" hangingPunct="1">
              <a:lnSpc>
                <a:spcPct val="90000"/>
              </a:lnSpc>
            </a:pPr>
            <a:r>
              <a:rPr lang="en-US" u="sng" smtClean="0">
                <a:solidFill>
                  <a:srgbClr val="CC0000"/>
                </a:solidFill>
              </a:rPr>
              <a:t>The reader </a:t>
            </a:r>
            <a:r>
              <a:rPr lang="en-US" u="sng" smtClean="0">
                <a:solidFill>
                  <a:srgbClr val="CC0000"/>
                </a:solidFill>
                <a:sym typeface="Symbol" charset="2"/>
              </a:rPr>
              <a:t> </a:t>
            </a:r>
            <a:r>
              <a:rPr lang="en-US" u="sng" smtClean="0">
                <a:solidFill>
                  <a:srgbClr val="CC0000"/>
                </a:solidFill>
              </a:rPr>
              <a:t>ribosome</a:t>
            </a:r>
          </a:p>
          <a:p>
            <a:pPr eaLnBrk="1" hangingPunct="1">
              <a:lnSpc>
                <a:spcPct val="90000"/>
              </a:lnSpc>
            </a:pPr>
            <a:r>
              <a:rPr lang="en-US" u="sng" smtClean="0">
                <a:solidFill>
                  <a:srgbClr val="CC0000"/>
                </a:solidFill>
              </a:rPr>
              <a:t>The transporter </a:t>
            </a:r>
            <a:r>
              <a:rPr lang="en-US" u="sng" smtClean="0">
                <a:solidFill>
                  <a:srgbClr val="CC0000"/>
                </a:solidFill>
                <a:sym typeface="Symbol" charset="2"/>
              </a:rPr>
              <a:t></a:t>
            </a:r>
            <a:r>
              <a:rPr lang="en-US" u="sng" smtClean="0">
                <a:solidFill>
                  <a:srgbClr val="CC0000"/>
                </a:solidFill>
              </a:rPr>
              <a:t> transfer RNA </a:t>
            </a:r>
            <a:r>
              <a:rPr lang="en-US" u="sng" smtClean="0">
                <a:solidFill>
                  <a:srgbClr val="CC0000"/>
                </a:solidFill>
                <a:sym typeface="Symbol" charset="2"/>
              </a:rPr>
              <a:t>(</a:t>
            </a:r>
            <a:r>
              <a:rPr lang="en-US" u="sng" smtClean="0">
                <a:solidFill>
                  <a:srgbClr val="CC0000"/>
                </a:solidFill>
              </a:rPr>
              <a:t>tRNA)</a:t>
            </a:r>
          </a:p>
        </p:txBody>
      </p:sp>
      <p:grpSp>
        <p:nvGrpSpPr>
          <p:cNvPr id="2" name="Group 212"/>
          <p:cNvGrpSpPr>
            <a:grpSpLocks/>
          </p:cNvGrpSpPr>
          <p:nvPr/>
        </p:nvGrpSpPr>
        <p:grpSpPr bwMode="auto">
          <a:xfrm>
            <a:off x="493713" y="3657600"/>
            <a:ext cx="8505825" cy="990600"/>
            <a:chOff x="311" y="2304"/>
            <a:chExt cx="5358" cy="624"/>
          </a:xfrm>
        </p:grpSpPr>
        <p:grpSp>
          <p:nvGrpSpPr>
            <p:cNvPr id="58434" name="Group 211"/>
            <p:cNvGrpSpPr>
              <a:grpSpLocks/>
            </p:cNvGrpSpPr>
            <p:nvPr/>
          </p:nvGrpSpPr>
          <p:grpSpPr bwMode="auto">
            <a:xfrm>
              <a:off x="1008" y="2352"/>
              <a:ext cx="4656" cy="576"/>
              <a:chOff x="1013" y="2352"/>
              <a:chExt cx="4656" cy="576"/>
            </a:xfrm>
          </p:grpSpPr>
          <p:sp>
            <p:nvSpPr>
              <p:cNvPr id="58460" name="Rectangle 11"/>
              <p:cNvSpPr>
                <a:spLocks noChangeArrowheads="1"/>
              </p:cNvSpPr>
              <p:nvPr/>
            </p:nvSpPr>
            <p:spPr bwMode="auto">
              <a:xfrm>
                <a:off x="4325" y="2544"/>
                <a:ext cx="144" cy="336"/>
              </a:xfrm>
              <a:prstGeom prst="rect">
                <a:avLst/>
              </a:prstGeom>
              <a:solidFill>
                <a:srgbClr val="006604"/>
              </a:solidFill>
              <a:ln w="9525">
                <a:solidFill>
                  <a:srgbClr val="00660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61" name="Rectangle 12"/>
              <p:cNvSpPr>
                <a:spLocks noChangeArrowheads="1"/>
              </p:cNvSpPr>
              <p:nvPr/>
            </p:nvSpPr>
            <p:spPr bwMode="auto">
              <a:xfrm>
                <a:off x="5285" y="2544"/>
                <a:ext cx="144" cy="336"/>
              </a:xfrm>
              <a:prstGeom prst="rect">
                <a:avLst/>
              </a:prstGeom>
              <a:solidFill>
                <a:srgbClr val="006604"/>
              </a:solidFill>
              <a:ln w="9525">
                <a:solidFill>
                  <a:srgbClr val="00660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62" name="Rectangle 13"/>
              <p:cNvSpPr>
                <a:spLocks noChangeArrowheads="1"/>
              </p:cNvSpPr>
              <p:nvPr/>
            </p:nvSpPr>
            <p:spPr bwMode="auto">
              <a:xfrm>
                <a:off x="3173" y="2544"/>
                <a:ext cx="144" cy="336"/>
              </a:xfrm>
              <a:prstGeom prst="rect">
                <a:avLst/>
              </a:prstGeom>
              <a:solidFill>
                <a:srgbClr val="006604"/>
              </a:solidFill>
              <a:ln w="9525">
                <a:solidFill>
                  <a:srgbClr val="00660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8463" name="Group 14"/>
              <p:cNvGrpSpPr>
                <a:grpSpLocks/>
              </p:cNvGrpSpPr>
              <p:nvPr/>
            </p:nvGrpSpPr>
            <p:grpSpPr bwMode="auto">
              <a:xfrm rot="10800000" flipH="1">
                <a:off x="3941" y="2544"/>
                <a:ext cx="144" cy="384"/>
                <a:chOff x="1776" y="2592"/>
                <a:chExt cx="144" cy="384"/>
              </a:xfrm>
            </p:grpSpPr>
            <p:sp>
              <p:nvSpPr>
                <p:cNvPr id="58507" name="Rectangle 15"/>
                <p:cNvSpPr>
                  <a:spLocks noChangeArrowheads="1"/>
                </p:cNvSpPr>
                <p:nvPr/>
              </p:nvSpPr>
              <p:spPr bwMode="auto">
                <a:xfrm>
                  <a:off x="1776" y="2640"/>
                  <a:ext cx="144" cy="336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rgbClr val="CC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508" name="Oval 16"/>
                <p:cNvSpPr>
                  <a:spLocks noChangeArrowheads="1"/>
                </p:cNvSpPr>
                <p:nvPr/>
              </p:nvSpPr>
              <p:spPr bwMode="auto">
                <a:xfrm>
                  <a:off x="1776" y="2592"/>
                  <a:ext cx="144" cy="1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8464" name="Group 17"/>
              <p:cNvGrpSpPr>
                <a:grpSpLocks/>
              </p:cNvGrpSpPr>
              <p:nvPr/>
            </p:nvGrpSpPr>
            <p:grpSpPr bwMode="auto">
              <a:xfrm rot="10800000" flipH="1">
                <a:off x="4517" y="2544"/>
                <a:ext cx="144" cy="384"/>
                <a:chOff x="1776" y="2592"/>
                <a:chExt cx="144" cy="384"/>
              </a:xfrm>
            </p:grpSpPr>
            <p:sp>
              <p:nvSpPr>
                <p:cNvPr id="58505" name="Rectangle 18"/>
                <p:cNvSpPr>
                  <a:spLocks noChangeArrowheads="1"/>
                </p:cNvSpPr>
                <p:nvPr/>
              </p:nvSpPr>
              <p:spPr bwMode="auto">
                <a:xfrm>
                  <a:off x="1776" y="2640"/>
                  <a:ext cx="144" cy="336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rgbClr val="CC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506" name="Oval 19"/>
                <p:cNvSpPr>
                  <a:spLocks noChangeArrowheads="1"/>
                </p:cNvSpPr>
                <p:nvPr/>
              </p:nvSpPr>
              <p:spPr bwMode="auto">
                <a:xfrm>
                  <a:off x="1776" y="2592"/>
                  <a:ext cx="144" cy="1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8465" name="Group 20"/>
              <p:cNvGrpSpPr>
                <a:grpSpLocks/>
              </p:cNvGrpSpPr>
              <p:nvPr/>
            </p:nvGrpSpPr>
            <p:grpSpPr bwMode="auto">
              <a:xfrm rot="10800000" flipH="1">
                <a:off x="5477" y="2544"/>
                <a:ext cx="144" cy="384"/>
                <a:chOff x="1776" y="2592"/>
                <a:chExt cx="144" cy="384"/>
              </a:xfrm>
            </p:grpSpPr>
            <p:sp>
              <p:nvSpPr>
                <p:cNvPr id="58503" name="Rectangle 21"/>
                <p:cNvSpPr>
                  <a:spLocks noChangeArrowheads="1"/>
                </p:cNvSpPr>
                <p:nvPr/>
              </p:nvSpPr>
              <p:spPr bwMode="auto">
                <a:xfrm>
                  <a:off x="1776" y="2640"/>
                  <a:ext cx="144" cy="336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rgbClr val="CC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504" name="Oval 22"/>
                <p:cNvSpPr>
                  <a:spLocks noChangeArrowheads="1"/>
                </p:cNvSpPr>
                <p:nvPr/>
              </p:nvSpPr>
              <p:spPr bwMode="auto">
                <a:xfrm>
                  <a:off x="1776" y="2592"/>
                  <a:ext cx="144" cy="1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8466" name="Group 23"/>
              <p:cNvGrpSpPr>
                <a:grpSpLocks/>
              </p:cNvGrpSpPr>
              <p:nvPr/>
            </p:nvGrpSpPr>
            <p:grpSpPr bwMode="auto">
              <a:xfrm rot="10800000" flipH="1">
                <a:off x="3365" y="2544"/>
                <a:ext cx="144" cy="384"/>
                <a:chOff x="1776" y="2592"/>
                <a:chExt cx="144" cy="384"/>
              </a:xfrm>
            </p:grpSpPr>
            <p:sp>
              <p:nvSpPr>
                <p:cNvPr id="58501" name="Rectangle 24"/>
                <p:cNvSpPr>
                  <a:spLocks noChangeArrowheads="1"/>
                </p:cNvSpPr>
                <p:nvPr/>
              </p:nvSpPr>
              <p:spPr bwMode="auto">
                <a:xfrm>
                  <a:off x="1776" y="2640"/>
                  <a:ext cx="144" cy="336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rgbClr val="CC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502" name="Oval 25"/>
                <p:cNvSpPr>
                  <a:spLocks noChangeArrowheads="1"/>
                </p:cNvSpPr>
                <p:nvPr/>
              </p:nvSpPr>
              <p:spPr bwMode="auto">
                <a:xfrm>
                  <a:off x="1776" y="2592"/>
                  <a:ext cx="144" cy="1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8467" name="Group 26"/>
              <p:cNvGrpSpPr>
                <a:grpSpLocks/>
              </p:cNvGrpSpPr>
              <p:nvPr/>
            </p:nvGrpSpPr>
            <p:grpSpPr bwMode="auto">
              <a:xfrm rot="10800000" flipH="1">
                <a:off x="2789" y="2544"/>
                <a:ext cx="144" cy="384"/>
                <a:chOff x="1776" y="2592"/>
                <a:chExt cx="144" cy="384"/>
              </a:xfrm>
            </p:grpSpPr>
            <p:sp>
              <p:nvSpPr>
                <p:cNvPr id="58499" name="Rectangle 27"/>
                <p:cNvSpPr>
                  <a:spLocks noChangeArrowheads="1"/>
                </p:cNvSpPr>
                <p:nvPr/>
              </p:nvSpPr>
              <p:spPr bwMode="auto">
                <a:xfrm>
                  <a:off x="1776" y="2640"/>
                  <a:ext cx="144" cy="336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rgbClr val="CC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500" name="Oval 28"/>
                <p:cNvSpPr>
                  <a:spLocks noChangeArrowheads="1"/>
                </p:cNvSpPr>
                <p:nvPr/>
              </p:nvSpPr>
              <p:spPr bwMode="auto">
                <a:xfrm>
                  <a:off x="1776" y="2592"/>
                  <a:ext cx="144" cy="1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8468" name="Group 210"/>
              <p:cNvGrpSpPr>
                <a:grpSpLocks/>
              </p:cNvGrpSpPr>
              <p:nvPr/>
            </p:nvGrpSpPr>
            <p:grpSpPr bwMode="auto">
              <a:xfrm>
                <a:off x="1636" y="2543"/>
                <a:ext cx="144" cy="384"/>
                <a:chOff x="1636" y="2543"/>
                <a:chExt cx="144" cy="384"/>
              </a:xfrm>
            </p:grpSpPr>
            <p:sp>
              <p:nvSpPr>
                <p:cNvPr id="58497" name="Rectangle 30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636" y="2543"/>
                  <a:ext cx="144" cy="336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rgbClr val="CC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98" name="Oval 31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636" y="2783"/>
                  <a:ext cx="144" cy="1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8469" name="Rectangle 32"/>
              <p:cNvSpPr>
                <a:spLocks noChangeArrowheads="1"/>
              </p:cNvSpPr>
              <p:nvPr/>
            </p:nvSpPr>
            <p:spPr bwMode="auto">
              <a:xfrm>
                <a:off x="2405" y="2544"/>
                <a:ext cx="144" cy="336"/>
              </a:xfrm>
              <a:prstGeom prst="rect">
                <a:avLst/>
              </a:prstGeom>
              <a:solidFill>
                <a:srgbClr val="006604"/>
              </a:solidFill>
              <a:ln w="9525">
                <a:solidFill>
                  <a:srgbClr val="00660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70" name="Rectangle 33"/>
              <p:cNvSpPr>
                <a:spLocks noChangeArrowheads="1"/>
              </p:cNvSpPr>
              <p:nvPr/>
            </p:nvSpPr>
            <p:spPr bwMode="auto">
              <a:xfrm>
                <a:off x="1445" y="2544"/>
                <a:ext cx="144" cy="336"/>
              </a:xfrm>
              <a:prstGeom prst="rect">
                <a:avLst/>
              </a:prstGeom>
              <a:solidFill>
                <a:srgbClr val="006604"/>
              </a:solidFill>
              <a:ln w="9525">
                <a:solidFill>
                  <a:srgbClr val="00660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71" name="Rectangle 34"/>
              <p:cNvSpPr>
                <a:spLocks noChangeArrowheads="1"/>
              </p:cNvSpPr>
              <p:nvPr/>
            </p:nvSpPr>
            <p:spPr bwMode="auto">
              <a:xfrm>
                <a:off x="1253" y="2544"/>
                <a:ext cx="144" cy="336"/>
              </a:xfrm>
              <a:prstGeom prst="rect">
                <a:avLst/>
              </a:prstGeom>
              <a:solidFill>
                <a:srgbClr val="006604"/>
              </a:solidFill>
              <a:ln w="9525">
                <a:solidFill>
                  <a:srgbClr val="00660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8472" name="Group 35"/>
              <p:cNvGrpSpPr>
                <a:grpSpLocks/>
              </p:cNvGrpSpPr>
              <p:nvPr/>
            </p:nvGrpSpPr>
            <p:grpSpPr bwMode="auto">
              <a:xfrm rot="10800000">
                <a:off x="1061" y="2544"/>
                <a:ext cx="144" cy="384"/>
                <a:chOff x="1776" y="2592"/>
                <a:chExt cx="144" cy="384"/>
              </a:xfrm>
            </p:grpSpPr>
            <p:sp>
              <p:nvSpPr>
                <p:cNvPr id="58495" name="Rectangle 36"/>
                <p:cNvSpPr>
                  <a:spLocks noChangeArrowheads="1"/>
                </p:cNvSpPr>
                <p:nvPr/>
              </p:nvSpPr>
              <p:spPr bwMode="auto">
                <a:xfrm>
                  <a:off x="1776" y="2640"/>
                  <a:ext cx="144" cy="336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rgbClr val="CC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96" name="Oval 37"/>
                <p:cNvSpPr>
                  <a:spLocks noChangeArrowheads="1"/>
                </p:cNvSpPr>
                <p:nvPr/>
              </p:nvSpPr>
              <p:spPr bwMode="auto">
                <a:xfrm>
                  <a:off x="1776" y="2592"/>
                  <a:ext cx="144" cy="1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8473" name="Rectangle 38"/>
              <p:cNvSpPr>
                <a:spLocks noChangeArrowheads="1"/>
              </p:cNvSpPr>
              <p:nvPr/>
            </p:nvSpPr>
            <p:spPr bwMode="auto">
              <a:xfrm>
                <a:off x="2597" y="2544"/>
                <a:ext cx="144" cy="336"/>
              </a:xfrm>
              <a:prstGeom prst="rect">
                <a:avLst/>
              </a:prstGeom>
              <a:solidFill>
                <a:srgbClr val="0F116A"/>
              </a:solidFill>
              <a:ln w="9525">
                <a:solidFill>
                  <a:srgbClr val="0F116A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8474" name="Group 39"/>
              <p:cNvGrpSpPr>
                <a:grpSpLocks/>
              </p:cNvGrpSpPr>
              <p:nvPr/>
            </p:nvGrpSpPr>
            <p:grpSpPr bwMode="auto">
              <a:xfrm flipV="1">
                <a:off x="2981" y="2544"/>
                <a:ext cx="144" cy="384"/>
                <a:chOff x="1296" y="2592"/>
                <a:chExt cx="144" cy="384"/>
              </a:xfrm>
            </p:grpSpPr>
            <p:sp>
              <p:nvSpPr>
                <p:cNvPr id="58493" name="Rectangle 40"/>
                <p:cNvSpPr>
                  <a:spLocks noChangeArrowheads="1"/>
                </p:cNvSpPr>
                <p:nvPr/>
              </p:nvSpPr>
              <p:spPr bwMode="auto">
                <a:xfrm>
                  <a:off x="1296" y="2640"/>
                  <a:ext cx="144" cy="33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94" name="Oval 41"/>
                <p:cNvSpPr>
                  <a:spLocks noChangeArrowheads="1"/>
                </p:cNvSpPr>
                <p:nvPr/>
              </p:nvSpPr>
              <p:spPr bwMode="auto">
                <a:xfrm>
                  <a:off x="1296" y="2592"/>
                  <a:ext cx="144" cy="14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8475" name="Group 42"/>
              <p:cNvGrpSpPr>
                <a:grpSpLocks/>
              </p:cNvGrpSpPr>
              <p:nvPr/>
            </p:nvGrpSpPr>
            <p:grpSpPr bwMode="auto">
              <a:xfrm flipV="1">
                <a:off x="2213" y="2544"/>
                <a:ext cx="144" cy="384"/>
                <a:chOff x="1296" y="2592"/>
                <a:chExt cx="144" cy="384"/>
              </a:xfrm>
            </p:grpSpPr>
            <p:sp>
              <p:nvSpPr>
                <p:cNvPr id="58491" name="Rectangle 43"/>
                <p:cNvSpPr>
                  <a:spLocks noChangeArrowheads="1"/>
                </p:cNvSpPr>
                <p:nvPr/>
              </p:nvSpPr>
              <p:spPr bwMode="auto">
                <a:xfrm>
                  <a:off x="1296" y="2640"/>
                  <a:ext cx="144" cy="33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92" name="Oval 44"/>
                <p:cNvSpPr>
                  <a:spLocks noChangeArrowheads="1"/>
                </p:cNvSpPr>
                <p:nvPr/>
              </p:nvSpPr>
              <p:spPr bwMode="auto">
                <a:xfrm>
                  <a:off x="1296" y="2592"/>
                  <a:ext cx="144" cy="14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8476" name="Group 45"/>
              <p:cNvGrpSpPr>
                <a:grpSpLocks/>
              </p:cNvGrpSpPr>
              <p:nvPr/>
            </p:nvGrpSpPr>
            <p:grpSpPr bwMode="auto">
              <a:xfrm flipV="1">
                <a:off x="1829" y="2544"/>
                <a:ext cx="144" cy="384"/>
                <a:chOff x="1296" y="2592"/>
                <a:chExt cx="144" cy="384"/>
              </a:xfrm>
            </p:grpSpPr>
            <p:sp>
              <p:nvSpPr>
                <p:cNvPr id="58489" name="Rectangle 46"/>
                <p:cNvSpPr>
                  <a:spLocks noChangeArrowheads="1"/>
                </p:cNvSpPr>
                <p:nvPr/>
              </p:nvSpPr>
              <p:spPr bwMode="auto">
                <a:xfrm>
                  <a:off x="1296" y="2640"/>
                  <a:ext cx="144" cy="33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90" name="Oval 47"/>
                <p:cNvSpPr>
                  <a:spLocks noChangeArrowheads="1"/>
                </p:cNvSpPr>
                <p:nvPr/>
              </p:nvSpPr>
              <p:spPr bwMode="auto">
                <a:xfrm>
                  <a:off x="1296" y="2592"/>
                  <a:ext cx="144" cy="14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8477" name="Group 48"/>
              <p:cNvGrpSpPr>
                <a:grpSpLocks/>
              </p:cNvGrpSpPr>
              <p:nvPr/>
            </p:nvGrpSpPr>
            <p:grpSpPr bwMode="auto">
              <a:xfrm flipV="1">
                <a:off x="3749" y="2544"/>
                <a:ext cx="144" cy="384"/>
                <a:chOff x="1296" y="2592"/>
                <a:chExt cx="144" cy="384"/>
              </a:xfrm>
            </p:grpSpPr>
            <p:sp>
              <p:nvSpPr>
                <p:cNvPr id="58487" name="Rectangle 49"/>
                <p:cNvSpPr>
                  <a:spLocks noChangeArrowheads="1"/>
                </p:cNvSpPr>
                <p:nvPr/>
              </p:nvSpPr>
              <p:spPr bwMode="auto">
                <a:xfrm>
                  <a:off x="1296" y="2640"/>
                  <a:ext cx="144" cy="33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88" name="Oval 50"/>
                <p:cNvSpPr>
                  <a:spLocks noChangeArrowheads="1"/>
                </p:cNvSpPr>
                <p:nvPr/>
              </p:nvSpPr>
              <p:spPr bwMode="auto">
                <a:xfrm>
                  <a:off x="1296" y="2592"/>
                  <a:ext cx="144" cy="14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8478" name="Group 51"/>
              <p:cNvGrpSpPr>
                <a:grpSpLocks/>
              </p:cNvGrpSpPr>
              <p:nvPr/>
            </p:nvGrpSpPr>
            <p:grpSpPr bwMode="auto">
              <a:xfrm flipV="1">
                <a:off x="4709" y="2544"/>
                <a:ext cx="144" cy="384"/>
                <a:chOff x="1296" y="2592"/>
                <a:chExt cx="144" cy="384"/>
              </a:xfrm>
            </p:grpSpPr>
            <p:sp>
              <p:nvSpPr>
                <p:cNvPr id="58485" name="Rectangle 52"/>
                <p:cNvSpPr>
                  <a:spLocks noChangeArrowheads="1"/>
                </p:cNvSpPr>
                <p:nvPr/>
              </p:nvSpPr>
              <p:spPr bwMode="auto">
                <a:xfrm>
                  <a:off x="1296" y="2640"/>
                  <a:ext cx="144" cy="33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86" name="Oval 53"/>
                <p:cNvSpPr>
                  <a:spLocks noChangeArrowheads="1"/>
                </p:cNvSpPr>
                <p:nvPr/>
              </p:nvSpPr>
              <p:spPr bwMode="auto">
                <a:xfrm>
                  <a:off x="1296" y="2592"/>
                  <a:ext cx="144" cy="14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8479" name="Rectangle 54"/>
              <p:cNvSpPr>
                <a:spLocks noChangeArrowheads="1"/>
              </p:cNvSpPr>
              <p:nvPr/>
            </p:nvSpPr>
            <p:spPr bwMode="auto">
              <a:xfrm>
                <a:off x="2021" y="2544"/>
                <a:ext cx="144" cy="336"/>
              </a:xfrm>
              <a:prstGeom prst="rect">
                <a:avLst/>
              </a:prstGeom>
              <a:solidFill>
                <a:srgbClr val="0F116A"/>
              </a:solidFill>
              <a:ln w="9525">
                <a:solidFill>
                  <a:srgbClr val="0F116A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80" name="Rectangle 55"/>
              <p:cNvSpPr>
                <a:spLocks noChangeArrowheads="1"/>
              </p:cNvSpPr>
              <p:nvPr/>
            </p:nvSpPr>
            <p:spPr bwMode="auto">
              <a:xfrm>
                <a:off x="3557" y="2544"/>
                <a:ext cx="144" cy="336"/>
              </a:xfrm>
              <a:prstGeom prst="rect">
                <a:avLst/>
              </a:prstGeom>
              <a:solidFill>
                <a:srgbClr val="0F116A"/>
              </a:solidFill>
              <a:ln w="9525">
                <a:solidFill>
                  <a:srgbClr val="0F116A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81" name="Rectangle 56"/>
              <p:cNvSpPr>
                <a:spLocks noChangeArrowheads="1"/>
              </p:cNvSpPr>
              <p:nvPr/>
            </p:nvSpPr>
            <p:spPr bwMode="auto">
              <a:xfrm>
                <a:off x="4133" y="2544"/>
                <a:ext cx="144" cy="336"/>
              </a:xfrm>
              <a:prstGeom prst="rect">
                <a:avLst/>
              </a:prstGeom>
              <a:solidFill>
                <a:srgbClr val="0F116A"/>
              </a:solidFill>
              <a:ln w="9525">
                <a:solidFill>
                  <a:srgbClr val="0F116A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82" name="Rectangle 57"/>
              <p:cNvSpPr>
                <a:spLocks noChangeArrowheads="1"/>
              </p:cNvSpPr>
              <p:nvPr/>
            </p:nvSpPr>
            <p:spPr bwMode="auto">
              <a:xfrm>
                <a:off x="4901" y="2544"/>
                <a:ext cx="144" cy="336"/>
              </a:xfrm>
              <a:prstGeom prst="rect">
                <a:avLst/>
              </a:prstGeom>
              <a:solidFill>
                <a:srgbClr val="0F116A"/>
              </a:solidFill>
              <a:ln w="9525">
                <a:solidFill>
                  <a:srgbClr val="0F116A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83" name="Rectangle 58"/>
              <p:cNvSpPr>
                <a:spLocks noChangeArrowheads="1"/>
              </p:cNvSpPr>
              <p:nvPr/>
            </p:nvSpPr>
            <p:spPr bwMode="auto">
              <a:xfrm>
                <a:off x="5093" y="2544"/>
                <a:ext cx="144" cy="336"/>
              </a:xfrm>
              <a:prstGeom prst="rect">
                <a:avLst/>
              </a:prstGeom>
              <a:solidFill>
                <a:srgbClr val="0F116A"/>
              </a:solidFill>
              <a:ln w="9525">
                <a:solidFill>
                  <a:srgbClr val="0F116A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84" name="Rectangle 59"/>
              <p:cNvSpPr>
                <a:spLocks noChangeArrowheads="1"/>
              </p:cNvSpPr>
              <p:nvPr/>
            </p:nvSpPr>
            <p:spPr bwMode="auto">
              <a:xfrm>
                <a:off x="1013" y="2352"/>
                <a:ext cx="4656" cy="144"/>
              </a:xfrm>
              <a:prstGeom prst="rect">
                <a:avLst/>
              </a:prstGeom>
              <a:solidFill>
                <a:srgbClr val="000005"/>
              </a:solidFill>
              <a:ln w="9525">
                <a:solidFill>
                  <a:srgbClr val="000005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435" name="Rectangle 71"/>
            <p:cNvSpPr>
              <a:spLocks noChangeArrowheads="1"/>
            </p:cNvSpPr>
            <p:nvPr/>
          </p:nvSpPr>
          <p:spPr bwMode="auto">
            <a:xfrm>
              <a:off x="311" y="2304"/>
              <a:ext cx="65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200" b="1">
                  <a:solidFill>
                    <a:srgbClr val="000005"/>
                  </a:solidFill>
                </a:rPr>
                <a:t>mRNA</a:t>
              </a:r>
              <a:endParaRPr lang="en-US" sz="3000" b="1" u="sng">
                <a:solidFill>
                  <a:schemeClr val="tx2"/>
                </a:solidFill>
              </a:endParaRPr>
            </a:p>
          </p:txBody>
        </p:sp>
        <p:sp>
          <p:nvSpPr>
            <p:cNvPr id="58436" name="Text Box 97"/>
            <p:cNvSpPr txBox="1">
              <a:spLocks noChangeArrowheads="1"/>
            </p:cNvSpPr>
            <p:nvPr/>
          </p:nvSpPr>
          <p:spPr bwMode="auto">
            <a:xfrm>
              <a:off x="2940" y="2528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U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58437" name="Text Box 98"/>
            <p:cNvSpPr txBox="1">
              <a:spLocks noChangeArrowheads="1"/>
            </p:cNvSpPr>
            <p:nvPr/>
          </p:nvSpPr>
          <p:spPr bwMode="auto">
            <a:xfrm>
              <a:off x="3129" y="2528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C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58438" name="Text Box 99"/>
            <p:cNvSpPr txBox="1">
              <a:spLocks noChangeArrowheads="1"/>
            </p:cNvSpPr>
            <p:nvPr/>
          </p:nvSpPr>
          <p:spPr bwMode="auto">
            <a:xfrm>
              <a:off x="5240" y="2528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C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58439" name="Text Box 100"/>
            <p:cNvSpPr txBox="1">
              <a:spLocks noChangeArrowheads="1"/>
            </p:cNvSpPr>
            <p:nvPr/>
          </p:nvSpPr>
          <p:spPr bwMode="auto">
            <a:xfrm>
              <a:off x="4283" y="2528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C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58440" name="Text Box 101"/>
            <p:cNvSpPr txBox="1">
              <a:spLocks noChangeArrowheads="1"/>
            </p:cNvSpPr>
            <p:nvPr/>
          </p:nvSpPr>
          <p:spPr bwMode="auto">
            <a:xfrm>
              <a:off x="2361" y="2528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C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58441" name="Text Box 102"/>
            <p:cNvSpPr txBox="1">
              <a:spLocks noChangeArrowheads="1"/>
            </p:cNvSpPr>
            <p:nvPr/>
          </p:nvSpPr>
          <p:spPr bwMode="auto">
            <a:xfrm>
              <a:off x="1404" y="2528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C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58442" name="Text Box 103"/>
            <p:cNvSpPr txBox="1">
              <a:spLocks noChangeArrowheads="1"/>
            </p:cNvSpPr>
            <p:nvPr/>
          </p:nvSpPr>
          <p:spPr bwMode="auto">
            <a:xfrm>
              <a:off x="1215" y="2528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C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58443" name="Text Box 104"/>
            <p:cNvSpPr txBox="1">
              <a:spLocks noChangeArrowheads="1"/>
            </p:cNvSpPr>
            <p:nvPr/>
          </p:nvSpPr>
          <p:spPr bwMode="auto">
            <a:xfrm>
              <a:off x="1018" y="2528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A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58444" name="Text Box 105"/>
            <p:cNvSpPr txBox="1">
              <a:spLocks noChangeArrowheads="1"/>
            </p:cNvSpPr>
            <p:nvPr/>
          </p:nvSpPr>
          <p:spPr bwMode="auto">
            <a:xfrm>
              <a:off x="1586" y="2528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A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58445" name="Text Box 106"/>
            <p:cNvSpPr txBox="1">
              <a:spLocks noChangeArrowheads="1"/>
            </p:cNvSpPr>
            <p:nvPr/>
          </p:nvSpPr>
          <p:spPr bwMode="auto">
            <a:xfrm>
              <a:off x="1784" y="2528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U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58446" name="Text Box 107"/>
            <p:cNvSpPr txBox="1">
              <a:spLocks noChangeArrowheads="1"/>
            </p:cNvSpPr>
            <p:nvPr/>
          </p:nvSpPr>
          <p:spPr bwMode="auto">
            <a:xfrm>
              <a:off x="1970" y="2528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G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58447" name="Text Box 108"/>
            <p:cNvSpPr txBox="1">
              <a:spLocks noChangeArrowheads="1"/>
            </p:cNvSpPr>
            <p:nvPr/>
          </p:nvSpPr>
          <p:spPr bwMode="auto">
            <a:xfrm>
              <a:off x="2164" y="2528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U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58448" name="Text Box 109"/>
            <p:cNvSpPr txBox="1">
              <a:spLocks noChangeArrowheads="1"/>
            </p:cNvSpPr>
            <p:nvPr/>
          </p:nvSpPr>
          <p:spPr bwMode="auto">
            <a:xfrm>
              <a:off x="2547" y="2528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G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58449" name="Text Box 110"/>
            <p:cNvSpPr txBox="1">
              <a:spLocks noChangeArrowheads="1"/>
            </p:cNvSpPr>
            <p:nvPr/>
          </p:nvSpPr>
          <p:spPr bwMode="auto">
            <a:xfrm>
              <a:off x="2741" y="2528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A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58450" name="Text Box 111"/>
            <p:cNvSpPr txBox="1">
              <a:spLocks noChangeArrowheads="1"/>
            </p:cNvSpPr>
            <p:nvPr/>
          </p:nvSpPr>
          <p:spPr bwMode="auto">
            <a:xfrm>
              <a:off x="3318" y="2528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A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58451" name="Text Box 112"/>
            <p:cNvSpPr txBox="1">
              <a:spLocks noChangeArrowheads="1"/>
            </p:cNvSpPr>
            <p:nvPr/>
          </p:nvSpPr>
          <p:spPr bwMode="auto">
            <a:xfrm>
              <a:off x="3895" y="2528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A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58452" name="Text Box 113"/>
            <p:cNvSpPr txBox="1">
              <a:spLocks noChangeArrowheads="1"/>
            </p:cNvSpPr>
            <p:nvPr/>
          </p:nvSpPr>
          <p:spPr bwMode="auto">
            <a:xfrm>
              <a:off x="4472" y="2528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A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58453" name="Text Box 114"/>
            <p:cNvSpPr txBox="1">
              <a:spLocks noChangeArrowheads="1"/>
            </p:cNvSpPr>
            <p:nvPr/>
          </p:nvSpPr>
          <p:spPr bwMode="auto">
            <a:xfrm>
              <a:off x="5437" y="2528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A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58454" name="Text Box 115"/>
            <p:cNvSpPr txBox="1">
              <a:spLocks noChangeArrowheads="1"/>
            </p:cNvSpPr>
            <p:nvPr/>
          </p:nvSpPr>
          <p:spPr bwMode="auto">
            <a:xfrm>
              <a:off x="3521" y="2528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G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58455" name="Text Box 116"/>
            <p:cNvSpPr txBox="1">
              <a:spLocks noChangeArrowheads="1"/>
            </p:cNvSpPr>
            <p:nvPr/>
          </p:nvSpPr>
          <p:spPr bwMode="auto">
            <a:xfrm>
              <a:off x="4098" y="2528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G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58456" name="Text Box 117"/>
            <p:cNvSpPr txBox="1">
              <a:spLocks noChangeArrowheads="1"/>
            </p:cNvSpPr>
            <p:nvPr/>
          </p:nvSpPr>
          <p:spPr bwMode="auto">
            <a:xfrm>
              <a:off x="4865" y="2528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G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58457" name="Text Box 118"/>
            <p:cNvSpPr txBox="1">
              <a:spLocks noChangeArrowheads="1"/>
            </p:cNvSpPr>
            <p:nvPr/>
          </p:nvSpPr>
          <p:spPr bwMode="auto">
            <a:xfrm>
              <a:off x="5055" y="2528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G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58458" name="Text Box 119"/>
            <p:cNvSpPr txBox="1">
              <a:spLocks noChangeArrowheads="1"/>
            </p:cNvSpPr>
            <p:nvPr/>
          </p:nvSpPr>
          <p:spPr bwMode="auto">
            <a:xfrm>
              <a:off x="3708" y="2528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U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58459" name="Text Box 120"/>
            <p:cNvSpPr txBox="1">
              <a:spLocks noChangeArrowheads="1"/>
            </p:cNvSpPr>
            <p:nvPr/>
          </p:nvSpPr>
          <p:spPr bwMode="auto">
            <a:xfrm>
              <a:off x="4665" y="2528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U</a:t>
              </a:r>
              <a:endParaRPr lang="en-US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215"/>
          <p:cNvGrpSpPr>
            <a:grpSpLocks/>
          </p:cNvGrpSpPr>
          <p:nvPr/>
        </p:nvGrpSpPr>
        <p:grpSpPr bwMode="auto">
          <a:xfrm>
            <a:off x="160338" y="4564063"/>
            <a:ext cx="2443162" cy="1836737"/>
            <a:chOff x="101" y="2875"/>
            <a:chExt cx="1539" cy="1157"/>
          </a:xfrm>
        </p:grpSpPr>
        <p:sp>
          <p:nvSpPr>
            <p:cNvPr id="58418" name="Rectangle 66"/>
            <p:cNvSpPr>
              <a:spLocks noChangeArrowheads="1"/>
            </p:cNvSpPr>
            <p:nvPr/>
          </p:nvSpPr>
          <p:spPr bwMode="auto">
            <a:xfrm>
              <a:off x="1253" y="2928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9" name="Rectangle 70"/>
            <p:cNvSpPr>
              <a:spLocks noChangeArrowheads="1"/>
            </p:cNvSpPr>
            <p:nvPr/>
          </p:nvSpPr>
          <p:spPr bwMode="auto">
            <a:xfrm>
              <a:off x="1445" y="2928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8420" name="Group 214"/>
            <p:cNvGrpSpPr>
              <a:grpSpLocks/>
            </p:cNvGrpSpPr>
            <p:nvPr/>
          </p:nvGrpSpPr>
          <p:grpSpPr bwMode="auto">
            <a:xfrm>
              <a:off x="101" y="2875"/>
              <a:ext cx="1539" cy="1157"/>
              <a:chOff x="101" y="2875"/>
              <a:chExt cx="1539" cy="1157"/>
            </a:xfrm>
          </p:grpSpPr>
          <p:sp>
            <p:nvSpPr>
              <p:cNvPr id="58422" name="Line 6"/>
              <p:cNvSpPr>
                <a:spLocks noChangeShapeType="1"/>
              </p:cNvSpPr>
              <p:nvPr/>
            </p:nvSpPr>
            <p:spPr bwMode="auto">
              <a:xfrm flipV="1">
                <a:off x="869" y="3744"/>
                <a:ext cx="384" cy="48"/>
              </a:xfrm>
              <a:prstGeom prst="line">
                <a:avLst/>
              </a:prstGeom>
              <a:noFill/>
              <a:ln w="76200">
                <a:solidFill>
                  <a:srgbClr val="000005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8423" name="Group 213"/>
              <p:cNvGrpSpPr>
                <a:grpSpLocks/>
              </p:cNvGrpSpPr>
              <p:nvPr/>
            </p:nvGrpSpPr>
            <p:grpSpPr bwMode="auto">
              <a:xfrm>
                <a:off x="101" y="2875"/>
                <a:ext cx="1539" cy="1157"/>
                <a:chOff x="101" y="2875"/>
                <a:chExt cx="1539" cy="1157"/>
              </a:xfrm>
            </p:grpSpPr>
            <p:sp>
              <p:nvSpPr>
                <p:cNvPr id="58424" name="Line 9"/>
                <p:cNvSpPr>
                  <a:spLocks noChangeShapeType="1"/>
                </p:cNvSpPr>
                <p:nvPr/>
              </p:nvSpPr>
              <p:spPr bwMode="auto">
                <a:xfrm>
                  <a:off x="389" y="3547"/>
                  <a:ext cx="288" cy="144"/>
                </a:xfrm>
                <a:prstGeom prst="line">
                  <a:avLst/>
                </a:prstGeom>
                <a:noFill/>
                <a:ln w="76200">
                  <a:solidFill>
                    <a:srgbClr val="000005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25" name="AutoShape 60"/>
                <p:cNvSpPr>
                  <a:spLocks noChangeArrowheads="1"/>
                </p:cNvSpPr>
                <p:nvPr/>
              </p:nvSpPr>
              <p:spPr bwMode="auto">
                <a:xfrm>
                  <a:off x="1061" y="3403"/>
                  <a:ext cx="480" cy="480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FEA18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r>
                    <a:rPr lang="en-US" sz="3200" b="1">
                      <a:solidFill>
                        <a:srgbClr val="0F116A"/>
                      </a:solidFill>
                    </a:rPr>
                    <a:t>aa</a:t>
                  </a:r>
                  <a:endParaRPr lang="en-US" sz="3600"/>
                </a:p>
              </p:txBody>
            </p:sp>
            <p:sp>
              <p:nvSpPr>
                <p:cNvPr id="58426" name="AutoShape 63"/>
                <p:cNvSpPr>
                  <a:spLocks noChangeArrowheads="1"/>
                </p:cNvSpPr>
                <p:nvPr/>
              </p:nvSpPr>
              <p:spPr bwMode="auto">
                <a:xfrm>
                  <a:off x="101" y="3211"/>
                  <a:ext cx="480" cy="480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00C60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r>
                    <a:rPr lang="en-US" sz="3200" b="1">
                      <a:solidFill>
                        <a:srgbClr val="0F116A"/>
                      </a:solidFill>
                    </a:rPr>
                    <a:t>aa</a:t>
                  </a:r>
                  <a:endParaRPr lang="en-US" sz="3600"/>
                </a:p>
              </p:txBody>
            </p:sp>
            <p:sp>
              <p:nvSpPr>
                <p:cNvPr id="58427" name="AutoShape 64"/>
                <p:cNvSpPr>
                  <a:spLocks noChangeArrowheads="1"/>
                </p:cNvSpPr>
                <p:nvPr/>
              </p:nvSpPr>
              <p:spPr bwMode="auto">
                <a:xfrm>
                  <a:off x="533" y="3552"/>
                  <a:ext cx="480" cy="480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r>
                    <a:rPr lang="en-US" sz="3200" b="1">
                      <a:solidFill>
                        <a:srgbClr val="0F116A"/>
                      </a:solidFill>
                    </a:rPr>
                    <a:t>aa</a:t>
                  </a:r>
                  <a:endParaRPr lang="en-US" sz="3600"/>
                </a:p>
              </p:txBody>
            </p:sp>
            <p:sp>
              <p:nvSpPr>
                <p:cNvPr id="58428" name="Rectangle 65"/>
                <p:cNvSpPr>
                  <a:spLocks noChangeArrowheads="1"/>
                </p:cNvSpPr>
                <p:nvPr/>
              </p:nvSpPr>
              <p:spPr bwMode="auto">
                <a:xfrm>
                  <a:off x="1061" y="3259"/>
                  <a:ext cx="528" cy="144"/>
                </a:xfrm>
                <a:prstGeom prst="rect">
                  <a:avLst/>
                </a:prstGeom>
                <a:solidFill>
                  <a:srgbClr val="660000"/>
                </a:solidFill>
                <a:ln w="9525">
                  <a:solidFill>
                    <a:srgbClr val="66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r>
                    <a:rPr lang="en-US" sz="1700" b="1">
                      <a:solidFill>
                        <a:schemeClr val="bg1"/>
                      </a:solidFill>
                    </a:rPr>
                    <a:t>tRNA</a:t>
                  </a:r>
                  <a:endParaRPr lang="en-US" sz="2200" b="1">
                    <a:solidFill>
                      <a:srgbClr val="660000"/>
                    </a:solidFill>
                  </a:endParaRPr>
                </a:p>
              </p:txBody>
            </p:sp>
            <p:grpSp>
              <p:nvGrpSpPr>
                <p:cNvPr id="58429" name="Group 67"/>
                <p:cNvGrpSpPr>
                  <a:grpSpLocks/>
                </p:cNvGrpSpPr>
                <p:nvPr/>
              </p:nvGrpSpPr>
              <p:grpSpPr bwMode="auto">
                <a:xfrm>
                  <a:off x="1066" y="2875"/>
                  <a:ext cx="144" cy="384"/>
                  <a:chOff x="1296" y="2592"/>
                  <a:chExt cx="144" cy="384"/>
                </a:xfrm>
              </p:grpSpPr>
              <p:sp>
                <p:nvSpPr>
                  <p:cNvPr id="58432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2640"/>
                    <a:ext cx="144" cy="336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hlink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8433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2592"/>
                    <a:ext cx="144" cy="144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8430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1400" y="2952"/>
                  <a:ext cx="240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2000" b="1">
                      <a:solidFill>
                        <a:schemeClr val="bg1"/>
                      </a:solidFill>
                    </a:rPr>
                    <a:t>G</a:t>
                  </a:r>
                  <a:endParaRPr lang="en-US" sz="28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8431" name="Text Box 122"/>
                <p:cNvSpPr txBox="1">
                  <a:spLocks noChangeArrowheads="1"/>
                </p:cNvSpPr>
                <p:nvPr/>
              </p:nvSpPr>
              <p:spPr bwMode="auto">
                <a:xfrm>
                  <a:off x="1216" y="2952"/>
                  <a:ext cx="240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2000" b="1">
                      <a:solidFill>
                        <a:schemeClr val="bg1"/>
                      </a:solidFill>
                    </a:rPr>
                    <a:t>G</a:t>
                  </a:r>
                  <a:endParaRPr lang="en-US" sz="280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58421" name="Text Box 123"/>
            <p:cNvSpPr txBox="1">
              <a:spLocks noChangeArrowheads="1"/>
            </p:cNvSpPr>
            <p:nvPr/>
          </p:nvSpPr>
          <p:spPr bwMode="auto">
            <a:xfrm>
              <a:off x="1018" y="2957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U</a:t>
              </a:r>
              <a:endParaRPr lang="en-US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206"/>
          <p:cNvGrpSpPr>
            <a:grpSpLocks/>
          </p:cNvGrpSpPr>
          <p:nvPr/>
        </p:nvGrpSpPr>
        <p:grpSpPr bwMode="auto">
          <a:xfrm>
            <a:off x="2479675" y="4800600"/>
            <a:ext cx="984250" cy="1600200"/>
            <a:chOff x="1581" y="2832"/>
            <a:chExt cx="620" cy="1008"/>
          </a:xfrm>
        </p:grpSpPr>
        <p:sp>
          <p:nvSpPr>
            <p:cNvPr id="58405" name="AutoShape 61"/>
            <p:cNvSpPr>
              <a:spLocks noChangeArrowheads="1"/>
            </p:cNvSpPr>
            <p:nvPr/>
          </p:nvSpPr>
          <p:spPr bwMode="auto">
            <a:xfrm>
              <a:off x="1632" y="3360"/>
              <a:ext cx="480" cy="480"/>
            </a:xfrm>
            <a:prstGeom prst="octagon">
              <a:avLst>
                <a:gd name="adj" fmla="val 2928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3200" b="1">
                  <a:solidFill>
                    <a:srgbClr val="0F116A"/>
                  </a:solidFill>
                </a:rPr>
                <a:t>aa</a:t>
              </a:r>
              <a:endParaRPr lang="en-US" sz="3600"/>
            </a:p>
          </p:txBody>
        </p:sp>
        <p:grpSp>
          <p:nvGrpSpPr>
            <p:cNvPr id="58406" name="Group 72"/>
            <p:cNvGrpSpPr>
              <a:grpSpLocks/>
            </p:cNvGrpSpPr>
            <p:nvPr/>
          </p:nvGrpSpPr>
          <p:grpSpPr bwMode="auto">
            <a:xfrm>
              <a:off x="1632" y="2832"/>
              <a:ext cx="528" cy="528"/>
              <a:chOff x="1632" y="2640"/>
              <a:chExt cx="528" cy="528"/>
            </a:xfrm>
          </p:grpSpPr>
          <p:grpSp>
            <p:nvGrpSpPr>
              <p:cNvPr id="58410" name="Group 73"/>
              <p:cNvGrpSpPr>
                <a:grpSpLocks/>
              </p:cNvGrpSpPr>
              <p:nvPr/>
            </p:nvGrpSpPr>
            <p:grpSpPr bwMode="auto">
              <a:xfrm>
                <a:off x="1632" y="2640"/>
                <a:ext cx="144" cy="384"/>
                <a:chOff x="1296" y="2592"/>
                <a:chExt cx="144" cy="384"/>
              </a:xfrm>
            </p:grpSpPr>
            <p:sp>
              <p:nvSpPr>
                <p:cNvPr id="58416" name="Rectangle 74"/>
                <p:cNvSpPr>
                  <a:spLocks noChangeArrowheads="1"/>
                </p:cNvSpPr>
                <p:nvPr/>
              </p:nvSpPr>
              <p:spPr bwMode="auto">
                <a:xfrm>
                  <a:off x="1296" y="2640"/>
                  <a:ext cx="144" cy="33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17" name="Oval 75"/>
                <p:cNvSpPr>
                  <a:spLocks noChangeArrowheads="1"/>
                </p:cNvSpPr>
                <p:nvPr/>
              </p:nvSpPr>
              <p:spPr bwMode="auto">
                <a:xfrm>
                  <a:off x="1296" y="2592"/>
                  <a:ext cx="144" cy="14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8411" name="Group 76"/>
              <p:cNvGrpSpPr>
                <a:grpSpLocks/>
              </p:cNvGrpSpPr>
              <p:nvPr/>
            </p:nvGrpSpPr>
            <p:grpSpPr bwMode="auto">
              <a:xfrm rot="10800000" flipH="1" flipV="1">
                <a:off x="1824" y="2640"/>
                <a:ext cx="144" cy="384"/>
                <a:chOff x="1776" y="2592"/>
                <a:chExt cx="144" cy="384"/>
              </a:xfrm>
            </p:grpSpPr>
            <p:sp>
              <p:nvSpPr>
                <p:cNvPr id="58414" name="Rectangle 77"/>
                <p:cNvSpPr>
                  <a:spLocks noChangeArrowheads="1"/>
                </p:cNvSpPr>
                <p:nvPr/>
              </p:nvSpPr>
              <p:spPr bwMode="auto">
                <a:xfrm>
                  <a:off x="1776" y="2640"/>
                  <a:ext cx="144" cy="336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rgbClr val="CC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15" name="Oval 78"/>
                <p:cNvSpPr>
                  <a:spLocks noChangeArrowheads="1"/>
                </p:cNvSpPr>
                <p:nvPr/>
              </p:nvSpPr>
              <p:spPr bwMode="auto">
                <a:xfrm>
                  <a:off x="1776" y="2592"/>
                  <a:ext cx="144" cy="1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8412" name="Rectangle 79"/>
              <p:cNvSpPr>
                <a:spLocks noChangeArrowheads="1"/>
              </p:cNvSpPr>
              <p:nvPr/>
            </p:nvSpPr>
            <p:spPr bwMode="auto">
              <a:xfrm>
                <a:off x="2016" y="2688"/>
                <a:ext cx="144" cy="336"/>
              </a:xfrm>
              <a:prstGeom prst="rect">
                <a:avLst/>
              </a:prstGeom>
              <a:solidFill>
                <a:srgbClr val="006604"/>
              </a:solidFill>
              <a:ln w="9525">
                <a:solidFill>
                  <a:srgbClr val="00660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13" name="Rectangle 80"/>
              <p:cNvSpPr>
                <a:spLocks noChangeArrowheads="1"/>
              </p:cNvSpPr>
              <p:nvPr/>
            </p:nvSpPr>
            <p:spPr bwMode="auto">
              <a:xfrm>
                <a:off x="1632" y="3024"/>
                <a:ext cx="528" cy="144"/>
              </a:xfrm>
              <a:prstGeom prst="rect">
                <a:avLst/>
              </a:prstGeom>
              <a:solidFill>
                <a:srgbClr val="660000"/>
              </a:solidFill>
              <a:ln w="9525">
                <a:solidFill>
                  <a:srgbClr val="66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700" b="1">
                    <a:solidFill>
                      <a:schemeClr val="bg1"/>
                    </a:solidFill>
                  </a:rPr>
                  <a:t>tRNA</a:t>
                </a:r>
                <a:endParaRPr lang="en-US" sz="2200" b="1">
                  <a:solidFill>
                    <a:srgbClr val="660000"/>
                  </a:solidFill>
                </a:endParaRPr>
              </a:p>
            </p:txBody>
          </p:sp>
        </p:grpSp>
        <p:sp>
          <p:nvSpPr>
            <p:cNvPr id="58407" name="Text Box 124"/>
            <p:cNvSpPr txBox="1">
              <a:spLocks noChangeArrowheads="1"/>
            </p:cNvSpPr>
            <p:nvPr/>
          </p:nvSpPr>
          <p:spPr bwMode="auto">
            <a:xfrm>
              <a:off x="1581" y="2937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U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58408" name="Text Box 125"/>
            <p:cNvSpPr txBox="1">
              <a:spLocks noChangeArrowheads="1"/>
            </p:cNvSpPr>
            <p:nvPr/>
          </p:nvSpPr>
          <p:spPr bwMode="auto">
            <a:xfrm>
              <a:off x="1779" y="2937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A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58409" name="Text Box 126"/>
            <p:cNvSpPr txBox="1">
              <a:spLocks noChangeArrowheads="1"/>
            </p:cNvSpPr>
            <p:nvPr/>
          </p:nvSpPr>
          <p:spPr bwMode="auto">
            <a:xfrm>
              <a:off x="1969" y="2937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C</a:t>
              </a:r>
              <a:endParaRPr lang="en-US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07"/>
          <p:cNvGrpSpPr>
            <a:grpSpLocks/>
          </p:cNvGrpSpPr>
          <p:nvPr/>
        </p:nvGrpSpPr>
        <p:grpSpPr bwMode="auto">
          <a:xfrm>
            <a:off x="3446463" y="5029200"/>
            <a:ext cx="906462" cy="1600200"/>
            <a:chOff x="2357" y="2976"/>
            <a:chExt cx="571" cy="1008"/>
          </a:xfrm>
        </p:grpSpPr>
        <p:sp>
          <p:nvSpPr>
            <p:cNvPr id="58395" name="AutoShape 62"/>
            <p:cNvSpPr>
              <a:spLocks noChangeArrowheads="1"/>
            </p:cNvSpPr>
            <p:nvPr/>
          </p:nvSpPr>
          <p:spPr bwMode="auto">
            <a:xfrm>
              <a:off x="2448" y="3504"/>
              <a:ext cx="480" cy="480"/>
            </a:xfrm>
            <a:prstGeom prst="octagon">
              <a:avLst>
                <a:gd name="adj" fmla="val 29287"/>
              </a:avLst>
            </a:prstGeom>
            <a:solidFill>
              <a:srgbClr val="FFD30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3200" b="1">
                  <a:solidFill>
                    <a:srgbClr val="0F116A"/>
                  </a:solidFill>
                </a:rPr>
                <a:t>aa</a:t>
              </a:r>
              <a:endParaRPr lang="en-US" sz="3600"/>
            </a:p>
          </p:txBody>
        </p:sp>
        <p:grpSp>
          <p:nvGrpSpPr>
            <p:cNvPr id="58396" name="Group 81"/>
            <p:cNvGrpSpPr>
              <a:grpSpLocks/>
            </p:cNvGrpSpPr>
            <p:nvPr/>
          </p:nvGrpSpPr>
          <p:grpSpPr bwMode="auto">
            <a:xfrm>
              <a:off x="2400" y="2976"/>
              <a:ext cx="528" cy="528"/>
              <a:chOff x="2400" y="2640"/>
              <a:chExt cx="528" cy="528"/>
            </a:xfrm>
          </p:grpSpPr>
          <p:grpSp>
            <p:nvGrpSpPr>
              <p:cNvPr id="58399" name="Group 82"/>
              <p:cNvGrpSpPr>
                <a:grpSpLocks/>
              </p:cNvGrpSpPr>
              <p:nvPr/>
            </p:nvGrpSpPr>
            <p:grpSpPr bwMode="auto">
              <a:xfrm rot="10800000" flipH="1" flipV="1">
                <a:off x="2400" y="2640"/>
                <a:ext cx="144" cy="384"/>
                <a:chOff x="1776" y="2592"/>
                <a:chExt cx="144" cy="384"/>
              </a:xfrm>
            </p:grpSpPr>
            <p:sp>
              <p:nvSpPr>
                <p:cNvPr id="58403" name="Rectangle 83"/>
                <p:cNvSpPr>
                  <a:spLocks noChangeArrowheads="1"/>
                </p:cNvSpPr>
                <p:nvPr/>
              </p:nvSpPr>
              <p:spPr bwMode="auto">
                <a:xfrm>
                  <a:off x="1776" y="2640"/>
                  <a:ext cx="144" cy="336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rgbClr val="CC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04" name="Oval 84"/>
                <p:cNvSpPr>
                  <a:spLocks noChangeArrowheads="1"/>
                </p:cNvSpPr>
                <p:nvPr/>
              </p:nvSpPr>
              <p:spPr bwMode="auto">
                <a:xfrm>
                  <a:off x="1776" y="2592"/>
                  <a:ext cx="144" cy="1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8400" name="Rectangle 85"/>
              <p:cNvSpPr>
                <a:spLocks noChangeArrowheads="1"/>
              </p:cNvSpPr>
              <p:nvPr/>
            </p:nvSpPr>
            <p:spPr bwMode="auto">
              <a:xfrm>
                <a:off x="2784" y="2688"/>
                <a:ext cx="144" cy="336"/>
              </a:xfrm>
              <a:prstGeom prst="rect">
                <a:avLst/>
              </a:prstGeom>
              <a:solidFill>
                <a:srgbClr val="006604"/>
              </a:solidFill>
              <a:ln w="9525">
                <a:solidFill>
                  <a:srgbClr val="00660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01" name="Rectangle 86"/>
              <p:cNvSpPr>
                <a:spLocks noChangeArrowheads="1"/>
              </p:cNvSpPr>
              <p:nvPr/>
            </p:nvSpPr>
            <p:spPr bwMode="auto">
              <a:xfrm>
                <a:off x="2592" y="2688"/>
                <a:ext cx="144" cy="336"/>
              </a:xfrm>
              <a:prstGeom prst="rect">
                <a:avLst/>
              </a:prstGeom>
              <a:solidFill>
                <a:srgbClr val="0F116A"/>
              </a:solidFill>
              <a:ln w="9525">
                <a:solidFill>
                  <a:srgbClr val="0F116A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02" name="Rectangle 87"/>
              <p:cNvSpPr>
                <a:spLocks noChangeArrowheads="1"/>
              </p:cNvSpPr>
              <p:nvPr/>
            </p:nvSpPr>
            <p:spPr bwMode="auto">
              <a:xfrm>
                <a:off x="2400" y="3024"/>
                <a:ext cx="528" cy="144"/>
              </a:xfrm>
              <a:prstGeom prst="rect">
                <a:avLst/>
              </a:prstGeom>
              <a:solidFill>
                <a:srgbClr val="660000"/>
              </a:solidFill>
              <a:ln w="9525">
                <a:solidFill>
                  <a:srgbClr val="66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700" b="1">
                    <a:solidFill>
                      <a:schemeClr val="bg1"/>
                    </a:solidFill>
                  </a:rPr>
                  <a:t>tRNA</a:t>
                </a:r>
                <a:endParaRPr lang="en-US" sz="2200" b="1">
                  <a:solidFill>
                    <a:srgbClr val="660000"/>
                  </a:solidFill>
                </a:endParaRPr>
              </a:p>
            </p:txBody>
          </p:sp>
        </p:grpSp>
        <p:sp>
          <p:nvSpPr>
            <p:cNvPr id="58397" name="Text Box 127"/>
            <p:cNvSpPr txBox="1">
              <a:spLocks noChangeArrowheads="1"/>
            </p:cNvSpPr>
            <p:nvPr/>
          </p:nvSpPr>
          <p:spPr bwMode="auto">
            <a:xfrm>
              <a:off x="2550" y="3070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G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58398" name="Text Box 128"/>
            <p:cNvSpPr txBox="1">
              <a:spLocks noChangeArrowheads="1"/>
            </p:cNvSpPr>
            <p:nvPr/>
          </p:nvSpPr>
          <p:spPr bwMode="auto">
            <a:xfrm>
              <a:off x="2357" y="3070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A</a:t>
              </a:r>
              <a:endParaRPr lang="en-US" sz="2800">
                <a:solidFill>
                  <a:schemeClr val="bg1"/>
                </a:solidFill>
              </a:endParaRPr>
            </a:p>
          </p:txBody>
        </p:sp>
      </p:grpSp>
      <p:sp>
        <p:nvSpPr>
          <p:cNvPr id="58376" name="Text Box 129"/>
          <p:cNvSpPr txBox="1">
            <a:spLocks noChangeArrowheads="1"/>
          </p:cNvSpPr>
          <p:nvPr/>
        </p:nvSpPr>
        <p:spPr bwMode="auto">
          <a:xfrm>
            <a:off x="4364038" y="5178425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C</a:t>
            </a:r>
            <a:endParaRPr lang="en-US" sz="2800">
              <a:solidFill>
                <a:schemeClr val="bg1"/>
              </a:solidFill>
            </a:endParaRPr>
          </a:p>
        </p:txBody>
      </p:sp>
      <p:grpSp>
        <p:nvGrpSpPr>
          <p:cNvPr id="27" name="Group 208"/>
          <p:cNvGrpSpPr>
            <a:grpSpLocks/>
          </p:cNvGrpSpPr>
          <p:nvPr/>
        </p:nvGrpSpPr>
        <p:grpSpPr bwMode="auto">
          <a:xfrm>
            <a:off x="4410075" y="5257800"/>
            <a:ext cx="977900" cy="1600200"/>
            <a:chOff x="3132" y="3120"/>
            <a:chExt cx="616" cy="1008"/>
          </a:xfrm>
        </p:grpSpPr>
        <p:grpSp>
          <p:nvGrpSpPr>
            <p:cNvPr id="58383" name="Group 88"/>
            <p:cNvGrpSpPr>
              <a:grpSpLocks/>
            </p:cNvGrpSpPr>
            <p:nvPr/>
          </p:nvGrpSpPr>
          <p:grpSpPr bwMode="auto">
            <a:xfrm>
              <a:off x="3168" y="3120"/>
              <a:ext cx="144" cy="384"/>
              <a:chOff x="1296" y="2592"/>
              <a:chExt cx="144" cy="384"/>
            </a:xfrm>
          </p:grpSpPr>
          <p:sp>
            <p:nvSpPr>
              <p:cNvPr id="58393" name="Rectangle 89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394" name="Oval 90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8384" name="Group 91"/>
            <p:cNvGrpSpPr>
              <a:grpSpLocks/>
            </p:cNvGrpSpPr>
            <p:nvPr/>
          </p:nvGrpSpPr>
          <p:grpSpPr bwMode="auto">
            <a:xfrm rot="10800000" flipH="1" flipV="1">
              <a:off x="3360" y="3120"/>
              <a:ext cx="144" cy="384"/>
              <a:chOff x="1776" y="2592"/>
              <a:chExt cx="144" cy="384"/>
            </a:xfrm>
          </p:grpSpPr>
          <p:sp>
            <p:nvSpPr>
              <p:cNvPr id="58391" name="Rectangle 92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392" name="Oval 93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385" name="Rectangle 94"/>
            <p:cNvSpPr>
              <a:spLocks noChangeArrowheads="1"/>
            </p:cNvSpPr>
            <p:nvPr/>
          </p:nvSpPr>
          <p:spPr bwMode="auto">
            <a:xfrm>
              <a:off x="3552" y="3168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6" name="Rectangle 95"/>
            <p:cNvSpPr>
              <a:spLocks noChangeArrowheads="1"/>
            </p:cNvSpPr>
            <p:nvPr/>
          </p:nvSpPr>
          <p:spPr bwMode="auto">
            <a:xfrm>
              <a:off x="3168" y="3504"/>
              <a:ext cx="528" cy="144"/>
            </a:xfrm>
            <a:prstGeom prst="rect">
              <a:avLst/>
            </a:prstGeom>
            <a:solidFill>
              <a:srgbClr val="660000"/>
            </a:solidFill>
            <a:ln w="9525">
              <a:solidFill>
                <a:srgbClr val="66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700" b="1">
                  <a:solidFill>
                    <a:schemeClr val="bg1"/>
                  </a:solidFill>
                </a:rPr>
                <a:t>tRNA</a:t>
              </a:r>
              <a:endParaRPr lang="en-US" sz="2200" b="1">
                <a:solidFill>
                  <a:srgbClr val="660000"/>
                </a:solidFill>
              </a:endParaRPr>
            </a:p>
          </p:txBody>
        </p:sp>
        <p:sp>
          <p:nvSpPr>
            <p:cNvPr id="58387" name="AutoShape 96"/>
            <p:cNvSpPr>
              <a:spLocks noChangeArrowheads="1"/>
            </p:cNvSpPr>
            <p:nvPr/>
          </p:nvSpPr>
          <p:spPr bwMode="auto">
            <a:xfrm>
              <a:off x="3168" y="3648"/>
              <a:ext cx="480" cy="480"/>
            </a:xfrm>
            <a:prstGeom prst="octagon">
              <a:avLst>
                <a:gd name="adj" fmla="val 29287"/>
              </a:avLst>
            </a:prstGeom>
            <a:solidFill>
              <a:srgbClr val="00C60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3200" b="1">
                  <a:solidFill>
                    <a:srgbClr val="0F116A"/>
                  </a:solidFill>
                </a:rPr>
                <a:t>aa</a:t>
              </a:r>
              <a:endParaRPr lang="en-US" sz="3600"/>
            </a:p>
          </p:txBody>
        </p:sp>
        <p:sp>
          <p:nvSpPr>
            <p:cNvPr id="58388" name="Text Box 130"/>
            <p:cNvSpPr txBox="1">
              <a:spLocks noChangeArrowheads="1"/>
            </p:cNvSpPr>
            <p:nvPr/>
          </p:nvSpPr>
          <p:spPr bwMode="auto">
            <a:xfrm>
              <a:off x="3331" y="3235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A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58389" name="Text Box 131"/>
            <p:cNvSpPr txBox="1">
              <a:spLocks noChangeArrowheads="1"/>
            </p:cNvSpPr>
            <p:nvPr/>
          </p:nvSpPr>
          <p:spPr bwMode="auto">
            <a:xfrm>
              <a:off x="3508" y="3235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G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58390" name="Text Box 132"/>
            <p:cNvSpPr txBox="1">
              <a:spLocks noChangeArrowheads="1"/>
            </p:cNvSpPr>
            <p:nvPr/>
          </p:nvSpPr>
          <p:spPr bwMode="auto">
            <a:xfrm>
              <a:off x="3132" y="3235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U</a:t>
              </a:r>
              <a:endParaRPr lang="en-US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09"/>
          <p:cNvGrpSpPr>
            <a:grpSpLocks/>
          </p:cNvGrpSpPr>
          <p:nvPr/>
        </p:nvGrpSpPr>
        <p:grpSpPr bwMode="auto">
          <a:xfrm>
            <a:off x="7013575" y="3054350"/>
            <a:ext cx="2030413" cy="1752600"/>
            <a:chOff x="965" y="1872"/>
            <a:chExt cx="1279" cy="1104"/>
          </a:xfrm>
        </p:grpSpPr>
        <p:grpSp>
          <p:nvGrpSpPr>
            <p:cNvPr id="58379" name="Group 2"/>
            <p:cNvGrpSpPr>
              <a:grpSpLocks/>
            </p:cNvGrpSpPr>
            <p:nvPr/>
          </p:nvGrpSpPr>
          <p:grpSpPr bwMode="auto">
            <a:xfrm flipV="1">
              <a:off x="965" y="1872"/>
              <a:ext cx="1279" cy="1104"/>
              <a:chOff x="9801" y="1444"/>
              <a:chExt cx="2340" cy="1440"/>
            </a:xfrm>
          </p:grpSpPr>
          <p:sp>
            <p:nvSpPr>
              <p:cNvPr id="58381" name="Oval 3"/>
              <p:cNvSpPr>
                <a:spLocks noChangeArrowheads="1"/>
              </p:cNvSpPr>
              <p:nvPr/>
            </p:nvSpPr>
            <p:spPr bwMode="auto">
              <a:xfrm>
                <a:off x="9801" y="1984"/>
                <a:ext cx="2340" cy="900"/>
              </a:xfrm>
              <a:prstGeom prst="ellipse">
                <a:avLst/>
              </a:prstGeom>
              <a:solidFill>
                <a:srgbClr val="A5D7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2" name="Oval 4"/>
              <p:cNvSpPr>
                <a:spLocks noChangeArrowheads="1"/>
              </p:cNvSpPr>
              <p:nvPr/>
            </p:nvSpPr>
            <p:spPr bwMode="auto">
              <a:xfrm>
                <a:off x="10251" y="1444"/>
                <a:ext cx="1440" cy="900"/>
              </a:xfrm>
              <a:prstGeom prst="ellipse">
                <a:avLst/>
              </a:prstGeom>
              <a:solidFill>
                <a:srgbClr val="A5D7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380" name="Text Box 5"/>
            <p:cNvSpPr txBox="1">
              <a:spLocks noChangeArrowheads="1"/>
            </p:cNvSpPr>
            <p:nvPr/>
          </p:nvSpPr>
          <p:spPr bwMode="auto">
            <a:xfrm>
              <a:off x="1109" y="1968"/>
              <a:ext cx="9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000005"/>
                  </a:solidFill>
                </a:rPr>
                <a:t>ribosome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3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3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3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3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3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3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64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375400" y="1692275"/>
            <a:ext cx="2057400" cy="3189288"/>
            <a:chOff x="4272" y="1248"/>
            <a:chExt cx="1296" cy="2009"/>
          </a:xfrm>
        </p:grpSpPr>
        <p:sp>
          <p:nvSpPr>
            <p:cNvPr id="60517" name="AutoShape 3"/>
            <p:cNvSpPr>
              <a:spLocks noChangeArrowheads="1"/>
            </p:cNvSpPr>
            <p:nvPr/>
          </p:nvSpPr>
          <p:spPr bwMode="auto">
            <a:xfrm>
              <a:off x="4896" y="2496"/>
              <a:ext cx="384" cy="329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>
                  <a:solidFill>
                    <a:schemeClr val="bg1"/>
                  </a:solidFill>
                </a:rPr>
                <a:t>aa</a:t>
              </a:r>
              <a:endParaRPr lang="en-US" sz="800">
                <a:solidFill>
                  <a:schemeClr val="bg1"/>
                </a:solidFill>
              </a:endParaRPr>
            </a:p>
          </p:txBody>
        </p:sp>
        <p:sp>
          <p:nvSpPr>
            <p:cNvPr id="60518" name="AutoShape 4"/>
            <p:cNvSpPr>
              <a:spLocks noChangeArrowheads="1"/>
            </p:cNvSpPr>
            <p:nvPr/>
          </p:nvSpPr>
          <p:spPr bwMode="auto">
            <a:xfrm>
              <a:off x="5088" y="2160"/>
              <a:ext cx="384" cy="329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>
                  <a:solidFill>
                    <a:schemeClr val="bg1"/>
                  </a:solidFill>
                </a:rPr>
                <a:t>aa</a:t>
              </a:r>
              <a:endParaRPr lang="en-US" sz="800">
                <a:solidFill>
                  <a:schemeClr val="bg1"/>
                </a:solidFill>
              </a:endParaRPr>
            </a:p>
          </p:txBody>
        </p:sp>
        <p:sp>
          <p:nvSpPr>
            <p:cNvPr id="60519" name="AutoShape 5"/>
            <p:cNvSpPr>
              <a:spLocks noChangeArrowheads="1"/>
            </p:cNvSpPr>
            <p:nvPr/>
          </p:nvSpPr>
          <p:spPr bwMode="auto">
            <a:xfrm>
              <a:off x="5184" y="1776"/>
              <a:ext cx="384" cy="329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>
                  <a:solidFill>
                    <a:schemeClr val="bg1"/>
                  </a:solidFill>
                </a:rPr>
                <a:t>aa</a:t>
              </a:r>
              <a:endParaRPr lang="en-US" sz="800">
                <a:solidFill>
                  <a:schemeClr val="bg1"/>
                </a:solidFill>
              </a:endParaRPr>
            </a:p>
          </p:txBody>
        </p:sp>
        <p:sp>
          <p:nvSpPr>
            <p:cNvPr id="60520" name="AutoShape 6"/>
            <p:cNvSpPr>
              <a:spLocks noChangeArrowheads="1"/>
            </p:cNvSpPr>
            <p:nvPr/>
          </p:nvSpPr>
          <p:spPr bwMode="auto">
            <a:xfrm>
              <a:off x="4848" y="1584"/>
              <a:ext cx="384" cy="329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>
                  <a:solidFill>
                    <a:schemeClr val="bg1"/>
                  </a:solidFill>
                </a:rPr>
                <a:t>aa</a:t>
              </a:r>
              <a:endParaRPr lang="en-US" sz="800">
                <a:solidFill>
                  <a:schemeClr val="bg1"/>
                </a:solidFill>
              </a:endParaRPr>
            </a:p>
          </p:txBody>
        </p:sp>
        <p:sp>
          <p:nvSpPr>
            <p:cNvPr id="60521" name="AutoShape 7"/>
            <p:cNvSpPr>
              <a:spLocks noChangeArrowheads="1"/>
            </p:cNvSpPr>
            <p:nvPr/>
          </p:nvSpPr>
          <p:spPr bwMode="auto">
            <a:xfrm>
              <a:off x="5040" y="1248"/>
              <a:ext cx="384" cy="329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>
                  <a:solidFill>
                    <a:schemeClr val="bg1"/>
                  </a:solidFill>
                </a:rPr>
                <a:t>aa</a:t>
              </a:r>
              <a:endParaRPr lang="en-US" sz="800"/>
            </a:p>
          </p:txBody>
        </p:sp>
        <p:sp>
          <p:nvSpPr>
            <p:cNvPr id="60522" name="AutoShape 8"/>
            <p:cNvSpPr>
              <a:spLocks noChangeArrowheads="1"/>
            </p:cNvSpPr>
            <p:nvPr/>
          </p:nvSpPr>
          <p:spPr bwMode="auto">
            <a:xfrm>
              <a:off x="4272" y="2928"/>
              <a:ext cx="384" cy="329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>
                  <a:solidFill>
                    <a:schemeClr val="bg1"/>
                  </a:solidFill>
                </a:rPr>
                <a:t>aa</a:t>
              </a:r>
              <a:endParaRPr lang="en-US" sz="800">
                <a:solidFill>
                  <a:schemeClr val="bg1"/>
                </a:solidFill>
              </a:endParaRPr>
            </a:p>
          </p:txBody>
        </p:sp>
        <p:sp>
          <p:nvSpPr>
            <p:cNvPr id="60523" name="AutoShape 9"/>
            <p:cNvSpPr>
              <a:spLocks noChangeArrowheads="1"/>
            </p:cNvSpPr>
            <p:nvPr/>
          </p:nvSpPr>
          <p:spPr bwMode="auto">
            <a:xfrm>
              <a:off x="4512" y="2640"/>
              <a:ext cx="384" cy="329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>
                  <a:solidFill>
                    <a:schemeClr val="bg1"/>
                  </a:solidFill>
                </a:rPr>
                <a:t>aa</a:t>
              </a:r>
              <a:endParaRPr lang="en-US" sz="800">
                <a:solidFill>
                  <a:schemeClr val="bg1"/>
                </a:solidFill>
              </a:endParaRPr>
            </a:p>
          </p:txBody>
        </p:sp>
      </p:grpSp>
      <p:sp>
        <p:nvSpPr>
          <p:cNvPr id="474122" name="AutoShape 10"/>
          <p:cNvSpPr>
            <a:spLocks noChangeArrowheads="1"/>
          </p:cNvSpPr>
          <p:nvPr/>
        </p:nvSpPr>
        <p:spPr bwMode="auto">
          <a:xfrm rot="5400000">
            <a:off x="6896100" y="461010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Oval 11"/>
          <p:cNvSpPr>
            <a:spLocks noChangeArrowheads="1"/>
          </p:cNvSpPr>
          <p:nvPr/>
        </p:nvSpPr>
        <p:spPr bwMode="auto">
          <a:xfrm>
            <a:off x="-601663" y="1295400"/>
            <a:ext cx="5067301" cy="5562600"/>
          </a:xfrm>
          <a:prstGeom prst="ellipse">
            <a:avLst/>
          </a:prstGeom>
          <a:solidFill>
            <a:srgbClr val="FDFF4A"/>
          </a:solidFill>
          <a:ln w="762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4124" name="AutoShape 12"/>
          <p:cNvSpPr>
            <a:spLocks noChangeArrowheads="1"/>
          </p:cNvSpPr>
          <p:nvPr/>
        </p:nvSpPr>
        <p:spPr bwMode="auto">
          <a:xfrm>
            <a:off x="5257800" y="3505200"/>
            <a:ext cx="1579563" cy="304800"/>
          </a:xfrm>
          <a:prstGeom prst="rightArrow">
            <a:avLst>
              <a:gd name="adj1" fmla="val 50000"/>
              <a:gd name="adj2" fmla="val 129557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4125" name="Rectangle 13"/>
          <p:cNvSpPr>
            <a:spLocks noChangeArrowheads="1"/>
          </p:cNvSpPr>
          <p:nvPr/>
        </p:nvSpPr>
        <p:spPr bwMode="auto">
          <a:xfrm>
            <a:off x="3638550" y="3168650"/>
            <a:ext cx="1892300" cy="762000"/>
          </a:xfrm>
          <a:prstGeom prst="rect">
            <a:avLst/>
          </a:prstGeom>
          <a:solidFill>
            <a:srgbClr val="FFD30A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4400" b="1">
                <a:solidFill>
                  <a:srgbClr val="0F116A"/>
                </a:solidFill>
              </a:rPr>
              <a:t>mRNA</a:t>
            </a:r>
            <a:endParaRPr lang="en-US" sz="4000" b="1">
              <a:solidFill>
                <a:schemeClr val="tx2"/>
              </a:solidFill>
            </a:endParaRPr>
          </a:p>
        </p:txBody>
      </p:sp>
      <p:sp>
        <p:nvSpPr>
          <p:cNvPr id="60423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From gene to protein</a:t>
            </a:r>
          </a:p>
        </p:txBody>
      </p:sp>
      <p:sp>
        <p:nvSpPr>
          <p:cNvPr id="474127" name="AutoShape 15"/>
          <p:cNvSpPr>
            <a:spLocks noChangeArrowheads="1"/>
          </p:cNvSpPr>
          <p:nvPr/>
        </p:nvSpPr>
        <p:spPr bwMode="auto">
          <a:xfrm>
            <a:off x="1828800" y="3505200"/>
            <a:ext cx="1655763" cy="304800"/>
          </a:xfrm>
          <a:prstGeom prst="rightArrow">
            <a:avLst>
              <a:gd name="adj1" fmla="val 50000"/>
              <a:gd name="adj2" fmla="val 135807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5" name="Rectangle 16"/>
          <p:cNvSpPr>
            <a:spLocks noChangeArrowheads="1"/>
          </p:cNvSpPr>
          <p:nvPr/>
        </p:nvSpPr>
        <p:spPr bwMode="auto">
          <a:xfrm>
            <a:off x="609600" y="3168650"/>
            <a:ext cx="1395413" cy="762000"/>
          </a:xfrm>
          <a:prstGeom prst="rect">
            <a:avLst/>
          </a:prstGeom>
          <a:solidFill>
            <a:srgbClr val="FFD30A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4400" b="1">
                <a:solidFill>
                  <a:srgbClr val="0F116A"/>
                </a:solidFill>
              </a:rPr>
              <a:t>DNA</a:t>
            </a:r>
            <a:endParaRPr lang="en-US" sz="4000" b="1">
              <a:solidFill>
                <a:schemeClr val="tx2"/>
              </a:solidFill>
            </a:endParaRPr>
          </a:p>
        </p:txBody>
      </p:sp>
      <p:sp>
        <p:nvSpPr>
          <p:cNvPr id="474129" name="Text Box 17"/>
          <p:cNvSpPr txBox="1">
            <a:spLocks noChangeArrowheads="1"/>
          </p:cNvSpPr>
          <p:nvPr/>
        </p:nvSpPr>
        <p:spPr bwMode="auto">
          <a:xfrm>
            <a:off x="1828800" y="2590800"/>
            <a:ext cx="204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 u="sng">
                <a:solidFill>
                  <a:srgbClr val="CC0000"/>
                </a:solidFill>
              </a:rPr>
              <a:t>transcription</a:t>
            </a:r>
            <a:endParaRPr lang="en-US" u="sng"/>
          </a:p>
        </p:txBody>
      </p:sp>
      <p:sp>
        <p:nvSpPr>
          <p:cNvPr id="60427" name="Text Box 18"/>
          <p:cNvSpPr txBox="1">
            <a:spLocks noChangeArrowheads="1"/>
          </p:cNvSpPr>
          <p:nvPr/>
        </p:nvSpPr>
        <p:spPr bwMode="auto">
          <a:xfrm>
            <a:off x="1414463" y="6096000"/>
            <a:ext cx="1336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000005"/>
                </a:solidFill>
              </a:rPr>
              <a:t>nucleus</a:t>
            </a:r>
            <a:endParaRPr lang="en-US">
              <a:solidFill>
                <a:srgbClr val="006604"/>
              </a:solidFill>
            </a:endParaRPr>
          </a:p>
        </p:txBody>
      </p:sp>
      <p:sp>
        <p:nvSpPr>
          <p:cNvPr id="60428" name="Text Box 19"/>
          <p:cNvSpPr txBox="1">
            <a:spLocks noChangeArrowheads="1"/>
          </p:cNvSpPr>
          <p:nvPr/>
        </p:nvSpPr>
        <p:spPr bwMode="auto">
          <a:xfrm>
            <a:off x="4114800" y="6230938"/>
            <a:ext cx="16922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000005"/>
                </a:solidFill>
              </a:rPr>
              <a:t>cytoplasm</a:t>
            </a:r>
            <a:endParaRPr lang="en-US">
              <a:solidFill>
                <a:srgbClr val="006604"/>
              </a:solidFill>
            </a:endParaRPr>
          </a:p>
        </p:txBody>
      </p:sp>
      <p:sp>
        <p:nvSpPr>
          <p:cNvPr id="474132" name="Rectangle 20"/>
          <p:cNvSpPr>
            <a:spLocks noChangeArrowheads="1"/>
          </p:cNvSpPr>
          <p:nvPr/>
        </p:nvSpPr>
        <p:spPr bwMode="auto">
          <a:xfrm>
            <a:off x="6913563" y="3124200"/>
            <a:ext cx="2078037" cy="762000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4400" b="1">
                <a:solidFill>
                  <a:srgbClr val="0F116A"/>
                </a:solidFill>
              </a:rPr>
              <a:t>protein</a:t>
            </a:r>
            <a:endParaRPr lang="en-US" sz="4000" b="1">
              <a:solidFill>
                <a:schemeClr val="tx2"/>
              </a:solidFill>
            </a:endParaRPr>
          </a:p>
        </p:txBody>
      </p:sp>
      <p:sp>
        <p:nvSpPr>
          <p:cNvPr id="474133" name="Text Box 21"/>
          <p:cNvSpPr txBox="1">
            <a:spLocks noChangeArrowheads="1"/>
          </p:cNvSpPr>
          <p:nvPr/>
        </p:nvSpPr>
        <p:spPr bwMode="auto">
          <a:xfrm>
            <a:off x="5410200" y="2590800"/>
            <a:ext cx="174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 u="sng">
                <a:solidFill>
                  <a:srgbClr val="CC0000"/>
                </a:solidFill>
              </a:rPr>
              <a:t>translation</a:t>
            </a:r>
            <a:endParaRPr lang="en-US" u="sng"/>
          </a:p>
        </p:txBody>
      </p:sp>
      <p:sp>
        <p:nvSpPr>
          <p:cNvPr id="474134" name="Rectangle 22"/>
          <p:cNvSpPr>
            <a:spLocks noChangeArrowheads="1"/>
          </p:cNvSpPr>
          <p:nvPr/>
        </p:nvSpPr>
        <p:spPr bwMode="auto">
          <a:xfrm>
            <a:off x="7391400" y="5943600"/>
            <a:ext cx="1239838" cy="762000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4400" b="1">
                <a:solidFill>
                  <a:srgbClr val="0F116A"/>
                </a:solidFill>
              </a:rPr>
              <a:t>trait</a:t>
            </a:r>
            <a:endParaRPr lang="en-US" sz="4000" b="1">
              <a:solidFill>
                <a:schemeClr val="tx2"/>
              </a:solidFill>
            </a:endParaRP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4322763" y="4760913"/>
            <a:ext cx="4821237" cy="585787"/>
            <a:chOff x="967" y="2160"/>
            <a:chExt cx="4744" cy="576"/>
          </a:xfrm>
        </p:grpSpPr>
        <p:sp>
          <p:nvSpPr>
            <p:cNvPr id="60445" name="Rectangle 24"/>
            <p:cNvSpPr>
              <a:spLocks noChangeArrowheads="1"/>
            </p:cNvSpPr>
            <p:nvPr/>
          </p:nvSpPr>
          <p:spPr bwMode="auto">
            <a:xfrm>
              <a:off x="4320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6" name="Rectangle 25"/>
            <p:cNvSpPr>
              <a:spLocks noChangeArrowheads="1"/>
            </p:cNvSpPr>
            <p:nvPr/>
          </p:nvSpPr>
          <p:spPr bwMode="auto">
            <a:xfrm>
              <a:off x="5280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7" name="Rectangle 26"/>
            <p:cNvSpPr>
              <a:spLocks noChangeArrowheads="1"/>
            </p:cNvSpPr>
            <p:nvPr/>
          </p:nvSpPr>
          <p:spPr bwMode="auto">
            <a:xfrm>
              <a:off x="3168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0448" name="Group 27"/>
            <p:cNvGrpSpPr>
              <a:grpSpLocks/>
            </p:cNvGrpSpPr>
            <p:nvPr/>
          </p:nvGrpSpPr>
          <p:grpSpPr bwMode="auto">
            <a:xfrm rot="10800000" flipH="1">
              <a:off x="3936" y="2352"/>
              <a:ext cx="144" cy="384"/>
              <a:chOff x="1776" y="2592"/>
              <a:chExt cx="144" cy="384"/>
            </a:xfrm>
          </p:grpSpPr>
          <p:sp>
            <p:nvSpPr>
              <p:cNvPr id="60515" name="Rectangle 28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16" name="Oval 29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449" name="Group 30"/>
            <p:cNvGrpSpPr>
              <a:grpSpLocks/>
            </p:cNvGrpSpPr>
            <p:nvPr/>
          </p:nvGrpSpPr>
          <p:grpSpPr bwMode="auto">
            <a:xfrm rot="10800000" flipH="1">
              <a:off x="4512" y="2352"/>
              <a:ext cx="144" cy="384"/>
              <a:chOff x="1776" y="2592"/>
              <a:chExt cx="144" cy="384"/>
            </a:xfrm>
          </p:grpSpPr>
          <p:sp>
            <p:nvSpPr>
              <p:cNvPr id="60513" name="Rectangle 31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14" name="Oval 32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450" name="Group 33"/>
            <p:cNvGrpSpPr>
              <a:grpSpLocks/>
            </p:cNvGrpSpPr>
            <p:nvPr/>
          </p:nvGrpSpPr>
          <p:grpSpPr bwMode="auto">
            <a:xfrm rot="10800000" flipH="1">
              <a:off x="5472" y="2352"/>
              <a:ext cx="144" cy="384"/>
              <a:chOff x="1776" y="2592"/>
              <a:chExt cx="144" cy="384"/>
            </a:xfrm>
          </p:grpSpPr>
          <p:sp>
            <p:nvSpPr>
              <p:cNvPr id="60511" name="Rectangle 34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12" name="Oval 35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451" name="Group 36"/>
            <p:cNvGrpSpPr>
              <a:grpSpLocks/>
            </p:cNvGrpSpPr>
            <p:nvPr/>
          </p:nvGrpSpPr>
          <p:grpSpPr bwMode="auto">
            <a:xfrm rot="10800000" flipH="1">
              <a:off x="3360" y="2352"/>
              <a:ext cx="144" cy="384"/>
              <a:chOff x="1776" y="2592"/>
              <a:chExt cx="144" cy="384"/>
            </a:xfrm>
          </p:grpSpPr>
          <p:sp>
            <p:nvSpPr>
              <p:cNvPr id="60509" name="Rectangle 37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10" name="Oval 38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452" name="Group 39"/>
            <p:cNvGrpSpPr>
              <a:grpSpLocks/>
            </p:cNvGrpSpPr>
            <p:nvPr/>
          </p:nvGrpSpPr>
          <p:grpSpPr bwMode="auto">
            <a:xfrm rot="10800000" flipH="1">
              <a:off x="2784" y="2352"/>
              <a:ext cx="144" cy="384"/>
              <a:chOff x="1776" y="2592"/>
              <a:chExt cx="144" cy="384"/>
            </a:xfrm>
          </p:grpSpPr>
          <p:sp>
            <p:nvSpPr>
              <p:cNvPr id="60507" name="Rectangle 40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08" name="Oval 41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0453" name="Rectangle 42"/>
            <p:cNvSpPr>
              <a:spLocks noChangeArrowheads="1"/>
            </p:cNvSpPr>
            <p:nvPr/>
          </p:nvSpPr>
          <p:spPr bwMode="auto">
            <a:xfrm rot="10800000" flipH="1">
              <a:off x="1632" y="2352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4" name="Oval 43"/>
            <p:cNvSpPr>
              <a:spLocks noChangeArrowheads="1"/>
            </p:cNvSpPr>
            <p:nvPr/>
          </p:nvSpPr>
          <p:spPr bwMode="auto">
            <a:xfrm rot="10800000" flipH="1">
              <a:off x="1632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5" name="Rectangle 44"/>
            <p:cNvSpPr>
              <a:spLocks noChangeArrowheads="1"/>
            </p:cNvSpPr>
            <p:nvPr/>
          </p:nvSpPr>
          <p:spPr bwMode="auto">
            <a:xfrm>
              <a:off x="2400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6" name="Rectangle 45"/>
            <p:cNvSpPr>
              <a:spLocks noChangeArrowheads="1"/>
            </p:cNvSpPr>
            <p:nvPr/>
          </p:nvSpPr>
          <p:spPr bwMode="auto">
            <a:xfrm>
              <a:off x="1440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7" name="Rectangle 46"/>
            <p:cNvSpPr>
              <a:spLocks noChangeArrowheads="1"/>
            </p:cNvSpPr>
            <p:nvPr/>
          </p:nvSpPr>
          <p:spPr bwMode="auto">
            <a:xfrm>
              <a:off x="1248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0458" name="Group 47"/>
            <p:cNvGrpSpPr>
              <a:grpSpLocks/>
            </p:cNvGrpSpPr>
            <p:nvPr/>
          </p:nvGrpSpPr>
          <p:grpSpPr bwMode="auto">
            <a:xfrm rot="10800000">
              <a:off x="1056" y="2352"/>
              <a:ext cx="144" cy="384"/>
              <a:chOff x="1776" y="2592"/>
              <a:chExt cx="144" cy="384"/>
            </a:xfrm>
          </p:grpSpPr>
          <p:sp>
            <p:nvSpPr>
              <p:cNvPr id="60505" name="Rectangle 48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06" name="Oval 49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0459" name="Rectangle 50"/>
            <p:cNvSpPr>
              <a:spLocks noChangeArrowheads="1"/>
            </p:cNvSpPr>
            <p:nvPr/>
          </p:nvSpPr>
          <p:spPr bwMode="auto">
            <a:xfrm>
              <a:off x="2592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0460" name="Group 51"/>
            <p:cNvGrpSpPr>
              <a:grpSpLocks/>
            </p:cNvGrpSpPr>
            <p:nvPr/>
          </p:nvGrpSpPr>
          <p:grpSpPr bwMode="auto">
            <a:xfrm flipV="1">
              <a:off x="2976" y="2352"/>
              <a:ext cx="144" cy="384"/>
              <a:chOff x="1296" y="2592"/>
              <a:chExt cx="144" cy="384"/>
            </a:xfrm>
          </p:grpSpPr>
          <p:sp>
            <p:nvSpPr>
              <p:cNvPr id="60503" name="Rectangle 52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04" name="Oval 53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461" name="Group 54"/>
            <p:cNvGrpSpPr>
              <a:grpSpLocks/>
            </p:cNvGrpSpPr>
            <p:nvPr/>
          </p:nvGrpSpPr>
          <p:grpSpPr bwMode="auto">
            <a:xfrm flipV="1">
              <a:off x="2208" y="2352"/>
              <a:ext cx="144" cy="384"/>
              <a:chOff x="1296" y="2592"/>
              <a:chExt cx="144" cy="384"/>
            </a:xfrm>
          </p:grpSpPr>
          <p:sp>
            <p:nvSpPr>
              <p:cNvPr id="60501" name="Rectangle 55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02" name="Oval 56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462" name="Group 57"/>
            <p:cNvGrpSpPr>
              <a:grpSpLocks/>
            </p:cNvGrpSpPr>
            <p:nvPr/>
          </p:nvGrpSpPr>
          <p:grpSpPr bwMode="auto">
            <a:xfrm flipV="1">
              <a:off x="1824" y="2352"/>
              <a:ext cx="144" cy="384"/>
              <a:chOff x="1296" y="2592"/>
              <a:chExt cx="144" cy="384"/>
            </a:xfrm>
          </p:grpSpPr>
          <p:sp>
            <p:nvSpPr>
              <p:cNvPr id="60499" name="Rectangle 58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00" name="Oval 59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463" name="Group 60"/>
            <p:cNvGrpSpPr>
              <a:grpSpLocks/>
            </p:cNvGrpSpPr>
            <p:nvPr/>
          </p:nvGrpSpPr>
          <p:grpSpPr bwMode="auto">
            <a:xfrm flipV="1">
              <a:off x="3744" y="2352"/>
              <a:ext cx="144" cy="384"/>
              <a:chOff x="1296" y="2592"/>
              <a:chExt cx="144" cy="384"/>
            </a:xfrm>
          </p:grpSpPr>
          <p:sp>
            <p:nvSpPr>
              <p:cNvPr id="60497" name="Rectangle 61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98" name="Oval 62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464" name="Group 63"/>
            <p:cNvGrpSpPr>
              <a:grpSpLocks/>
            </p:cNvGrpSpPr>
            <p:nvPr/>
          </p:nvGrpSpPr>
          <p:grpSpPr bwMode="auto">
            <a:xfrm flipV="1">
              <a:off x="4704" y="2352"/>
              <a:ext cx="144" cy="384"/>
              <a:chOff x="1296" y="2592"/>
              <a:chExt cx="144" cy="384"/>
            </a:xfrm>
          </p:grpSpPr>
          <p:sp>
            <p:nvSpPr>
              <p:cNvPr id="60495" name="Rectangle 64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96" name="Oval 65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0465" name="Rectangle 66"/>
            <p:cNvSpPr>
              <a:spLocks noChangeArrowheads="1"/>
            </p:cNvSpPr>
            <p:nvPr/>
          </p:nvSpPr>
          <p:spPr bwMode="auto">
            <a:xfrm>
              <a:off x="2016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66" name="Rectangle 67"/>
            <p:cNvSpPr>
              <a:spLocks noChangeArrowheads="1"/>
            </p:cNvSpPr>
            <p:nvPr/>
          </p:nvSpPr>
          <p:spPr bwMode="auto">
            <a:xfrm>
              <a:off x="3552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67" name="Rectangle 68"/>
            <p:cNvSpPr>
              <a:spLocks noChangeArrowheads="1"/>
            </p:cNvSpPr>
            <p:nvPr/>
          </p:nvSpPr>
          <p:spPr bwMode="auto">
            <a:xfrm>
              <a:off x="4128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68" name="Rectangle 69"/>
            <p:cNvSpPr>
              <a:spLocks noChangeArrowheads="1"/>
            </p:cNvSpPr>
            <p:nvPr/>
          </p:nvSpPr>
          <p:spPr bwMode="auto">
            <a:xfrm>
              <a:off x="4896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69" name="Rectangle 70"/>
            <p:cNvSpPr>
              <a:spLocks noChangeArrowheads="1"/>
            </p:cNvSpPr>
            <p:nvPr/>
          </p:nvSpPr>
          <p:spPr bwMode="auto">
            <a:xfrm>
              <a:off x="5088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70" name="Rectangle 71"/>
            <p:cNvSpPr>
              <a:spLocks noChangeArrowheads="1"/>
            </p:cNvSpPr>
            <p:nvPr/>
          </p:nvSpPr>
          <p:spPr bwMode="auto">
            <a:xfrm>
              <a:off x="1008" y="2160"/>
              <a:ext cx="4656" cy="144"/>
            </a:xfrm>
            <a:prstGeom prst="rect">
              <a:avLst/>
            </a:prstGeom>
            <a:solidFill>
              <a:srgbClr val="000005"/>
            </a:solidFill>
            <a:ln w="9525">
              <a:solidFill>
                <a:srgbClr val="00000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71" name="Text Box 72"/>
            <p:cNvSpPr txBox="1">
              <a:spLocks noChangeArrowheads="1"/>
            </p:cNvSpPr>
            <p:nvPr/>
          </p:nvSpPr>
          <p:spPr bwMode="auto">
            <a:xfrm>
              <a:off x="2888" y="2294"/>
              <a:ext cx="325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U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60472" name="Text Box 73"/>
            <p:cNvSpPr txBox="1">
              <a:spLocks noChangeArrowheads="1"/>
            </p:cNvSpPr>
            <p:nvPr/>
          </p:nvSpPr>
          <p:spPr bwMode="auto">
            <a:xfrm>
              <a:off x="3077" y="2294"/>
              <a:ext cx="325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C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60473" name="Text Box 74"/>
            <p:cNvSpPr txBox="1">
              <a:spLocks noChangeArrowheads="1"/>
            </p:cNvSpPr>
            <p:nvPr/>
          </p:nvSpPr>
          <p:spPr bwMode="auto">
            <a:xfrm>
              <a:off x="5189" y="2294"/>
              <a:ext cx="325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C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60474" name="Text Box 75"/>
            <p:cNvSpPr txBox="1">
              <a:spLocks noChangeArrowheads="1"/>
            </p:cNvSpPr>
            <p:nvPr/>
          </p:nvSpPr>
          <p:spPr bwMode="auto">
            <a:xfrm>
              <a:off x="4232" y="2294"/>
              <a:ext cx="325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C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60475" name="Text Box 76"/>
            <p:cNvSpPr txBox="1">
              <a:spLocks noChangeArrowheads="1"/>
            </p:cNvSpPr>
            <p:nvPr/>
          </p:nvSpPr>
          <p:spPr bwMode="auto">
            <a:xfrm>
              <a:off x="2310" y="2294"/>
              <a:ext cx="325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C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60476" name="Text Box 77"/>
            <p:cNvSpPr txBox="1">
              <a:spLocks noChangeArrowheads="1"/>
            </p:cNvSpPr>
            <p:nvPr/>
          </p:nvSpPr>
          <p:spPr bwMode="auto">
            <a:xfrm>
              <a:off x="1353" y="2294"/>
              <a:ext cx="325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C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60477" name="Text Box 78"/>
            <p:cNvSpPr txBox="1">
              <a:spLocks noChangeArrowheads="1"/>
            </p:cNvSpPr>
            <p:nvPr/>
          </p:nvSpPr>
          <p:spPr bwMode="auto">
            <a:xfrm>
              <a:off x="1164" y="2294"/>
              <a:ext cx="325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C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60478" name="Text Box 79"/>
            <p:cNvSpPr txBox="1">
              <a:spLocks noChangeArrowheads="1"/>
            </p:cNvSpPr>
            <p:nvPr/>
          </p:nvSpPr>
          <p:spPr bwMode="auto">
            <a:xfrm>
              <a:off x="967" y="2294"/>
              <a:ext cx="325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A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60479" name="Text Box 80"/>
            <p:cNvSpPr txBox="1">
              <a:spLocks noChangeArrowheads="1"/>
            </p:cNvSpPr>
            <p:nvPr/>
          </p:nvSpPr>
          <p:spPr bwMode="auto">
            <a:xfrm>
              <a:off x="1535" y="2294"/>
              <a:ext cx="325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A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60480" name="Text Box 81"/>
            <p:cNvSpPr txBox="1">
              <a:spLocks noChangeArrowheads="1"/>
            </p:cNvSpPr>
            <p:nvPr/>
          </p:nvSpPr>
          <p:spPr bwMode="auto">
            <a:xfrm>
              <a:off x="1734" y="2294"/>
              <a:ext cx="325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U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60481" name="Text Box 82"/>
            <p:cNvSpPr txBox="1">
              <a:spLocks noChangeArrowheads="1"/>
            </p:cNvSpPr>
            <p:nvPr/>
          </p:nvSpPr>
          <p:spPr bwMode="auto">
            <a:xfrm>
              <a:off x="1918" y="2294"/>
              <a:ext cx="337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G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60482" name="Text Box 83"/>
            <p:cNvSpPr txBox="1">
              <a:spLocks noChangeArrowheads="1"/>
            </p:cNvSpPr>
            <p:nvPr/>
          </p:nvSpPr>
          <p:spPr bwMode="auto">
            <a:xfrm>
              <a:off x="2113" y="2294"/>
              <a:ext cx="325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U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60483" name="Text Box 84"/>
            <p:cNvSpPr txBox="1">
              <a:spLocks noChangeArrowheads="1"/>
            </p:cNvSpPr>
            <p:nvPr/>
          </p:nvSpPr>
          <p:spPr bwMode="auto">
            <a:xfrm>
              <a:off x="2494" y="2294"/>
              <a:ext cx="338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G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60484" name="Text Box 85"/>
            <p:cNvSpPr txBox="1">
              <a:spLocks noChangeArrowheads="1"/>
            </p:cNvSpPr>
            <p:nvPr/>
          </p:nvSpPr>
          <p:spPr bwMode="auto">
            <a:xfrm>
              <a:off x="2691" y="2294"/>
              <a:ext cx="325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A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60485" name="Text Box 86"/>
            <p:cNvSpPr txBox="1">
              <a:spLocks noChangeArrowheads="1"/>
            </p:cNvSpPr>
            <p:nvPr/>
          </p:nvSpPr>
          <p:spPr bwMode="auto">
            <a:xfrm>
              <a:off x="3266" y="2294"/>
              <a:ext cx="325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A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60486" name="Text Box 87"/>
            <p:cNvSpPr txBox="1">
              <a:spLocks noChangeArrowheads="1"/>
            </p:cNvSpPr>
            <p:nvPr/>
          </p:nvSpPr>
          <p:spPr bwMode="auto">
            <a:xfrm>
              <a:off x="3844" y="2294"/>
              <a:ext cx="325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A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60487" name="Text Box 88"/>
            <p:cNvSpPr txBox="1">
              <a:spLocks noChangeArrowheads="1"/>
            </p:cNvSpPr>
            <p:nvPr/>
          </p:nvSpPr>
          <p:spPr bwMode="auto">
            <a:xfrm>
              <a:off x="4422" y="2294"/>
              <a:ext cx="325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A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60488" name="Text Box 89"/>
            <p:cNvSpPr txBox="1">
              <a:spLocks noChangeArrowheads="1"/>
            </p:cNvSpPr>
            <p:nvPr/>
          </p:nvSpPr>
          <p:spPr bwMode="auto">
            <a:xfrm>
              <a:off x="5386" y="2294"/>
              <a:ext cx="325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A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60489" name="Text Box 90"/>
            <p:cNvSpPr txBox="1">
              <a:spLocks noChangeArrowheads="1"/>
            </p:cNvSpPr>
            <p:nvPr/>
          </p:nvSpPr>
          <p:spPr bwMode="auto">
            <a:xfrm>
              <a:off x="3468" y="2294"/>
              <a:ext cx="337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G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60490" name="Text Box 91"/>
            <p:cNvSpPr txBox="1">
              <a:spLocks noChangeArrowheads="1"/>
            </p:cNvSpPr>
            <p:nvPr/>
          </p:nvSpPr>
          <p:spPr bwMode="auto">
            <a:xfrm>
              <a:off x="4044" y="2294"/>
              <a:ext cx="338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G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60491" name="Text Box 92"/>
            <p:cNvSpPr txBox="1">
              <a:spLocks noChangeArrowheads="1"/>
            </p:cNvSpPr>
            <p:nvPr/>
          </p:nvSpPr>
          <p:spPr bwMode="auto">
            <a:xfrm>
              <a:off x="4811" y="2294"/>
              <a:ext cx="338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G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60492" name="Text Box 93"/>
            <p:cNvSpPr txBox="1">
              <a:spLocks noChangeArrowheads="1"/>
            </p:cNvSpPr>
            <p:nvPr/>
          </p:nvSpPr>
          <p:spPr bwMode="auto">
            <a:xfrm>
              <a:off x="5003" y="2294"/>
              <a:ext cx="338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G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60493" name="Text Box 94"/>
            <p:cNvSpPr txBox="1">
              <a:spLocks noChangeArrowheads="1"/>
            </p:cNvSpPr>
            <p:nvPr/>
          </p:nvSpPr>
          <p:spPr bwMode="auto">
            <a:xfrm>
              <a:off x="3657" y="2294"/>
              <a:ext cx="325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U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60494" name="Text Box 95"/>
            <p:cNvSpPr txBox="1">
              <a:spLocks noChangeArrowheads="1"/>
            </p:cNvSpPr>
            <p:nvPr/>
          </p:nvSpPr>
          <p:spPr bwMode="auto">
            <a:xfrm>
              <a:off x="4614" y="2294"/>
              <a:ext cx="325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U</a:t>
              </a:r>
              <a:endParaRPr lang="en-US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97"/>
          <p:cNvGrpSpPr>
            <a:grpSpLocks/>
          </p:cNvGrpSpPr>
          <p:nvPr/>
        </p:nvGrpSpPr>
        <p:grpSpPr bwMode="auto">
          <a:xfrm>
            <a:off x="7288213" y="4567238"/>
            <a:ext cx="1736725" cy="1054100"/>
            <a:chOff x="3381" y="1298"/>
            <a:chExt cx="1094" cy="664"/>
          </a:xfrm>
        </p:grpSpPr>
        <p:grpSp>
          <p:nvGrpSpPr>
            <p:cNvPr id="60441" name="Group 98"/>
            <p:cNvGrpSpPr>
              <a:grpSpLocks/>
            </p:cNvGrpSpPr>
            <p:nvPr/>
          </p:nvGrpSpPr>
          <p:grpSpPr bwMode="auto">
            <a:xfrm flipV="1">
              <a:off x="3381" y="1298"/>
              <a:ext cx="1080" cy="664"/>
              <a:chOff x="9801" y="1444"/>
              <a:chExt cx="2340" cy="1440"/>
            </a:xfrm>
          </p:grpSpPr>
          <p:sp>
            <p:nvSpPr>
              <p:cNvPr id="60443" name="Oval 99"/>
              <p:cNvSpPr>
                <a:spLocks noChangeArrowheads="1"/>
              </p:cNvSpPr>
              <p:nvPr/>
            </p:nvSpPr>
            <p:spPr bwMode="auto">
              <a:xfrm>
                <a:off x="9801" y="1984"/>
                <a:ext cx="2340" cy="900"/>
              </a:xfrm>
              <a:prstGeom prst="ellipse">
                <a:avLst/>
              </a:prstGeom>
              <a:solidFill>
                <a:srgbClr val="99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44" name="Oval 100"/>
              <p:cNvSpPr>
                <a:spLocks noChangeArrowheads="1"/>
              </p:cNvSpPr>
              <p:nvPr/>
            </p:nvSpPr>
            <p:spPr bwMode="auto">
              <a:xfrm>
                <a:off x="10251" y="1444"/>
                <a:ext cx="1440" cy="900"/>
              </a:xfrm>
              <a:prstGeom prst="ellipse">
                <a:avLst/>
              </a:prstGeom>
              <a:solidFill>
                <a:srgbClr val="99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0442" name="Text Box 101"/>
            <p:cNvSpPr txBox="1">
              <a:spLocks noChangeArrowheads="1"/>
            </p:cNvSpPr>
            <p:nvPr/>
          </p:nvSpPr>
          <p:spPr bwMode="auto">
            <a:xfrm>
              <a:off x="3495" y="1370"/>
              <a:ext cx="9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000005"/>
                  </a:solidFill>
                </a:rPr>
                <a:t>ribosome</a:t>
              </a:r>
              <a:endParaRPr lang="en-US"/>
            </a:p>
          </p:txBody>
        </p:sp>
      </p:grpSp>
      <p:grpSp>
        <p:nvGrpSpPr>
          <p:cNvPr id="17" name="Group 102"/>
          <p:cNvGrpSpPr>
            <a:grpSpLocks/>
          </p:cNvGrpSpPr>
          <p:nvPr/>
        </p:nvGrpSpPr>
        <p:grpSpPr bwMode="auto">
          <a:xfrm>
            <a:off x="4648200" y="5308600"/>
            <a:ext cx="2171700" cy="1714500"/>
            <a:chOff x="4080" y="3240"/>
            <a:chExt cx="1368" cy="1080"/>
          </a:xfrm>
        </p:grpSpPr>
        <p:sp>
          <p:nvSpPr>
            <p:cNvPr id="60435" name="AutoShape 103"/>
            <p:cNvSpPr>
              <a:spLocks noChangeArrowheads="1"/>
            </p:cNvSpPr>
            <p:nvPr/>
          </p:nvSpPr>
          <p:spPr bwMode="auto">
            <a:xfrm>
              <a:off x="4368" y="3240"/>
              <a:ext cx="1080" cy="10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0 w 21600"/>
                <a:gd name="T19" fmla="*/ 3160 h 21600"/>
                <a:gd name="T20" fmla="*/ 18440 w 21600"/>
                <a:gd name="T21" fmla="*/ 1844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351" y="10640"/>
                  </a:moveTo>
                  <a:cubicBezTo>
                    <a:pt x="19264" y="5979"/>
                    <a:pt x="15461" y="2246"/>
                    <a:pt x="10800" y="2246"/>
                  </a:cubicBezTo>
                  <a:cubicBezTo>
                    <a:pt x="6216" y="2246"/>
                    <a:pt x="2447" y="5860"/>
                    <a:pt x="2254" y="10440"/>
                  </a:cubicBezTo>
                  <a:lnTo>
                    <a:pt x="9" y="10346"/>
                  </a:lnTo>
                  <a:cubicBezTo>
                    <a:pt x="252" y="4563"/>
                    <a:pt x="5011" y="-1"/>
                    <a:pt x="10800" y="-1"/>
                  </a:cubicBezTo>
                  <a:cubicBezTo>
                    <a:pt x="16685" y="-1"/>
                    <a:pt x="21488" y="4713"/>
                    <a:pt x="21598" y="10597"/>
                  </a:cubicBezTo>
                  <a:lnTo>
                    <a:pt x="24297" y="10547"/>
                  </a:lnTo>
                  <a:lnTo>
                    <a:pt x="20547" y="14442"/>
                  </a:lnTo>
                  <a:lnTo>
                    <a:pt x="16651" y="10690"/>
                  </a:lnTo>
                  <a:lnTo>
                    <a:pt x="19351" y="1064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0436" name="Group 104"/>
            <p:cNvGrpSpPr>
              <a:grpSpLocks/>
            </p:cNvGrpSpPr>
            <p:nvPr/>
          </p:nvGrpSpPr>
          <p:grpSpPr bwMode="auto">
            <a:xfrm>
              <a:off x="4080" y="3504"/>
              <a:ext cx="894" cy="768"/>
              <a:chOff x="2736" y="2995"/>
              <a:chExt cx="894" cy="768"/>
            </a:xfrm>
          </p:grpSpPr>
          <p:grpSp>
            <p:nvGrpSpPr>
              <p:cNvPr id="60437" name="Group 105"/>
              <p:cNvGrpSpPr>
                <a:grpSpLocks/>
              </p:cNvGrpSpPr>
              <p:nvPr/>
            </p:nvGrpSpPr>
            <p:grpSpPr bwMode="auto">
              <a:xfrm>
                <a:off x="2874" y="2995"/>
                <a:ext cx="756" cy="461"/>
                <a:chOff x="2874" y="2995"/>
                <a:chExt cx="756" cy="461"/>
              </a:xfrm>
            </p:grpSpPr>
            <p:sp>
              <p:nvSpPr>
                <p:cNvPr id="60439" name="Line 106"/>
                <p:cNvSpPr>
                  <a:spLocks noChangeShapeType="1"/>
                </p:cNvSpPr>
                <p:nvPr/>
              </p:nvSpPr>
              <p:spPr bwMode="auto">
                <a:xfrm>
                  <a:off x="2928" y="3312"/>
                  <a:ext cx="0" cy="144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40" name="Rectangle 107"/>
                <p:cNvSpPr>
                  <a:spLocks noChangeArrowheads="1"/>
                </p:cNvSpPr>
                <p:nvPr/>
              </p:nvSpPr>
              <p:spPr bwMode="auto">
                <a:xfrm>
                  <a:off x="2874" y="2995"/>
                  <a:ext cx="756" cy="365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3200" b="1">
                      <a:solidFill>
                        <a:srgbClr val="0F116A"/>
                      </a:solidFill>
                    </a:rPr>
                    <a:t>tRNA</a:t>
                  </a:r>
                  <a:endParaRPr lang="en-US" sz="4000" b="1">
                    <a:solidFill>
                      <a:srgbClr val="660066"/>
                    </a:solidFill>
                    <a:latin typeface="Times" charset="0"/>
                  </a:endParaRPr>
                </a:p>
              </p:txBody>
            </p:sp>
          </p:grpSp>
          <p:sp>
            <p:nvSpPr>
              <p:cNvPr id="60438" name="AutoShape 108"/>
              <p:cNvSpPr>
                <a:spLocks noChangeArrowheads="1"/>
              </p:cNvSpPr>
              <p:nvPr/>
            </p:nvSpPr>
            <p:spPr bwMode="auto">
              <a:xfrm>
                <a:off x="2736" y="3434"/>
                <a:ext cx="384" cy="329"/>
              </a:xfrm>
              <a:prstGeom prst="octagon">
                <a:avLst>
                  <a:gd name="adj" fmla="val 29287"/>
                </a:avLst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800" b="1">
                    <a:solidFill>
                      <a:schemeClr val="bg1"/>
                    </a:solidFill>
                  </a:rPr>
                  <a:t>aa</a:t>
                </a:r>
                <a:endParaRPr lang="en-US" sz="80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4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4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74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74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74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74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xit" presetSubtype="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" presetClass="exit" presetSubtype="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2" presetClass="exit" presetSubtype="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74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74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22" grpId="0" animBg="1"/>
      <p:bldP spid="474124" grpId="0" animBg="1"/>
      <p:bldP spid="474125" grpId="0" animBg="1"/>
      <p:bldP spid="474127" grpId="0" animBg="1"/>
      <p:bldP spid="474129" grpId="0"/>
      <p:bldP spid="474132" grpId="0" animBg="1"/>
      <p:bldP spid="474133" grpId="0"/>
      <p:bldP spid="4741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Text Box 2"/>
          <p:cNvSpPr txBox="1">
            <a:spLocks noChangeArrowheads="1"/>
          </p:cNvSpPr>
          <p:nvPr/>
        </p:nvSpPr>
        <p:spPr bwMode="auto">
          <a:xfrm>
            <a:off x="6051550" y="674688"/>
            <a:ext cx="121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CC0000"/>
                </a:solidFill>
              </a:rPr>
              <a:t>protein</a:t>
            </a:r>
            <a:endParaRPr lang="en-US">
              <a:solidFill>
                <a:srgbClr val="CC000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781800" y="165100"/>
            <a:ext cx="1460500" cy="4057650"/>
            <a:chOff x="4704" y="576"/>
            <a:chExt cx="920" cy="2556"/>
          </a:xfrm>
        </p:grpSpPr>
        <p:pic>
          <p:nvPicPr>
            <p:cNvPr id="62488" name="Picture 4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088" y="2352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89" name="Picture 5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752" y="2832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90" name="Picture 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800" y="1536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91" name="Picture 7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848" y="2544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92" name="Picture 8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704" y="1824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93" name="Picture 9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992" y="1296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94" name="Picture 10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896" y="2100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95" name="Picture 11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088" y="1008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96" name="Picture 1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280" y="768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97" name="Picture 1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040" y="576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2468" name="Oval 14"/>
          <p:cNvSpPr>
            <a:spLocks noChangeArrowheads="1"/>
          </p:cNvSpPr>
          <p:nvPr/>
        </p:nvSpPr>
        <p:spPr bwMode="auto">
          <a:xfrm>
            <a:off x="-1931988" y="304800"/>
            <a:ext cx="5181601" cy="6553200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223" name="AutoShape 15"/>
          <p:cNvSpPr>
            <a:spLocks noChangeArrowheads="1"/>
          </p:cNvSpPr>
          <p:nvPr/>
        </p:nvSpPr>
        <p:spPr bwMode="auto">
          <a:xfrm>
            <a:off x="1371600" y="3317875"/>
            <a:ext cx="1655763" cy="304800"/>
          </a:xfrm>
          <a:prstGeom prst="rightArrow">
            <a:avLst>
              <a:gd name="adj1" fmla="val 50000"/>
              <a:gd name="adj2" fmla="val 135807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-152400" y="2514600"/>
            <a:ext cx="3162300" cy="2828925"/>
            <a:chOff x="-96" y="1584"/>
            <a:chExt cx="1992" cy="1782"/>
          </a:xfrm>
        </p:grpSpPr>
        <p:pic>
          <p:nvPicPr>
            <p:cNvPr id="62486" name="Picture 16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-96" y="1584"/>
              <a:ext cx="1856" cy="1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87" name="Picture 17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28" y="2450"/>
              <a:ext cx="1368" cy="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971800" y="2730500"/>
            <a:ext cx="1714500" cy="1943100"/>
            <a:chOff x="5661" y="3964"/>
            <a:chExt cx="2700" cy="3060"/>
          </a:xfrm>
        </p:grpSpPr>
        <p:pic>
          <p:nvPicPr>
            <p:cNvPr id="62483" name="Picture 19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661" y="3964"/>
              <a:ext cx="2700" cy="1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84" name="Picture 20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661" y="4504"/>
              <a:ext cx="2700" cy="1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85" name="Picture 21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661" y="5215"/>
              <a:ext cx="2700" cy="1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78230" name="Picture 2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867400" y="3314700"/>
            <a:ext cx="2119313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8231" name="AutoShape 23"/>
          <p:cNvSpPr>
            <a:spLocks noChangeArrowheads="1"/>
          </p:cNvSpPr>
          <p:nvPr/>
        </p:nvSpPr>
        <p:spPr bwMode="auto">
          <a:xfrm>
            <a:off x="4800600" y="3336925"/>
            <a:ext cx="1371600" cy="3048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8232" name="AutoShape 24"/>
          <p:cNvSpPr>
            <a:spLocks noChangeArrowheads="1"/>
          </p:cNvSpPr>
          <p:nvPr/>
        </p:nvSpPr>
        <p:spPr bwMode="auto">
          <a:xfrm>
            <a:off x="4876800" y="5143500"/>
            <a:ext cx="1714500" cy="17145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199" y="8620"/>
                </a:moveTo>
                <a:cubicBezTo>
                  <a:pt x="18206" y="4793"/>
                  <a:pt x="14753" y="2121"/>
                  <a:pt x="10800" y="2121"/>
                </a:cubicBezTo>
                <a:cubicBezTo>
                  <a:pt x="6007" y="2122"/>
                  <a:pt x="2122" y="6007"/>
                  <a:pt x="2122" y="10800"/>
                </a:cubicBezTo>
                <a:cubicBezTo>
                  <a:pt x="2121" y="11190"/>
                  <a:pt x="2148" y="11581"/>
                  <a:pt x="2201" y="11968"/>
                </a:cubicBezTo>
                <a:lnTo>
                  <a:pt x="98" y="12254"/>
                </a:lnTo>
                <a:cubicBezTo>
                  <a:pt x="32" y="11772"/>
                  <a:pt x="0" y="11286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5719" y="0"/>
                  <a:pt x="20017" y="3324"/>
                  <a:pt x="21253" y="8087"/>
                </a:cubicBezTo>
                <a:lnTo>
                  <a:pt x="23867" y="7408"/>
                </a:lnTo>
                <a:lnTo>
                  <a:pt x="21171" y="11993"/>
                </a:lnTo>
                <a:lnTo>
                  <a:pt x="16586" y="9298"/>
                </a:lnTo>
                <a:lnTo>
                  <a:pt x="19199" y="8620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78233" name="Picture 2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429000" y="4951413"/>
            <a:ext cx="2438400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8234" name="Text Box 26"/>
          <p:cNvSpPr txBox="1">
            <a:spLocks noChangeArrowheads="1"/>
          </p:cNvSpPr>
          <p:nvPr/>
        </p:nvSpPr>
        <p:spPr bwMode="auto">
          <a:xfrm>
            <a:off x="1371600" y="2057400"/>
            <a:ext cx="204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CC0000"/>
                </a:solidFill>
              </a:rPr>
              <a:t>transcription</a:t>
            </a:r>
            <a:endParaRPr lang="en-US">
              <a:solidFill>
                <a:srgbClr val="CC0000"/>
              </a:solidFill>
            </a:endParaRPr>
          </a:p>
        </p:txBody>
      </p:sp>
      <p:sp>
        <p:nvSpPr>
          <p:cNvPr id="62477" name="Text Box 27"/>
          <p:cNvSpPr txBox="1">
            <a:spLocks noChangeArrowheads="1"/>
          </p:cNvSpPr>
          <p:nvPr/>
        </p:nvSpPr>
        <p:spPr bwMode="auto">
          <a:xfrm>
            <a:off x="2809875" y="346075"/>
            <a:ext cx="169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000005"/>
                </a:solidFill>
              </a:rPr>
              <a:t>cytoplasm</a:t>
            </a:r>
            <a:endParaRPr lang="en-US">
              <a:solidFill>
                <a:srgbClr val="000005"/>
              </a:solidFill>
            </a:endParaRPr>
          </a:p>
        </p:txBody>
      </p:sp>
      <p:sp>
        <p:nvSpPr>
          <p:cNvPr id="62478" name="Text Box 28"/>
          <p:cNvSpPr txBox="1">
            <a:spLocks noChangeArrowheads="1"/>
          </p:cNvSpPr>
          <p:nvPr/>
        </p:nvSpPr>
        <p:spPr bwMode="auto">
          <a:xfrm>
            <a:off x="304800" y="5562600"/>
            <a:ext cx="1336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000005"/>
                </a:solidFill>
              </a:rPr>
              <a:t>nucleus</a:t>
            </a:r>
            <a:endParaRPr lang="en-US">
              <a:solidFill>
                <a:srgbClr val="000005"/>
              </a:solidFill>
            </a:endParaRPr>
          </a:p>
        </p:txBody>
      </p:sp>
      <p:sp>
        <p:nvSpPr>
          <p:cNvPr id="478237" name="Text Box 29"/>
          <p:cNvSpPr txBox="1">
            <a:spLocks noChangeArrowheads="1"/>
          </p:cNvSpPr>
          <p:nvPr/>
        </p:nvSpPr>
        <p:spPr bwMode="auto">
          <a:xfrm>
            <a:off x="4343400" y="2057400"/>
            <a:ext cx="174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CC0000"/>
                </a:solidFill>
              </a:rPr>
              <a:t>translation</a:t>
            </a:r>
            <a:endParaRPr lang="en-US">
              <a:solidFill>
                <a:srgbClr val="CC0000"/>
              </a:solidFill>
            </a:endParaRPr>
          </a:p>
        </p:txBody>
      </p:sp>
      <p:sp>
        <p:nvSpPr>
          <p:cNvPr id="478238" name="AutoShape 30"/>
          <p:cNvSpPr>
            <a:spLocks noChangeArrowheads="1"/>
          </p:cNvSpPr>
          <p:nvPr/>
        </p:nvSpPr>
        <p:spPr bwMode="auto">
          <a:xfrm rot="5400000">
            <a:off x="7359650" y="4556125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78241" name="Picture 33" descr="penguinL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flipH="1">
            <a:off x="6872288" y="5456238"/>
            <a:ext cx="1379537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8239" name="Rectangle 31"/>
          <p:cNvSpPr>
            <a:spLocks noChangeArrowheads="1"/>
          </p:cNvSpPr>
          <p:nvPr/>
        </p:nvSpPr>
        <p:spPr bwMode="auto">
          <a:xfrm>
            <a:off x="7932738" y="5929313"/>
            <a:ext cx="952500" cy="579437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</a:rPr>
              <a:t>trait</a:t>
            </a:r>
            <a:endParaRPr lang="en-US" sz="28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82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8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8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78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8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78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78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7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478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478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478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78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478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478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478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478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2000"/>
                                        <p:tgtEl>
                                          <p:spTgt spid="478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/>
                                        <p:tgtEl>
                                          <p:spTgt spid="478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478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478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78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4782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782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78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0" grpId="0"/>
      <p:bldP spid="478223" grpId="0" animBg="1"/>
      <p:bldP spid="478231" grpId="0" animBg="1"/>
      <p:bldP spid="478232" grpId="0" animBg="1"/>
      <p:bldP spid="478234" grpId="0"/>
      <p:bldP spid="478237" grpId="0"/>
      <p:bldP spid="478238" grpId="0" animBg="1"/>
      <p:bldP spid="47823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From gene to protein</a:t>
            </a:r>
          </a:p>
        </p:txBody>
      </p:sp>
      <p:pic>
        <p:nvPicPr>
          <p:cNvPr id="64515" name="Picture 3" descr="transla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5963" y="1317625"/>
            <a:ext cx="7805737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6"/>
          <p:cNvSpPr>
            <a:spLocks noChangeArrowheads="1"/>
          </p:cNvSpPr>
          <p:nvPr/>
        </p:nvSpPr>
        <p:spPr bwMode="auto">
          <a:xfrm>
            <a:off x="1325563" y="5202238"/>
            <a:ext cx="2084387" cy="409575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 wrap="none" tIns="0" bIns="0" anchor="ctr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transcription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 Box 26"/>
          <p:cNvSpPr>
            <a:spLocks noChangeArrowheads="1"/>
          </p:cNvSpPr>
          <p:nvPr/>
        </p:nvSpPr>
        <p:spPr bwMode="auto">
          <a:xfrm>
            <a:off x="3757613" y="6219825"/>
            <a:ext cx="1792287" cy="407988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 wrap="none" tIns="0" bIns="0" anchor="ctr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translation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 Box 26"/>
          <p:cNvSpPr>
            <a:spLocks noChangeArrowheads="1"/>
          </p:cNvSpPr>
          <p:nvPr/>
        </p:nvSpPr>
        <p:spPr bwMode="auto">
          <a:xfrm>
            <a:off x="4438650" y="2460625"/>
            <a:ext cx="1263650" cy="407988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 wrap="none" tIns="0" bIns="0" anchor="ctr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protein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9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2009-2010</a:t>
            </a:r>
            <a:endParaRPr lang="en-US" b="0" smtClean="0">
              <a:ea typeface="ＭＳ Ｐゴシック" charset="-128"/>
            </a:endParaRPr>
          </a:p>
        </p:txBody>
      </p:sp>
      <p:pic>
        <p:nvPicPr>
          <p:cNvPr id="66563" name="Picture 8" descr="blackpenguin.jpg"/>
          <p:cNvPicPr>
            <a:picLocks noChangeAspect="1"/>
          </p:cNvPicPr>
          <p:nvPr/>
        </p:nvPicPr>
        <p:blipFill>
          <a:blip r:embed="rId4"/>
          <a:srcRect r="37440"/>
          <a:stretch>
            <a:fillRect/>
          </a:stretch>
        </p:blipFill>
        <p:spPr bwMode="auto">
          <a:xfrm flipH="1">
            <a:off x="53975" y="3011488"/>
            <a:ext cx="3562350" cy="3792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AutoShape 6"/>
          <p:cNvSpPr>
            <a:spLocks/>
          </p:cNvSpPr>
          <p:nvPr/>
        </p:nvSpPr>
        <p:spPr bwMode="auto">
          <a:xfrm>
            <a:off x="1895475" y="166688"/>
            <a:ext cx="6924675" cy="2751137"/>
          </a:xfrm>
          <a:prstGeom prst="wedgeEllipseCallout">
            <a:avLst>
              <a:gd name="adj1" fmla="val -44514"/>
              <a:gd name="adj2" fmla="val 81176"/>
            </a:avLst>
          </a:prstGeom>
          <a:solidFill>
            <a:srgbClr val="FFCC00"/>
          </a:solidFill>
          <a:ln w="5715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ts val="1400"/>
              </a:spcBef>
            </a:pPr>
            <a:r>
              <a:rPr lang="en-US" sz="3600" b="1">
                <a:solidFill>
                  <a:schemeClr val="tx2"/>
                </a:solidFill>
              </a:rPr>
              <a:t>Whoops!</a:t>
            </a:r>
            <a:br>
              <a:rPr lang="en-US" sz="3600" b="1">
                <a:solidFill>
                  <a:schemeClr val="tx2"/>
                </a:solidFill>
              </a:rPr>
            </a:br>
            <a:r>
              <a:rPr lang="en-US" sz="3600" b="1">
                <a:solidFill>
                  <a:schemeClr val="tx2"/>
                </a:solidFill>
              </a:rPr>
              <a:t>See what happens when </a:t>
            </a:r>
            <a:br>
              <a:rPr lang="en-US" sz="3600" b="1">
                <a:solidFill>
                  <a:schemeClr val="tx2"/>
                </a:solidFill>
              </a:rPr>
            </a:br>
            <a:r>
              <a:rPr lang="en-US" sz="3600" b="1">
                <a:solidFill>
                  <a:schemeClr val="tx2"/>
                </a:solidFill>
              </a:rPr>
              <a:t>your genes don’t work right</a:t>
            </a:r>
            <a:r>
              <a:rPr lang="en-US" sz="3600" b="1" i="1">
                <a:solidFill>
                  <a:schemeClr val="tx2"/>
                </a:solidFill>
              </a:rPr>
              <a:t>!</a:t>
            </a:r>
          </a:p>
          <a:p>
            <a:pPr>
              <a:spcBef>
                <a:spcPts val="1400"/>
              </a:spcBef>
            </a:pPr>
            <a:r>
              <a:rPr lang="en-US" sz="3600" b="1">
                <a:solidFill>
                  <a:schemeClr val="tx2"/>
                </a:solidFill>
              </a:rPr>
              <a:t>Any Questions??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dna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625" y="3248025"/>
            <a:ext cx="2730500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7970" name="Picture 2"/>
          <p:cNvPicPr>
            <a:picLocks noChangeAspect="1" noChangeArrowheads="1"/>
          </p:cNvPicPr>
          <p:nvPr/>
        </p:nvPicPr>
        <p:blipFill>
          <a:blip r:embed="rId8"/>
          <a:srcRect l="13499" r="27000" b="13187"/>
          <a:stretch>
            <a:fillRect/>
          </a:stretch>
        </p:blipFill>
        <p:spPr bwMode="auto">
          <a:xfrm>
            <a:off x="3429000" y="3440113"/>
            <a:ext cx="2590800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7971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533400" y="1371600"/>
            <a:ext cx="7772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Char char="§"/>
            </a:pPr>
            <a:r>
              <a:rPr lang="en-US" sz="3000" b="1">
                <a:solidFill>
                  <a:srgbClr val="0F116A"/>
                </a:solidFill>
              </a:rPr>
              <a:t>How does DNA code for cells &amp; bodies?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</a:pPr>
            <a:r>
              <a:rPr lang="en-US" sz="2800" b="1"/>
              <a:t>how are cells and bodies made from the instructions in DNA</a:t>
            </a:r>
          </a:p>
        </p:txBody>
      </p:sp>
      <p:sp>
        <p:nvSpPr>
          <p:cNvPr id="1946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ym typeface="Symbol" charset="2"/>
              </a:rPr>
              <a:t>DNA</a:t>
            </a:r>
            <a:r>
              <a:rPr lang="en-US" smtClean="0"/>
              <a:t> </a:t>
            </a:r>
            <a:r>
              <a:rPr lang="en-US" smtClean="0">
                <a:sym typeface="Symbol" charset="2"/>
              </a:rPr>
              <a:t> Cells  </a:t>
            </a:r>
            <a:r>
              <a:rPr lang="en-US" smtClean="0"/>
              <a:t>Bodies</a:t>
            </a:r>
          </a:p>
        </p:txBody>
      </p:sp>
      <p:sp>
        <p:nvSpPr>
          <p:cNvPr id="467975" name="AutoShape 7"/>
          <p:cNvSpPr>
            <a:spLocks noChangeArrowheads="1"/>
          </p:cNvSpPr>
          <p:nvPr/>
        </p:nvSpPr>
        <p:spPr bwMode="auto">
          <a:xfrm>
            <a:off x="2667000" y="4662488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7976" name="AutoShape 8"/>
          <p:cNvSpPr>
            <a:spLocks noChangeArrowheads="1"/>
          </p:cNvSpPr>
          <p:nvPr/>
        </p:nvSpPr>
        <p:spPr bwMode="auto">
          <a:xfrm>
            <a:off x="5813425" y="46482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67978" name="Picture 10" descr="penguinL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6608763" y="3713163"/>
            <a:ext cx="2360612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79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79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79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79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1" grpId="0" build="p" autoUpdateAnimBg="0"/>
      <p:bldP spid="467975" grpId="0" animBg="1"/>
      <p:bldP spid="4679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4" descr="dna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513" y="2571750"/>
            <a:ext cx="261620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7259" name="Picture 11" descr="growth_hormones"/>
          <p:cNvPicPr>
            <a:picLocks noChangeAspect="1" noChangeArrowheads="1"/>
          </p:cNvPicPr>
          <p:nvPr/>
        </p:nvPicPr>
        <p:blipFill>
          <a:blip r:embed="rId9"/>
          <a:srcRect r="46036" b="41022"/>
          <a:stretch>
            <a:fillRect/>
          </a:stretch>
        </p:blipFill>
        <p:spPr bwMode="auto">
          <a:xfrm>
            <a:off x="3733800" y="2444750"/>
            <a:ext cx="15001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7251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85800" y="1371600"/>
            <a:ext cx="8305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Char char="§"/>
            </a:pPr>
            <a:r>
              <a:rPr lang="en-US" sz="3000" b="1" u="sng">
                <a:solidFill>
                  <a:srgbClr val="CC0000"/>
                </a:solidFill>
              </a:rPr>
              <a:t>DNA has the information to build proteins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</a:pPr>
            <a:r>
              <a:rPr lang="en-US" sz="2800" b="1" u="sng">
                <a:solidFill>
                  <a:srgbClr val="CC0000"/>
                </a:solidFill>
              </a:rPr>
              <a:t>genes</a:t>
            </a:r>
            <a:endParaRPr lang="en-US" sz="2800" b="1"/>
          </a:p>
        </p:txBody>
      </p:sp>
      <p:sp>
        <p:nvSpPr>
          <p:cNvPr id="2150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ym typeface="Symbol" charset="2"/>
              </a:rPr>
              <a:t>DNA</a:t>
            </a:r>
            <a:r>
              <a:rPr lang="en-US" smtClean="0"/>
              <a:t> </a:t>
            </a:r>
            <a:r>
              <a:rPr lang="en-US" smtClean="0">
                <a:sym typeface="Symbol" charset="2"/>
              </a:rPr>
              <a:t> Proteins  Cells  </a:t>
            </a:r>
            <a:r>
              <a:rPr lang="en-US" smtClean="0"/>
              <a:t>Bodies </a:t>
            </a:r>
          </a:p>
        </p:txBody>
      </p:sp>
      <p:sp>
        <p:nvSpPr>
          <p:cNvPr id="437255" name="AutoShape 7"/>
          <p:cNvSpPr>
            <a:spLocks noChangeArrowheads="1"/>
          </p:cNvSpPr>
          <p:nvPr/>
        </p:nvSpPr>
        <p:spPr bwMode="auto">
          <a:xfrm>
            <a:off x="2590800" y="366395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7256" name="AutoShape 8"/>
          <p:cNvSpPr>
            <a:spLocks noChangeArrowheads="1"/>
          </p:cNvSpPr>
          <p:nvPr/>
        </p:nvSpPr>
        <p:spPr bwMode="auto">
          <a:xfrm>
            <a:off x="5715000" y="366395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37257" name="Picture 9"/>
          <p:cNvPicPr>
            <a:picLocks noChangeAspect="1" noChangeArrowheads="1"/>
          </p:cNvPicPr>
          <p:nvPr/>
        </p:nvPicPr>
        <p:blipFill>
          <a:blip r:embed="rId10"/>
          <a:srcRect l="13499" r="27000" b="13187"/>
          <a:stretch>
            <a:fillRect/>
          </a:stretch>
        </p:blipFill>
        <p:spPr bwMode="auto">
          <a:xfrm>
            <a:off x="6553200" y="2597150"/>
            <a:ext cx="2590800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7258" name="Rectangle 10"/>
          <p:cNvSpPr>
            <a:spLocks noChangeArrowheads="1"/>
          </p:cNvSpPr>
          <p:nvPr/>
        </p:nvSpPr>
        <p:spPr bwMode="auto">
          <a:xfrm>
            <a:off x="3657600" y="4257675"/>
            <a:ext cx="16875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0F116A"/>
                </a:solidFill>
              </a:rPr>
              <a:t>proteins</a:t>
            </a:r>
          </a:p>
        </p:txBody>
      </p:sp>
      <p:sp>
        <p:nvSpPr>
          <p:cNvPr id="437261" name="AutoShape 13"/>
          <p:cNvSpPr>
            <a:spLocks noChangeArrowheads="1"/>
          </p:cNvSpPr>
          <p:nvPr/>
        </p:nvSpPr>
        <p:spPr bwMode="auto">
          <a:xfrm rot="8546186">
            <a:off x="5153025" y="5087938"/>
            <a:ext cx="1681163" cy="304800"/>
          </a:xfrm>
          <a:prstGeom prst="rightArrow">
            <a:avLst>
              <a:gd name="adj1" fmla="val 50000"/>
              <a:gd name="adj2" fmla="val 137891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7263" name="Rectangle 15"/>
          <p:cNvSpPr>
            <a:spLocks noChangeArrowheads="1"/>
          </p:cNvSpPr>
          <p:nvPr/>
        </p:nvSpPr>
        <p:spPr bwMode="auto">
          <a:xfrm>
            <a:off x="7924800" y="4730750"/>
            <a:ext cx="1031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0F116A"/>
                </a:solidFill>
              </a:rPr>
              <a:t>cells</a:t>
            </a:r>
          </a:p>
        </p:txBody>
      </p:sp>
      <p:sp>
        <p:nvSpPr>
          <p:cNvPr id="437264" name="Rectangle 16"/>
          <p:cNvSpPr>
            <a:spLocks noChangeArrowheads="1"/>
          </p:cNvSpPr>
          <p:nvPr/>
        </p:nvSpPr>
        <p:spPr bwMode="auto">
          <a:xfrm>
            <a:off x="2070100" y="6308725"/>
            <a:ext cx="1411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0F116A"/>
                </a:solidFill>
              </a:rPr>
              <a:t>bodies</a:t>
            </a:r>
          </a:p>
        </p:txBody>
      </p:sp>
      <p:pic>
        <p:nvPicPr>
          <p:cNvPr id="437266" name="Picture 18" descr="penguinL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flipH="1">
            <a:off x="3422650" y="4852988"/>
            <a:ext cx="1973263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7265" name="AutoShape 17"/>
          <p:cNvSpPr>
            <a:spLocks noChangeArrowheads="1"/>
          </p:cNvSpPr>
          <p:nvPr/>
        </p:nvSpPr>
        <p:spPr bwMode="auto">
          <a:xfrm>
            <a:off x="5321300" y="5892800"/>
            <a:ext cx="3708400" cy="742950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</p:spPr>
        <p:txBody>
          <a:bodyPr tIns="0" rIns="0" bIns="0">
            <a:spAutoFit/>
          </a:bodyPr>
          <a:lstStyle/>
          <a:p>
            <a:pPr algn="l"/>
            <a:r>
              <a:rPr lang="en-US" sz="2200" b="1">
                <a:solidFill>
                  <a:srgbClr val="000000"/>
                </a:solidFill>
              </a:rPr>
              <a:t>DNA gets all the glory,</a:t>
            </a:r>
            <a:br>
              <a:rPr lang="en-US" sz="2200" b="1">
                <a:solidFill>
                  <a:srgbClr val="000000"/>
                </a:solidFill>
              </a:rPr>
            </a:br>
            <a:r>
              <a:rPr lang="en-US" sz="2200" b="1">
                <a:solidFill>
                  <a:srgbClr val="000000"/>
                </a:solidFill>
              </a:rPr>
              <a:t>Proteins do all the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7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72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7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7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7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37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372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7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37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372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1" grpId="0" build="p" autoUpdateAnimBg="0"/>
      <p:bldP spid="437255" grpId="0" animBg="1"/>
      <p:bldP spid="437256" grpId="0" animBg="1"/>
      <p:bldP spid="437258" grpId="0"/>
      <p:bldP spid="437261" grpId="0" animBg="1"/>
      <p:bldP spid="437263" grpId="0"/>
      <p:bldP spid="437264" grpId="0"/>
      <p:bldP spid="4372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6"/>
          <p:cNvSpPr>
            <a:spLocks noChangeArrowheads="1"/>
          </p:cNvSpPr>
          <p:nvPr/>
        </p:nvSpPr>
        <p:spPr bwMode="auto">
          <a:xfrm>
            <a:off x="4046538" y="5345113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3555" name="Picture 7"/>
          <p:cNvPicPr>
            <a:picLocks noChangeAspect="1" noChangeArrowheads="1"/>
          </p:cNvPicPr>
          <p:nvPr/>
        </p:nvPicPr>
        <p:blipFill>
          <a:blip r:embed="rId4"/>
          <a:srcRect l="13499" r="27000" b="13187"/>
          <a:stretch>
            <a:fillRect/>
          </a:stretch>
        </p:blipFill>
        <p:spPr bwMode="auto">
          <a:xfrm>
            <a:off x="4884738" y="4278313"/>
            <a:ext cx="2590800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do proteins do all the work</a:t>
            </a:r>
          </a:p>
        </p:txBody>
      </p:sp>
      <p:sp>
        <p:nvSpPr>
          <p:cNvPr id="3747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458200" cy="3667125"/>
          </a:xfrm>
        </p:spPr>
        <p:txBody>
          <a:bodyPr/>
          <a:lstStyle/>
          <a:p>
            <a:pPr eaLnBrk="1" hangingPunct="1"/>
            <a:r>
              <a:rPr lang="en-US" u="sng" smtClean="0">
                <a:solidFill>
                  <a:srgbClr val="CC0000"/>
                </a:solidFill>
              </a:rPr>
              <a:t>Proteins</a:t>
            </a:r>
            <a:endParaRPr lang="en-US" smtClean="0"/>
          </a:p>
          <a:p>
            <a:pPr lvl="1" eaLnBrk="1" hangingPunct="1"/>
            <a:r>
              <a:rPr lang="en-US" smtClean="0"/>
              <a:t>proteins run living organisms</a:t>
            </a:r>
          </a:p>
          <a:p>
            <a:pPr lvl="1" eaLnBrk="1" hangingPunct="1"/>
            <a:r>
              <a:rPr lang="en-US" u="sng" smtClean="0">
                <a:solidFill>
                  <a:srgbClr val="CC0000"/>
                </a:solidFill>
              </a:rPr>
              <a:t>enzymes</a:t>
            </a:r>
            <a:endParaRPr lang="en-US" smtClean="0"/>
          </a:p>
          <a:p>
            <a:pPr lvl="2" eaLnBrk="1" hangingPunct="1"/>
            <a:r>
              <a:rPr lang="en-US" smtClean="0"/>
              <a:t>control all chemical reactions in living organisms</a:t>
            </a:r>
          </a:p>
          <a:p>
            <a:pPr lvl="1" eaLnBrk="1" hangingPunct="1"/>
            <a:r>
              <a:rPr lang="en-US" u="sng" smtClean="0">
                <a:solidFill>
                  <a:srgbClr val="CC0000"/>
                </a:solidFill>
              </a:rPr>
              <a:t>structure</a:t>
            </a:r>
            <a:endParaRPr lang="en-US" smtClean="0"/>
          </a:p>
          <a:p>
            <a:pPr lvl="2" eaLnBrk="1" hangingPunct="1"/>
            <a:r>
              <a:rPr lang="en-US" smtClean="0"/>
              <a:t>all living organisms are built out of proteins</a:t>
            </a:r>
          </a:p>
        </p:txBody>
      </p:sp>
      <p:pic>
        <p:nvPicPr>
          <p:cNvPr id="23558" name="Picture 5" descr="growth_hormones"/>
          <p:cNvPicPr>
            <a:picLocks noChangeAspect="1" noChangeArrowheads="1"/>
          </p:cNvPicPr>
          <p:nvPr/>
        </p:nvPicPr>
        <p:blipFill>
          <a:blip r:embed="rId5"/>
          <a:srcRect r="46036" b="41022"/>
          <a:stretch>
            <a:fillRect/>
          </a:stretch>
        </p:blipFill>
        <p:spPr bwMode="auto">
          <a:xfrm>
            <a:off x="2349500" y="4724400"/>
            <a:ext cx="15001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943" name="Oval 111"/>
          <p:cNvSpPr>
            <a:spLocks noChangeArrowheads="1"/>
          </p:cNvSpPr>
          <p:nvPr/>
        </p:nvSpPr>
        <p:spPr bwMode="auto">
          <a:xfrm>
            <a:off x="503238" y="3695700"/>
            <a:ext cx="8083550" cy="31623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6944" name="Text Box 112"/>
          <p:cNvSpPr txBox="1">
            <a:spLocks noChangeArrowheads="1"/>
          </p:cNvSpPr>
          <p:nvPr/>
        </p:nvSpPr>
        <p:spPr bwMode="auto">
          <a:xfrm>
            <a:off x="5383213" y="4092575"/>
            <a:ext cx="143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rgbClr val="000005"/>
                </a:solidFill>
              </a:rPr>
              <a:t>cytoplasm</a:t>
            </a:r>
            <a:endParaRPr lang="en-US" sz="2000">
              <a:solidFill>
                <a:srgbClr val="000005"/>
              </a:solidFill>
            </a:endParaRPr>
          </a:p>
        </p:txBody>
      </p:sp>
      <p:sp>
        <p:nvSpPr>
          <p:cNvPr id="376843" name="Oval 11"/>
          <p:cNvSpPr>
            <a:spLocks noChangeArrowheads="1"/>
          </p:cNvSpPr>
          <p:nvPr/>
        </p:nvSpPr>
        <p:spPr bwMode="auto">
          <a:xfrm>
            <a:off x="1857375" y="3854450"/>
            <a:ext cx="3475038" cy="2770188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14"/>
          <p:cNvGrpSpPr>
            <a:grpSpLocks/>
          </p:cNvGrpSpPr>
          <p:nvPr/>
        </p:nvGrpSpPr>
        <p:grpSpPr bwMode="auto">
          <a:xfrm>
            <a:off x="2968625" y="4794250"/>
            <a:ext cx="1878013" cy="1577975"/>
            <a:chOff x="1870" y="3020"/>
            <a:chExt cx="1183" cy="994"/>
          </a:xfrm>
        </p:grpSpPr>
        <p:sp>
          <p:nvSpPr>
            <p:cNvPr id="25609" name="Freeform 21"/>
            <p:cNvSpPr>
              <a:spLocks/>
            </p:cNvSpPr>
            <p:nvPr/>
          </p:nvSpPr>
          <p:spPr bwMode="auto">
            <a:xfrm>
              <a:off x="1873" y="3704"/>
              <a:ext cx="1071" cy="169"/>
            </a:xfrm>
            <a:custGeom>
              <a:avLst/>
              <a:gdLst>
                <a:gd name="T0" fmla="*/ 762 w 1071"/>
                <a:gd name="T1" fmla="*/ 2 h 169"/>
                <a:gd name="T2" fmla="*/ 827 w 1071"/>
                <a:gd name="T3" fmla="*/ 2 h 169"/>
                <a:gd name="T4" fmla="*/ 895 w 1071"/>
                <a:gd name="T5" fmla="*/ 9 h 169"/>
                <a:gd name="T6" fmla="*/ 961 w 1071"/>
                <a:gd name="T7" fmla="*/ 20 h 169"/>
                <a:gd name="T8" fmla="*/ 1016 w 1071"/>
                <a:gd name="T9" fmla="*/ 34 h 169"/>
                <a:gd name="T10" fmla="*/ 1055 w 1071"/>
                <a:gd name="T11" fmla="*/ 48 h 169"/>
                <a:gd name="T12" fmla="*/ 1069 w 1071"/>
                <a:gd name="T13" fmla="*/ 57 h 169"/>
                <a:gd name="T14" fmla="*/ 1071 w 1071"/>
                <a:gd name="T15" fmla="*/ 63 h 169"/>
                <a:gd name="T16" fmla="*/ 1062 w 1071"/>
                <a:gd name="T17" fmla="*/ 68 h 169"/>
                <a:gd name="T18" fmla="*/ 1036 w 1071"/>
                <a:gd name="T19" fmla="*/ 72 h 169"/>
                <a:gd name="T20" fmla="*/ 1005 w 1071"/>
                <a:gd name="T21" fmla="*/ 73 h 169"/>
                <a:gd name="T22" fmla="*/ 871 w 1071"/>
                <a:gd name="T23" fmla="*/ 75 h 169"/>
                <a:gd name="T24" fmla="*/ 777 w 1071"/>
                <a:gd name="T25" fmla="*/ 82 h 169"/>
                <a:gd name="T26" fmla="*/ 756 w 1071"/>
                <a:gd name="T27" fmla="*/ 85 h 169"/>
                <a:gd name="T28" fmla="*/ 753 w 1071"/>
                <a:gd name="T29" fmla="*/ 89 h 169"/>
                <a:gd name="T30" fmla="*/ 757 w 1071"/>
                <a:gd name="T31" fmla="*/ 91 h 169"/>
                <a:gd name="T32" fmla="*/ 786 w 1071"/>
                <a:gd name="T33" fmla="*/ 97 h 169"/>
                <a:gd name="T34" fmla="*/ 846 w 1071"/>
                <a:gd name="T35" fmla="*/ 102 h 169"/>
                <a:gd name="T36" fmla="*/ 921 w 1071"/>
                <a:gd name="T37" fmla="*/ 109 h 169"/>
                <a:gd name="T38" fmla="*/ 983 w 1071"/>
                <a:gd name="T39" fmla="*/ 119 h 169"/>
                <a:gd name="T40" fmla="*/ 1030 w 1071"/>
                <a:gd name="T41" fmla="*/ 128 h 169"/>
                <a:gd name="T42" fmla="*/ 1051 w 1071"/>
                <a:gd name="T43" fmla="*/ 136 h 169"/>
                <a:gd name="T44" fmla="*/ 1057 w 1071"/>
                <a:gd name="T45" fmla="*/ 141 h 169"/>
                <a:gd name="T46" fmla="*/ 1055 w 1071"/>
                <a:gd name="T47" fmla="*/ 145 h 169"/>
                <a:gd name="T48" fmla="*/ 1045 w 1071"/>
                <a:gd name="T49" fmla="*/ 149 h 169"/>
                <a:gd name="T50" fmla="*/ 1014 w 1071"/>
                <a:gd name="T51" fmla="*/ 155 h 169"/>
                <a:gd name="T52" fmla="*/ 937 w 1071"/>
                <a:gd name="T53" fmla="*/ 159 h 169"/>
                <a:gd name="T54" fmla="*/ 815 w 1071"/>
                <a:gd name="T55" fmla="*/ 162 h 169"/>
                <a:gd name="T56" fmla="*/ 662 w 1071"/>
                <a:gd name="T57" fmla="*/ 162 h 169"/>
                <a:gd name="T58" fmla="*/ 349 w 1071"/>
                <a:gd name="T59" fmla="*/ 166 h 169"/>
                <a:gd name="T60" fmla="*/ 153 w 1071"/>
                <a:gd name="T61" fmla="*/ 167 h 169"/>
                <a:gd name="T62" fmla="*/ 59 w 1071"/>
                <a:gd name="T63" fmla="*/ 165 h 169"/>
                <a:gd name="T64" fmla="*/ 15 w 1071"/>
                <a:gd name="T65" fmla="*/ 162 h 169"/>
                <a:gd name="T66" fmla="*/ 2 w 1071"/>
                <a:gd name="T67" fmla="*/ 157 h 169"/>
                <a:gd name="T68" fmla="*/ 0 w 1071"/>
                <a:gd name="T69" fmla="*/ 155 h 169"/>
                <a:gd name="T70" fmla="*/ 2 w 1071"/>
                <a:gd name="T71" fmla="*/ 151 h 169"/>
                <a:gd name="T72" fmla="*/ 17 w 1071"/>
                <a:gd name="T73" fmla="*/ 144 h 169"/>
                <a:gd name="T74" fmla="*/ 31 w 1071"/>
                <a:gd name="T75" fmla="*/ 141 h 169"/>
                <a:gd name="T76" fmla="*/ 166 w 1071"/>
                <a:gd name="T77" fmla="*/ 104 h 169"/>
                <a:gd name="T78" fmla="*/ 184 w 1071"/>
                <a:gd name="T79" fmla="*/ 95 h 169"/>
                <a:gd name="T80" fmla="*/ 188 w 1071"/>
                <a:gd name="T81" fmla="*/ 92 h 169"/>
                <a:gd name="T82" fmla="*/ 182 w 1071"/>
                <a:gd name="T83" fmla="*/ 89 h 169"/>
                <a:gd name="T84" fmla="*/ 143 w 1071"/>
                <a:gd name="T85" fmla="*/ 82 h 169"/>
                <a:gd name="T86" fmla="*/ 95 w 1071"/>
                <a:gd name="T87" fmla="*/ 77 h 169"/>
                <a:gd name="T88" fmla="*/ 73 w 1071"/>
                <a:gd name="T89" fmla="*/ 73 h 169"/>
                <a:gd name="T90" fmla="*/ 69 w 1071"/>
                <a:gd name="T91" fmla="*/ 71 h 169"/>
                <a:gd name="T92" fmla="*/ 76 w 1071"/>
                <a:gd name="T93" fmla="*/ 68 h 169"/>
                <a:gd name="T94" fmla="*/ 117 w 1071"/>
                <a:gd name="T95" fmla="*/ 60 h 169"/>
                <a:gd name="T96" fmla="*/ 212 w 1071"/>
                <a:gd name="T97" fmla="*/ 48 h 169"/>
                <a:gd name="T98" fmla="*/ 476 w 1071"/>
                <a:gd name="T99" fmla="*/ 24 h 169"/>
                <a:gd name="T100" fmla="*/ 762 w 1071"/>
                <a:gd name="T101" fmla="*/ 2 h 16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71"/>
                <a:gd name="T154" fmla="*/ 0 h 169"/>
                <a:gd name="T155" fmla="*/ 1071 w 1071"/>
                <a:gd name="T156" fmla="*/ 169 h 16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71" h="169">
                  <a:moveTo>
                    <a:pt x="762" y="2"/>
                  </a:moveTo>
                  <a:lnTo>
                    <a:pt x="762" y="2"/>
                  </a:lnTo>
                  <a:lnTo>
                    <a:pt x="793" y="0"/>
                  </a:lnTo>
                  <a:lnTo>
                    <a:pt x="827" y="2"/>
                  </a:lnTo>
                  <a:lnTo>
                    <a:pt x="861" y="5"/>
                  </a:lnTo>
                  <a:lnTo>
                    <a:pt x="895" y="9"/>
                  </a:lnTo>
                  <a:lnTo>
                    <a:pt x="929" y="14"/>
                  </a:lnTo>
                  <a:lnTo>
                    <a:pt x="961" y="20"/>
                  </a:lnTo>
                  <a:lnTo>
                    <a:pt x="990" y="27"/>
                  </a:lnTo>
                  <a:lnTo>
                    <a:pt x="1016" y="34"/>
                  </a:lnTo>
                  <a:lnTo>
                    <a:pt x="1038" y="41"/>
                  </a:lnTo>
                  <a:lnTo>
                    <a:pt x="1055" y="48"/>
                  </a:lnTo>
                  <a:lnTo>
                    <a:pt x="1066" y="55"/>
                  </a:lnTo>
                  <a:lnTo>
                    <a:pt x="1069" y="57"/>
                  </a:lnTo>
                  <a:lnTo>
                    <a:pt x="1071" y="61"/>
                  </a:lnTo>
                  <a:lnTo>
                    <a:pt x="1071" y="63"/>
                  </a:lnTo>
                  <a:lnTo>
                    <a:pt x="1067" y="65"/>
                  </a:lnTo>
                  <a:lnTo>
                    <a:pt x="1062" y="68"/>
                  </a:lnTo>
                  <a:lnTo>
                    <a:pt x="1057" y="70"/>
                  </a:lnTo>
                  <a:lnTo>
                    <a:pt x="1036" y="72"/>
                  </a:lnTo>
                  <a:lnTo>
                    <a:pt x="1005" y="73"/>
                  </a:lnTo>
                  <a:lnTo>
                    <a:pt x="935" y="73"/>
                  </a:lnTo>
                  <a:lnTo>
                    <a:pt x="871" y="75"/>
                  </a:lnTo>
                  <a:lnTo>
                    <a:pt x="816" y="78"/>
                  </a:lnTo>
                  <a:lnTo>
                    <a:pt x="777" y="82"/>
                  </a:lnTo>
                  <a:lnTo>
                    <a:pt x="764" y="84"/>
                  </a:lnTo>
                  <a:lnTo>
                    <a:pt x="756" y="85"/>
                  </a:lnTo>
                  <a:lnTo>
                    <a:pt x="753" y="87"/>
                  </a:lnTo>
                  <a:lnTo>
                    <a:pt x="753" y="89"/>
                  </a:lnTo>
                  <a:lnTo>
                    <a:pt x="755" y="90"/>
                  </a:lnTo>
                  <a:lnTo>
                    <a:pt x="757" y="91"/>
                  </a:lnTo>
                  <a:lnTo>
                    <a:pt x="767" y="93"/>
                  </a:lnTo>
                  <a:lnTo>
                    <a:pt x="786" y="97"/>
                  </a:lnTo>
                  <a:lnTo>
                    <a:pt x="812" y="99"/>
                  </a:lnTo>
                  <a:lnTo>
                    <a:pt x="846" y="102"/>
                  </a:lnTo>
                  <a:lnTo>
                    <a:pt x="921" y="109"/>
                  </a:lnTo>
                  <a:lnTo>
                    <a:pt x="953" y="114"/>
                  </a:lnTo>
                  <a:lnTo>
                    <a:pt x="983" y="119"/>
                  </a:lnTo>
                  <a:lnTo>
                    <a:pt x="1009" y="123"/>
                  </a:lnTo>
                  <a:lnTo>
                    <a:pt x="1030" y="128"/>
                  </a:lnTo>
                  <a:lnTo>
                    <a:pt x="1046" y="134"/>
                  </a:lnTo>
                  <a:lnTo>
                    <a:pt x="1051" y="136"/>
                  </a:lnTo>
                  <a:lnTo>
                    <a:pt x="1054" y="138"/>
                  </a:lnTo>
                  <a:lnTo>
                    <a:pt x="1057" y="141"/>
                  </a:lnTo>
                  <a:lnTo>
                    <a:pt x="1057" y="143"/>
                  </a:lnTo>
                  <a:lnTo>
                    <a:pt x="1055" y="145"/>
                  </a:lnTo>
                  <a:lnTo>
                    <a:pt x="1051" y="146"/>
                  </a:lnTo>
                  <a:lnTo>
                    <a:pt x="1045" y="149"/>
                  </a:lnTo>
                  <a:lnTo>
                    <a:pt x="1037" y="151"/>
                  </a:lnTo>
                  <a:lnTo>
                    <a:pt x="1014" y="155"/>
                  </a:lnTo>
                  <a:lnTo>
                    <a:pt x="981" y="157"/>
                  </a:lnTo>
                  <a:lnTo>
                    <a:pt x="937" y="159"/>
                  </a:lnTo>
                  <a:lnTo>
                    <a:pt x="881" y="160"/>
                  </a:lnTo>
                  <a:lnTo>
                    <a:pt x="815" y="162"/>
                  </a:lnTo>
                  <a:lnTo>
                    <a:pt x="662" y="162"/>
                  </a:lnTo>
                  <a:lnTo>
                    <a:pt x="503" y="164"/>
                  </a:lnTo>
                  <a:lnTo>
                    <a:pt x="349" y="166"/>
                  </a:lnTo>
                  <a:lnTo>
                    <a:pt x="212" y="169"/>
                  </a:lnTo>
                  <a:lnTo>
                    <a:pt x="153" y="167"/>
                  </a:lnTo>
                  <a:lnTo>
                    <a:pt x="101" y="167"/>
                  </a:lnTo>
                  <a:lnTo>
                    <a:pt x="59" y="165"/>
                  </a:lnTo>
                  <a:lnTo>
                    <a:pt x="26" y="163"/>
                  </a:lnTo>
                  <a:lnTo>
                    <a:pt x="15" y="162"/>
                  </a:lnTo>
                  <a:lnTo>
                    <a:pt x="7" y="159"/>
                  </a:lnTo>
                  <a:lnTo>
                    <a:pt x="2" y="157"/>
                  </a:lnTo>
                  <a:lnTo>
                    <a:pt x="1" y="156"/>
                  </a:lnTo>
                  <a:lnTo>
                    <a:pt x="0" y="155"/>
                  </a:lnTo>
                  <a:lnTo>
                    <a:pt x="1" y="152"/>
                  </a:lnTo>
                  <a:lnTo>
                    <a:pt x="2" y="151"/>
                  </a:lnTo>
                  <a:lnTo>
                    <a:pt x="8" y="148"/>
                  </a:lnTo>
                  <a:lnTo>
                    <a:pt x="17" y="144"/>
                  </a:lnTo>
                  <a:lnTo>
                    <a:pt x="31" y="141"/>
                  </a:lnTo>
                  <a:lnTo>
                    <a:pt x="134" y="113"/>
                  </a:lnTo>
                  <a:lnTo>
                    <a:pt x="166" y="104"/>
                  </a:lnTo>
                  <a:lnTo>
                    <a:pt x="176" y="99"/>
                  </a:lnTo>
                  <a:lnTo>
                    <a:pt x="184" y="95"/>
                  </a:lnTo>
                  <a:lnTo>
                    <a:pt x="187" y="93"/>
                  </a:lnTo>
                  <a:lnTo>
                    <a:pt x="188" y="92"/>
                  </a:lnTo>
                  <a:lnTo>
                    <a:pt x="187" y="91"/>
                  </a:lnTo>
                  <a:lnTo>
                    <a:pt x="182" y="89"/>
                  </a:lnTo>
                  <a:lnTo>
                    <a:pt x="173" y="86"/>
                  </a:lnTo>
                  <a:lnTo>
                    <a:pt x="143" y="82"/>
                  </a:lnTo>
                  <a:lnTo>
                    <a:pt x="95" y="77"/>
                  </a:lnTo>
                  <a:lnTo>
                    <a:pt x="81" y="76"/>
                  </a:lnTo>
                  <a:lnTo>
                    <a:pt x="73" y="73"/>
                  </a:lnTo>
                  <a:lnTo>
                    <a:pt x="69" y="72"/>
                  </a:lnTo>
                  <a:lnTo>
                    <a:pt x="69" y="71"/>
                  </a:lnTo>
                  <a:lnTo>
                    <a:pt x="70" y="70"/>
                  </a:lnTo>
                  <a:lnTo>
                    <a:pt x="76" y="68"/>
                  </a:lnTo>
                  <a:lnTo>
                    <a:pt x="87" y="65"/>
                  </a:lnTo>
                  <a:lnTo>
                    <a:pt x="117" y="60"/>
                  </a:lnTo>
                  <a:lnTo>
                    <a:pt x="160" y="54"/>
                  </a:lnTo>
                  <a:lnTo>
                    <a:pt x="212" y="48"/>
                  </a:lnTo>
                  <a:lnTo>
                    <a:pt x="339" y="35"/>
                  </a:lnTo>
                  <a:lnTo>
                    <a:pt x="476" y="24"/>
                  </a:lnTo>
                  <a:lnTo>
                    <a:pt x="605" y="13"/>
                  </a:lnTo>
                  <a:lnTo>
                    <a:pt x="762" y="2"/>
                  </a:lnTo>
                  <a:close/>
                </a:path>
              </a:pathLst>
            </a:custGeom>
            <a:solidFill>
              <a:srgbClr val="529A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Freeform 22"/>
            <p:cNvSpPr>
              <a:spLocks/>
            </p:cNvSpPr>
            <p:nvPr/>
          </p:nvSpPr>
          <p:spPr bwMode="auto">
            <a:xfrm>
              <a:off x="2018" y="3735"/>
              <a:ext cx="805" cy="114"/>
            </a:xfrm>
            <a:custGeom>
              <a:avLst/>
              <a:gdLst>
                <a:gd name="T0" fmla="*/ 104 w 805"/>
                <a:gd name="T1" fmla="*/ 56 h 114"/>
                <a:gd name="T2" fmla="*/ 76 w 805"/>
                <a:gd name="T3" fmla="*/ 45 h 114"/>
                <a:gd name="T4" fmla="*/ 72 w 805"/>
                <a:gd name="T5" fmla="*/ 40 h 114"/>
                <a:gd name="T6" fmla="*/ 78 w 805"/>
                <a:gd name="T7" fmla="*/ 37 h 114"/>
                <a:gd name="T8" fmla="*/ 108 w 805"/>
                <a:gd name="T9" fmla="*/ 33 h 114"/>
                <a:gd name="T10" fmla="*/ 250 w 805"/>
                <a:gd name="T11" fmla="*/ 26 h 114"/>
                <a:gd name="T12" fmla="*/ 315 w 805"/>
                <a:gd name="T13" fmla="*/ 22 h 114"/>
                <a:gd name="T14" fmla="*/ 504 w 805"/>
                <a:gd name="T15" fmla="*/ 5 h 114"/>
                <a:gd name="T16" fmla="*/ 620 w 805"/>
                <a:gd name="T17" fmla="*/ 0 h 114"/>
                <a:gd name="T18" fmla="*/ 673 w 805"/>
                <a:gd name="T19" fmla="*/ 1 h 114"/>
                <a:gd name="T20" fmla="*/ 723 w 805"/>
                <a:gd name="T21" fmla="*/ 5 h 114"/>
                <a:gd name="T22" fmla="*/ 763 w 805"/>
                <a:gd name="T23" fmla="*/ 11 h 114"/>
                <a:gd name="T24" fmla="*/ 802 w 805"/>
                <a:gd name="T25" fmla="*/ 19 h 114"/>
                <a:gd name="T26" fmla="*/ 804 w 805"/>
                <a:gd name="T27" fmla="*/ 23 h 114"/>
                <a:gd name="T28" fmla="*/ 793 w 805"/>
                <a:gd name="T29" fmla="*/ 25 h 114"/>
                <a:gd name="T30" fmla="*/ 705 w 805"/>
                <a:gd name="T31" fmla="*/ 29 h 114"/>
                <a:gd name="T32" fmla="*/ 662 w 805"/>
                <a:gd name="T33" fmla="*/ 31 h 114"/>
                <a:gd name="T34" fmla="*/ 583 w 805"/>
                <a:gd name="T35" fmla="*/ 40 h 114"/>
                <a:gd name="T36" fmla="*/ 554 w 805"/>
                <a:gd name="T37" fmla="*/ 47 h 114"/>
                <a:gd name="T38" fmla="*/ 536 w 805"/>
                <a:gd name="T39" fmla="*/ 54 h 114"/>
                <a:gd name="T40" fmla="*/ 532 w 805"/>
                <a:gd name="T41" fmla="*/ 59 h 114"/>
                <a:gd name="T42" fmla="*/ 533 w 805"/>
                <a:gd name="T43" fmla="*/ 62 h 114"/>
                <a:gd name="T44" fmla="*/ 538 w 805"/>
                <a:gd name="T45" fmla="*/ 67 h 114"/>
                <a:gd name="T46" fmla="*/ 563 w 805"/>
                <a:gd name="T47" fmla="*/ 76 h 114"/>
                <a:gd name="T48" fmla="*/ 584 w 805"/>
                <a:gd name="T49" fmla="*/ 80 h 114"/>
                <a:gd name="T50" fmla="*/ 618 w 805"/>
                <a:gd name="T51" fmla="*/ 89 h 114"/>
                <a:gd name="T52" fmla="*/ 624 w 805"/>
                <a:gd name="T53" fmla="*/ 92 h 114"/>
                <a:gd name="T54" fmla="*/ 622 w 805"/>
                <a:gd name="T55" fmla="*/ 95 h 114"/>
                <a:gd name="T56" fmla="*/ 605 w 805"/>
                <a:gd name="T57" fmla="*/ 100 h 114"/>
                <a:gd name="T58" fmla="*/ 568 w 805"/>
                <a:gd name="T59" fmla="*/ 105 h 114"/>
                <a:gd name="T60" fmla="*/ 455 w 805"/>
                <a:gd name="T61" fmla="*/ 110 h 114"/>
                <a:gd name="T62" fmla="*/ 319 w 805"/>
                <a:gd name="T63" fmla="*/ 113 h 114"/>
                <a:gd name="T64" fmla="*/ 182 w 805"/>
                <a:gd name="T65" fmla="*/ 114 h 114"/>
                <a:gd name="T66" fmla="*/ 65 w 805"/>
                <a:gd name="T67" fmla="*/ 112 h 114"/>
                <a:gd name="T68" fmla="*/ 11 w 805"/>
                <a:gd name="T69" fmla="*/ 107 h 114"/>
                <a:gd name="T70" fmla="*/ 1 w 805"/>
                <a:gd name="T71" fmla="*/ 104 h 114"/>
                <a:gd name="T72" fmla="*/ 1 w 805"/>
                <a:gd name="T73" fmla="*/ 100 h 114"/>
                <a:gd name="T74" fmla="*/ 13 w 805"/>
                <a:gd name="T75" fmla="*/ 96 h 114"/>
                <a:gd name="T76" fmla="*/ 29 w 805"/>
                <a:gd name="T77" fmla="*/ 92 h 114"/>
                <a:gd name="T78" fmla="*/ 96 w 805"/>
                <a:gd name="T79" fmla="*/ 81 h 114"/>
                <a:gd name="T80" fmla="*/ 133 w 805"/>
                <a:gd name="T81" fmla="*/ 75 h 114"/>
                <a:gd name="T82" fmla="*/ 139 w 805"/>
                <a:gd name="T83" fmla="*/ 73 h 114"/>
                <a:gd name="T84" fmla="*/ 137 w 805"/>
                <a:gd name="T85" fmla="*/ 69 h 114"/>
                <a:gd name="T86" fmla="*/ 104 w 805"/>
                <a:gd name="T87" fmla="*/ 56 h 11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05"/>
                <a:gd name="T133" fmla="*/ 0 h 114"/>
                <a:gd name="T134" fmla="*/ 805 w 805"/>
                <a:gd name="T135" fmla="*/ 114 h 11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05" h="114">
                  <a:moveTo>
                    <a:pt x="104" y="56"/>
                  </a:moveTo>
                  <a:lnTo>
                    <a:pt x="104" y="56"/>
                  </a:lnTo>
                  <a:lnTo>
                    <a:pt x="83" y="48"/>
                  </a:lnTo>
                  <a:lnTo>
                    <a:pt x="76" y="45"/>
                  </a:lnTo>
                  <a:lnTo>
                    <a:pt x="73" y="42"/>
                  </a:lnTo>
                  <a:lnTo>
                    <a:pt x="72" y="40"/>
                  </a:lnTo>
                  <a:lnTo>
                    <a:pt x="74" y="38"/>
                  </a:lnTo>
                  <a:lnTo>
                    <a:pt x="78" y="37"/>
                  </a:lnTo>
                  <a:lnTo>
                    <a:pt x="85" y="35"/>
                  </a:lnTo>
                  <a:lnTo>
                    <a:pt x="108" y="33"/>
                  </a:lnTo>
                  <a:lnTo>
                    <a:pt x="143" y="31"/>
                  </a:lnTo>
                  <a:lnTo>
                    <a:pt x="250" y="26"/>
                  </a:lnTo>
                  <a:lnTo>
                    <a:pt x="315" y="22"/>
                  </a:lnTo>
                  <a:lnTo>
                    <a:pt x="380" y="16"/>
                  </a:lnTo>
                  <a:lnTo>
                    <a:pt x="504" y="5"/>
                  </a:lnTo>
                  <a:lnTo>
                    <a:pt x="563" y="1"/>
                  </a:lnTo>
                  <a:lnTo>
                    <a:pt x="620" y="0"/>
                  </a:lnTo>
                  <a:lnTo>
                    <a:pt x="647" y="0"/>
                  </a:lnTo>
                  <a:lnTo>
                    <a:pt x="673" y="1"/>
                  </a:lnTo>
                  <a:lnTo>
                    <a:pt x="699" y="2"/>
                  </a:lnTo>
                  <a:lnTo>
                    <a:pt x="723" y="5"/>
                  </a:lnTo>
                  <a:lnTo>
                    <a:pt x="763" y="11"/>
                  </a:lnTo>
                  <a:lnTo>
                    <a:pt x="790" y="16"/>
                  </a:lnTo>
                  <a:lnTo>
                    <a:pt x="802" y="19"/>
                  </a:lnTo>
                  <a:lnTo>
                    <a:pt x="805" y="22"/>
                  </a:lnTo>
                  <a:lnTo>
                    <a:pt x="804" y="23"/>
                  </a:lnTo>
                  <a:lnTo>
                    <a:pt x="800" y="24"/>
                  </a:lnTo>
                  <a:lnTo>
                    <a:pt x="793" y="25"/>
                  </a:lnTo>
                  <a:lnTo>
                    <a:pt x="772" y="26"/>
                  </a:lnTo>
                  <a:lnTo>
                    <a:pt x="705" y="29"/>
                  </a:lnTo>
                  <a:lnTo>
                    <a:pt x="662" y="31"/>
                  </a:lnTo>
                  <a:lnTo>
                    <a:pt x="621" y="34"/>
                  </a:lnTo>
                  <a:lnTo>
                    <a:pt x="583" y="40"/>
                  </a:lnTo>
                  <a:lnTo>
                    <a:pt x="568" y="44"/>
                  </a:lnTo>
                  <a:lnTo>
                    <a:pt x="554" y="47"/>
                  </a:lnTo>
                  <a:lnTo>
                    <a:pt x="543" y="51"/>
                  </a:lnTo>
                  <a:lnTo>
                    <a:pt x="536" y="54"/>
                  </a:lnTo>
                  <a:lnTo>
                    <a:pt x="534" y="56"/>
                  </a:lnTo>
                  <a:lnTo>
                    <a:pt x="532" y="59"/>
                  </a:lnTo>
                  <a:lnTo>
                    <a:pt x="532" y="60"/>
                  </a:lnTo>
                  <a:lnTo>
                    <a:pt x="533" y="62"/>
                  </a:lnTo>
                  <a:lnTo>
                    <a:pt x="534" y="64"/>
                  </a:lnTo>
                  <a:lnTo>
                    <a:pt x="538" y="67"/>
                  </a:lnTo>
                  <a:lnTo>
                    <a:pt x="548" y="71"/>
                  </a:lnTo>
                  <a:lnTo>
                    <a:pt x="563" y="76"/>
                  </a:lnTo>
                  <a:lnTo>
                    <a:pt x="584" y="80"/>
                  </a:lnTo>
                  <a:lnTo>
                    <a:pt x="605" y="84"/>
                  </a:lnTo>
                  <a:lnTo>
                    <a:pt x="618" y="89"/>
                  </a:lnTo>
                  <a:lnTo>
                    <a:pt x="621" y="90"/>
                  </a:lnTo>
                  <a:lnTo>
                    <a:pt x="624" y="92"/>
                  </a:lnTo>
                  <a:lnTo>
                    <a:pt x="624" y="93"/>
                  </a:lnTo>
                  <a:lnTo>
                    <a:pt x="622" y="95"/>
                  </a:lnTo>
                  <a:lnTo>
                    <a:pt x="617" y="98"/>
                  </a:lnTo>
                  <a:lnTo>
                    <a:pt x="605" y="100"/>
                  </a:lnTo>
                  <a:lnTo>
                    <a:pt x="589" y="103"/>
                  </a:lnTo>
                  <a:lnTo>
                    <a:pt x="568" y="105"/>
                  </a:lnTo>
                  <a:lnTo>
                    <a:pt x="517" y="107"/>
                  </a:lnTo>
                  <a:lnTo>
                    <a:pt x="455" y="110"/>
                  </a:lnTo>
                  <a:lnTo>
                    <a:pt x="319" y="113"/>
                  </a:lnTo>
                  <a:lnTo>
                    <a:pt x="250" y="114"/>
                  </a:lnTo>
                  <a:lnTo>
                    <a:pt x="182" y="114"/>
                  </a:lnTo>
                  <a:lnTo>
                    <a:pt x="118" y="113"/>
                  </a:lnTo>
                  <a:lnTo>
                    <a:pt x="65" y="112"/>
                  </a:lnTo>
                  <a:lnTo>
                    <a:pt x="25" y="109"/>
                  </a:lnTo>
                  <a:lnTo>
                    <a:pt x="11" y="107"/>
                  </a:lnTo>
                  <a:lnTo>
                    <a:pt x="3" y="105"/>
                  </a:lnTo>
                  <a:lnTo>
                    <a:pt x="1" y="104"/>
                  </a:lnTo>
                  <a:lnTo>
                    <a:pt x="0" y="103"/>
                  </a:lnTo>
                  <a:lnTo>
                    <a:pt x="1" y="100"/>
                  </a:lnTo>
                  <a:lnTo>
                    <a:pt x="3" y="99"/>
                  </a:lnTo>
                  <a:lnTo>
                    <a:pt x="13" y="96"/>
                  </a:lnTo>
                  <a:lnTo>
                    <a:pt x="29" y="92"/>
                  </a:lnTo>
                  <a:lnTo>
                    <a:pt x="66" y="85"/>
                  </a:lnTo>
                  <a:lnTo>
                    <a:pt x="96" y="81"/>
                  </a:lnTo>
                  <a:lnTo>
                    <a:pt x="119" y="77"/>
                  </a:lnTo>
                  <a:lnTo>
                    <a:pt x="133" y="75"/>
                  </a:lnTo>
                  <a:lnTo>
                    <a:pt x="138" y="74"/>
                  </a:lnTo>
                  <a:lnTo>
                    <a:pt x="139" y="73"/>
                  </a:lnTo>
                  <a:lnTo>
                    <a:pt x="139" y="70"/>
                  </a:lnTo>
                  <a:lnTo>
                    <a:pt x="137" y="69"/>
                  </a:lnTo>
                  <a:lnTo>
                    <a:pt x="125" y="63"/>
                  </a:lnTo>
                  <a:lnTo>
                    <a:pt x="104" y="56"/>
                  </a:lnTo>
                  <a:close/>
                </a:path>
              </a:pathLst>
            </a:custGeom>
            <a:solidFill>
              <a:srgbClr val="235A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1" name="Freeform 23"/>
            <p:cNvSpPr>
              <a:spLocks/>
            </p:cNvSpPr>
            <p:nvPr/>
          </p:nvSpPr>
          <p:spPr bwMode="auto">
            <a:xfrm>
              <a:off x="1870" y="3020"/>
              <a:ext cx="870" cy="771"/>
            </a:xfrm>
            <a:custGeom>
              <a:avLst/>
              <a:gdLst>
                <a:gd name="T0" fmla="*/ 1 w 870"/>
                <a:gd name="T1" fmla="*/ 248 h 771"/>
                <a:gd name="T2" fmla="*/ 22 w 870"/>
                <a:gd name="T3" fmla="*/ 223 h 771"/>
                <a:gd name="T4" fmla="*/ 53 w 870"/>
                <a:gd name="T5" fmla="*/ 202 h 771"/>
                <a:gd name="T6" fmla="*/ 54 w 870"/>
                <a:gd name="T7" fmla="*/ 201 h 771"/>
                <a:gd name="T8" fmla="*/ 156 w 870"/>
                <a:gd name="T9" fmla="*/ 101 h 771"/>
                <a:gd name="T10" fmla="*/ 173 w 870"/>
                <a:gd name="T11" fmla="*/ 33 h 771"/>
                <a:gd name="T12" fmla="*/ 271 w 870"/>
                <a:gd name="T13" fmla="*/ 13 h 771"/>
                <a:gd name="T14" fmla="*/ 411 w 870"/>
                <a:gd name="T15" fmla="*/ 1 h 771"/>
                <a:gd name="T16" fmla="*/ 562 w 870"/>
                <a:gd name="T17" fmla="*/ 3 h 771"/>
                <a:gd name="T18" fmla="*/ 705 w 870"/>
                <a:gd name="T19" fmla="*/ 15 h 771"/>
                <a:gd name="T20" fmla="*/ 825 w 870"/>
                <a:gd name="T21" fmla="*/ 39 h 771"/>
                <a:gd name="T22" fmla="*/ 857 w 870"/>
                <a:gd name="T23" fmla="*/ 52 h 771"/>
                <a:gd name="T24" fmla="*/ 864 w 870"/>
                <a:gd name="T25" fmla="*/ 148 h 771"/>
                <a:gd name="T26" fmla="*/ 870 w 870"/>
                <a:gd name="T27" fmla="*/ 551 h 771"/>
                <a:gd name="T28" fmla="*/ 861 w 870"/>
                <a:gd name="T29" fmla="*/ 672 h 771"/>
                <a:gd name="T30" fmla="*/ 840 w 870"/>
                <a:gd name="T31" fmla="*/ 676 h 771"/>
                <a:gd name="T32" fmla="*/ 802 w 870"/>
                <a:gd name="T33" fmla="*/ 676 h 771"/>
                <a:gd name="T34" fmla="*/ 799 w 870"/>
                <a:gd name="T35" fmla="*/ 745 h 771"/>
                <a:gd name="T36" fmla="*/ 788 w 870"/>
                <a:gd name="T37" fmla="*/ 746 h 771"/>
                <a:gd name="T38" fmla="*/ 725 w 870"/>
                <a:gd name="T39" fmla="*/ 742 h 771"/>
                <a:gd name="T40" fmla="*/ 723 w 870"/>
                <a:gd name="T41" fmla="*/ 712 h 771"/>
                <a:gd name="T42" fmla="*/ 719 w 870"/>
                <a:gd name="T43" fmla="*/ 675 h 771"/>
                <a:gd name="T44" fmla="*/ 576 w 870"/>
                <a:gd name="T45" fmla="*/ 677 h 771"/>
                <a:gd name="T46" fmla="*/ 392 w 870"/>
                <a:gd name="T47" fmla="*/ 687 h 771"/>
                <a:gd name="T48" fmla="*/ 336 w 870"/>
                <a:gd name="T49" fmla="*/ 696 h 771"/>
                <a:gd name="T50" fmla="*/ 329 w 870"/>
                <a:gd name="T51" fmla="*/ 701 h 771"/>
                <a:gd name="T52" fmla="*/ 335 w 870"/>
                <a:gd name="T53" fmla="*/ 723 h 771"/>
                <a:gd name="T54" fmla="*/ 330 w 870"/>
                <a:gd name="T55" fmla="*/ 763 h 771"/>
                <a:gd name="T56" fmla="*/ 302 w 870"/>
                <a:gd name="T57" fmla="*/ 768 h 771"/>
                <a:gd name="T58" fmla="*/ 271 w 870"/>
                <a:gd name="T59" fmla="*/ 771 h 771"/>
                <a:gd name="T60" fmla="*/ 258 w 870"/>
                <a:gd name="T61" fmla="*/ 750 h 771"/>
                <a:gd name="T62" fmla="*/ 257 w 870"/>
                <a:gd name="T63" fmla="*/ 710 h 771"/>
                <a:gd name="T64" fmla="*/ 220 w 870"/>
                <a:gd name="T65" fmla="*/ 713 h 771"/>
                <a:gd name="T66" fmla="*/ 198 w 870"/>
                <a:gd name="T67" fmla="*/ 709 h 771"/>
                <a:gd name="T68" fmla="*/ 186 w 870"/>
                <a:gd name="T69" fmla="*/ 697 h 771"/>
                <a:gd name="T70" fmla="*/ 173 w 870"/>
                <a:gd name="T71" fmla="*/ 635 h 771"/>
                <a:gd name="T72" fmla="*/ 157 w 870"/>
                <a:gd name="T73" fmla="*/ 637 h 771"/>
                <a:gd name="T74" fmla="*/ 114 w 870"/>
                <a:gd name="T75" fmla="*/ 660 h 771"/>
                <a:gd name="T76" fmla="*/ 77 w 870"/>
                <a:gd name="T77" fmla="*/ 672 h 771"/>
                <a:gd name="T78" fmla="*/ 36 w 870"/>
                <a:gd name="T79" fmla="*/ 664 h 771"/>
                <a:gd name="T80" fmla="*/ 25 w 870"/>
                <a:gd name="T81" fmla="*/ 654 h 771"/>
                <a:gd name="T82" fmla="*/ 22 w 870"/>
                <a:gd name="T83" fmla="*/ 504 h 771"/>
                <a:gd name="T84" fmla="*/ 12 w 870"/>
                <a:gd name="T85" fmla="*/ 354 h 771"/>
                <a:gd name="T86" fmla="*/ 0 w 870"/>
                <a:gd name="T87" fmla="*/ 255 h 77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70"/>
                <a:gd name="T133" fmla="*/ 0 h 771"/>
                <a:gd name="T134" fmla="*/ 870 w 870"/>
                <a:gd name="T135" fmla="*/ 771 h 77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70" h="771">
                  <a:moveTo>
                    <a:pt x="0" y="255"/>
                  </a:moveTo>
                  <a:lnTo>
                    <a:pt x="0" y="255"/>
                  </a:lnTo>
                  <a:lnTo>
                    <a:pt x="1" y="248"/>
                  </a:lnTo>
                  <a:lnTo>
                    <a:pt x="5" y="243"/>
                  </a:lnTo>
                  <a:lnTo>
                    <a:pt x="12" y="232"/>
                  </a:lnTo>
                  <a:lnTo>
                    <a:pt x="22" y="223"/>
                  </a:lnTo>
                  <a:lnTo>
                    <a:pt x="32" y="215"/>
                  </a:lnTo>
                  <a:lnTo>
                    <a:pt x="48" y="204"/>
                  </a:lnTo>
                  <a:lnTo>
                    <a:pt x="53" y="202"/>
                  </a:lnTo>
                  <a:lnTo>
                    <a:pt x="54" y="202"/>
                  </a:lnTo>
                  <a:lnTo>
                    <a:pt x="54" y="201"/>
                  </a:lnTo>
                  <a:lnTo>
                    <a:pt x="156" y="165"/>
                  </a:lnTo>
                  <a:lnTo>
                    <a:pt x="156" y="101"/>
                  </a:lnTo>
                  <a:lnTo>
                    <a:pt x="157" y="39"/>
                  </a:lnTo>
                  <a:lnTo>
                    <a:pt x="173" y="33"/>
                  </a:lnTo>
                  <a:lnTo>
                    <a:pt x="191" y="28"/>
                  </a:lnTo>
                  <a:lnTo>
                    <a:pt x="229" y="20"/>
                  </a:lnTo>
                  <a:lnTo>
                    <a:pt x="271" y="13"/>
                  </a:lnTo>
                  <a:lnTo>
                    <a:pt x="315" y="7"/>
                  </a:lnTo>
                  <a:lnTo>
                    <a:pt x="363" y="4"/>
                  </a:lnTo>
                  <a:lnTo>
                    <a:pt x="411" y="1"/>
                  </a:lnTo>
                  <a:lnTo>
                    <a:pt x="461" y="0"/>
                  </a:lnTo>
                  <a:lnTo>
                    <a:pt x="513" y="1"/>
                  </a:lnTo>
                  <a:lnTo>
                    <a:pt x="562" y="3"/>
                  </a:lnTo>
                  <a:lnTo>
                    <a:pt x="612" y="6"/>
                  </a:lnTo>
                  <a:lnTo>
                    <a:pt x="660" y="11"/>
                  </a:lnTo>
                  <a:lnTo>
                    <a:pt x="705" y="15"/>
                  </a:lnTo>
                  <a:lnTo>
                    <a:pt x="749" y="22"/>
                  </a:lnTo>
                  <a:lnTo>
                    <a:pt x="789" y="30"/>
                  </a:lnTo>
                  <a:lnTo>
                    <a:pt x="825" y="39"/>
                  </a:lnTo>
                  <a:lnTo>
                    <a:pt x="856" y="49"/>
                  </a:lnTo>
                  <a:lnTo>
                    <a:pt x="857" y="52"/>
                  </a:lnTo>
                  <a:lnTo>
                    <a:pt x="859" y="58"/>
                  </a:lnTo>
                  <a:lnTo>
                    <a:pt x="861" y="79"/>
                  </a:lnTo>
                  <a:lnTo>
                    <a:pt x="864" y="148"/>
                  </a:lnTo>
                  <a:lnTo>
                    <a:pt x="867" y="240"/>
                  </a:lnTo>
                  <a:lnTo>
                    <a:pt x="868" y="347"/>
                  </a:lnTo>
                  <a:lnTo>
                    <a:pt x="870" y="551"/>
                  </a:lnTo>
                  <a:lnTo>
                    <a:pt x="870" y="666"/>
                  </a:lnTo>
                  <a:lnTo>
                    <a:pt x="861" y="672"/>
                  </a:lnTo>
                  <a:lnTo>
                    <a:pt x="853" y="675"/>
                  </a:lnTo>
                  <a:lnTo>
                    <a:pt x="846" y="676"/>
                  </a:lnTo>
                  <a:lnTo>
                    <a:pt x="840" y="676"/>
                  </a:lnTo>
                  <a:lnTo>
                    <a:pt x="825" y="676"/>
                  </a:lnTo>
                  <a:lnTo>
                    <a:pt x="815" y="676"/>
                  </a:lnTo>
                  <a:lnTo>
                    <a:pt x="802" y="676"/>
                  </a:lnTo>
                  <a:lnTo>
                    <a:pt x="802" y="697"/>
                  </a:lnTo>
                  <a:lnTo>
                    <a:pt x="799" y="745"/>
                  </a:lnTo>
                  <a:lnTo>
                    <a:pt x="796" y="746"/>
                  </a:lnTo>
                  <a:lnTo>
                    <a:pt x="788" y="746"/>
                  </a:lnTo>
                  <a:lnTo>
                    <a:pt x="765" y="745"/>
                  </a:lnTo>
                  <a:lnTo>
                    <a:pt x="725" y="742"/>
                  </a:lnTo>
                  <a:lnTo>
                    <a:pt x="723" y="738"/>
                  </a:lnTo>
                  <a:lnTo>
                    <a:pt x="722" y="730"/>
                  </a:lnTo>
                  <a:lnTo>
                    <a:pt x="723" y="712"/>
                  </a:lnTo>
                  <a:lnTo>
                    <a:pt x="723" y="693"/>
                  </a:lnTo>
                  <a:lnTo>
                    <a:pt x="722" y="683"/>
                  </a:lnTo>
                  <a:lnTo>
                    <a:pt x="719" y="675"/>
                  </a:lnTo>
                  <a:lnTo>
                    <a:pt x="638" y="676"/>
                  </a:lnTo>
                  <a:lnTo>
                    <a:pt x="576" y="677"/>
                  </a:lnTo>
                  <a:lnTo>
                    <a:pt x="511" y="679"/>
                  </a:lnTo>
                  <a:lnTo>
                    <a:pt x="447" y="682"/>
                  </a:lnTo>
                  <a:lnTo>
                    <a:pt x="392" y="687"/>
                  </a:lnTo>
                  <a:lnTo>
                    <a:pt x="369" y="689"/>
                  </a:lnTo>
                  <a:lnTo>
                    <a:pt x="350" y="693"/>
                  </a:lnTo>
                  <a:lnTo>
                    <a:pt x="336" y="696"/>
                  </a:lnTo>
                  <a:lnTo>
                    <a:pt x="331" y="698"/>
                  </a:lnTo>
                  <a:lnTo>
                    <a:pt x="329" y="701"/>
                  </a:lnTo>
                  <a:lnTo>
                    <a:pt x="331" y="708"/>
                  </a:lnTo>
                  <a:lnTo>
                    <a:pt x="334" y="715"/>
                  </a:lnTo>
                  <a:lnTo>
                    <a:pt x="335" y="723"/>
                  </a:lnTo>
                  <a:lnTo>
                    <a:pt x="335" y="730"/>
                  </a:lnTo>
                  <a:lnTo>
                    <a:pt x="334" y="746"/>
                  </a:lnTo>
                  <a:lnTo>
                    <a:pt x="330" y="763"/>
                  </a:lnTo>
                  <a:lnTo>
                    <a:pt x="316" y="764"/>
                  </a:lnTo>
                  <a:lnTo>
                    <a:pt x="302" y="768"/>
                  </a:lnTo>
                  <a:lnTo>
                    <a:pt x="287" y="770"/>
                  </a:lnTo>
                  <a:lnTo>
                    <a:pt x="271" y="771"/>
                  </a:lnTo>
                  <a:lnTo>
                    <a:pt x="265" y="764"/>
                  </a:lnTo>
                  <a:lnTo>
                    <a:pt x="260" y="757"/>
                  </a:lnTo>
                  <a:lnTo>
                    <a:pt x="258" y="750"/>
                  </a:lnTo>
                  <a:lnTo>
                    <a:pt x="257" y="742"/>
                  </a:lnTo>
                  <a:lnTo>
                    <a:pt x="257" y="727"/>
                  </a:lnTo>
                  <a:lnTo>
                    <a:pt x="257" y="710"/>
                  </a:lnTo>
                  <a:lnTo>
                    <a:pt x="230" y="712"/>
                  </a:lnTo>
                  <a:lnTo>
                    <a:pt x="220" y="713"/>
                  </a:lnTo>
                  <a:lnTo>
                    <a:pt x="212" y="712"/>
                  </a:lnTo>
                  <a:lnTo>
                    <a:pt x="204" y="711"/>
                  </a:lnTo>
                  <a:lnTo>
                    <a:pt x="198" y="709"/>
                  </a:lnTo>
                  <a:lnTo>
                    <a:pt x="193" y="705"/>
                  </a:lnTo>
                  <a:lnTo>
                    <a:pt x="190" y="702"/>
                  </a:lnTo>
                  <a:lnTo>
                    <a:pt x="186" y="697"/>
                  </a:lnTo>
                  <a:lnTo>
                    <a:pt x="184" y="690"/>
                  </a:lnTo>
                  <a:lnTo>
                    <a:pt x="180" y="676"/>
                  </a:lnTo>
                  <a:lnTo>
                    <a:pt x="173" y="635"/>
                  </a:lnTo>
                  <a:lnTo>
                    <a:pt x="165" y="635"/>
                  </a:lnTo>
                  <a:lnTo>
                    <a:pt x="157" y="637"/>
                  </a:lnTo>
                  <a:lnTo>
                    <a:pt x="147" y="642"/>
                  </a:lnTo>
                  <a:lnTo>
                    <a:pt x="135" y="647"/>
                  </a:lnTo>
                  <a:lnTo>
                    <a:pt x="114" y="660"/>
                  </a:lnTo>
                  <a:lnTo>
                    <a:pt x="94" y="673"/>
                  </a:lnTo>
                  <a:lnTo>
                    <a:pt x="77" y="672"/>
                  </a:lnTo>
                  <a:lnTo>
                    <a:pt x="56" y="669"/>
                  </a:lnTo>
                  <a:lnTo>
                    <a:pt x="46" y="667"/>
                  </a:lnTo>
                  <a:lnTo>
                    <a:pt x="36" y="664"/>
                  </a:lnTo>
                  <a:lnTo>
                    <a:pt x="29" y="660"/>
                  </a:lnTo>
                  <a:lnTo>
                    <a:pt x="27" y="658"/>
                  </a:lnTo>
                  <a:lnTo>
                    <a:pt x="25" y="654"/>
                  </a:lnTo>
                  <a:lnTo>
                    <a:pt x="24" y="553"/>
                  </a:lnTo>
                  <a:lnTo>
                    <a:pt x="22" y="504"/>
                  </a:lnTo>
                  <a:lnTo>
                    <a:pt x="20" y="454"/>
                  </a:lnTo>
                  <a:lnTo>
                    <a:pt x="17" y="404"/>
                  </a:lnTo>
                  <a:lnTo>
                    <a:pt x="12" y="354"/>
                  </a:lnTo>
                  <a:lnTo>
                    <a:pt x="6" y="304"/>
                  </a:lnTo>
                  <a:lnTo>
                    <a:pt x="0" y="2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Freeform 24"/>
            <p:cNvSpPr>
              <a:spLocks/>
            </p:cNvSpPr>
            <p:nvPr/>
          </p:nvSpPr>
          <p:spPr bwMode="auto">
            <a:xfrm>
              <a:off x="1943" y="3157"/>
              <a:ext cx="256" cy="522"/>
            </a:xfrm>
            <a:custGeom>
              <a:avLst/>
              <a:gdLst>
                <a:gd name="T0" fmla="*/ 0 w 256"/>
                <a:gd name="T1" fmla="*/ 80 h 522"/>
                <a:gd name="T2" fmla="*/ 92 w 256"/>
                <a:gd name="T3" fmla="*/ 41 h 522"/>
                <a:gd name="T4" fmla="*/ 171 w 256"/>
                <a:gd name="T5" fmla="*/ 13 h 522"/>
                <a:gd name="T6" fmla="*/ 207 w 256"/>
                <a:gd name="T7" fmla="*/ 4 h 522"/>
                <a:gd name="T8" fmla="*/ 236 w 256"/>
                <a:gd name="T9" fmla="*/ 0 h 522"/>
                <a:gd name="T10" fmla="*/ 253 w 256"/>
                <a:gd name="T11" fmla="*/ 1 h 522"/>
                <a:gd name="T12" fmla="*/ 256 w 256"/>
                <a:gd name="T13" fmla="*/ 2 h 522"/>
                <a:gd name="T14" fmla="*/ 255 w 256"/>
                <a:gd name="T15" fmla="*/ 50 h 522"/>
                <a:gd name="T16" fmla="*/ 243 w 256"/>
                <a:gd name="T17" fmla="*/ 52 h 522"/>
                <a:gd name="T18" fmla="*/ 213 w 256"/>
                <a:gd name="T19" fmla="*/ 52 h 522"/>
                <a:gd name="T20" fmla="*/ 210 w 256"/>
                <a:gd name="T21" fmla="*/ 79 h 522"/>
                <a:gd name="T22" fmla="*/ 207 w 256"/>
                <a:gd name="T23" fmla="*/ 123 h 522"/>
                <a:gd name="T24" fmla="*/ 210 w 256"/>
                <a:gd name="T25" fmla="*/ 167 h 522"/>
                <a:gd name="T26" fmla="*/ 213 w 256"/>
                <a:gd name="T27" fmla="*/ 190 h 522"/>
                <a:gd name="T28" fmla="*/ 214 w 256"/>
                <a:gd name="T29" fmla="*/ 194 h 522"/>
                <a:gd name="T30" fmla="*/ 228 w 256"/>
                <a:gd name="T31" fmla="*/ 194 h 522"/>
                <a:gd name="T32" fmla="*/ 241 w 256"/>
                <a:gd name="T33" fmla="*/ 195 h 522"/>
                <a:gd name="T34" fmla="*/ 246 w 256"/>
                <a:gd name="T35" fmla="*/ 283 h 522"/>
                <a:gd name="T36" fmla="*/ 226 w 256"/>
                <a:gd name="T37" fmla="*/ 287 h 522"/>
                <a:gd name="T38" fmla="*/ 201 w 256"/>
                <a:gd name="T39" fmla="*/ 288 h 522"/>
                <a:gd name="T40" fmla="*/ 200 w 256"/>
                <a:gd name="T41" fmla="*/ 347 h 522"/>
                <a:gd name="T42" fmla="*/ 203 w 256"/>
                <a:gd name="T43" fmla="*/ 379 h 522"/>
                <a:gd name="T44" fmla="*/ 208 w 256"/>
                <a:gd name="T45" fmla="*/ 399 h 522"/>
                <a:gd name="T46" fmla="*/ 211 w 256"/>
                <a:gd name="T47" fmla="*/ 405 h 522"/>
                <a:gd name="T48" fmla="*/ 232 w 256"/>
                <a:gd name="T49" fmla="*/ 406 h 522"/>
                <a:gd name="T50" fmla="*/ 230 w 256"/>
                <a:gd name="T51" fmla="*/ 428 h 522"/>
                <a:gd name="T52" fmla="*/ 186 w 256"/>
                <a:gd name="T53" fmla="*/ 447 h 522"/>
                <a:gd name="T54" fmla="*/ 103 w 256"/>
                <a:gd name="T55" fmla="*/ 479 h 522"/>
                <a:gd name="T56" fmla="*/ 47 w 256"/>
                <a:gd name="T57" fmla="*/ 507 h 522"/>
                <a:gd name="T58" fmla="*/ 21 w 256"/>
                <a:gd name="T59" fmla="*/ 522 h 522"/>
                <a:gd name="T60" fmla="*/ 19 w 256"/>
                <a:gd name="T61" fmla="*/ 404 h 522"/>
                <a:gd name="T62" fmla="*/ 13 w 256"/>
                <a:gd name="T63" fmla="*/ 289 h 522"/>
                <a:gd name="T64" fmla="*/ 3 w 256"/>
                <a:gd name="T65" fmla="*/ 129 h 522"/>
                <a:gd name="T66" fmla="*/ 0 w 256"/>
                <a:gd name="T67" fmla="*/ 80 h 5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6"/>
                <a:gd name="T103" fmla="*/ 0 h 522"/>
                <a:gd name="T104" fmla="*/ 256 w 256"/>
                <a:gd name="T105" fmla="*/ 522 h 52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6" h="522">
                  <a:moveTo>
                    <a:pt x="0" y="80"/>
                  </a:moveTo>
                  <a:lnTo>
                    <a:pt x="0" y="80"/>
                  </a:lnTo>
                  <a:lnTo>
                    <a:pt x="56" y="56"/>
                  </a:lnTo>
                  <a:lnTo>
                    <a:pt x="92" y="41"/>
                  </a:lnTo>
                  <a:lnTo>
                    <a:pt x="132" y="26"/>
                  </a:lnTo>
                  <a:lnTo>
                    <a:pt x="171" y="13"/>
                  </a:lnTo>
                  <a:lnTo>
                    <a:pt x="190" y="8"/>
                  </a:lnTo>
                  <a:lnTo>
                    <a:pt x="207" y="4"/>
                  </a:lnTo>
                  <a:lnTo>
                    <a:pt x="222" y="1"/>
                  </a:lnTo>
                  <a:lnTo>
                    <a:pt x="236" y="0"/>
                  </a:lnTo>
                  <a:lnTo>
                    <a:pt x="248" y="0"/>
                  </a:lnTo>
                  <a:lnTo>
                    <a:pt x="253" y="1"/>
                  </a:lnTo>
                  <a:lnTo>
                    <a:pt x="256" y="2"/>
                  </a:lnTo>
                  <a:lnTo>
                    <a:pt x="255" y="50"/>
                  </a:lnTo>
                  <a:lnTo>
                    <a:pt x="249" y="51"/>
                  </a:lnTo>
                  <a:lnTo>
                    <a:pt x="243" y="52"/>
                  </a:lnTo>
                  <a:lnTo>
                    <a:pt x="213" y="52"/>
                  </a:lnTo>
                  <a:lnTo>
                    <a:pt x="211" y="62"/>
                  </a:lnTo>
                  <a:lnTo>
                    <a:pt x="210" y="79"/>
                  </a:lnTo>
                  <a:lnTo>
                    <a:pt x="208" y="100"/>
                  </a:lnTo>
                  <a:lnTo>
                    <a:pt x="207" y="123"/>
                  </a:lnTo>
                  <a:lnTo>
                    <a:pt x="208" y="146"/>
                  </a:lnTo>
                  <a:lnTo>
                    <a:pt x="210" y="167"/>
                  </a:lnTo>
                  <a:lnTo>
                    <a:pt x="211" y="184"/>
                  </a:lnTo>
                  <a:lnTo>
                    <a:pt x="213" y="190"/>
                  </a:lnTo>
                  <a:lnTo>
                    <a:pt x="214" y="194"/>
                  </a:lnTo>
                  <a:lnTo>
                    <a:pt x="221" y="194"/>
                  </a:lnTo>
                  <a:lnTo>
                    <a:pt x="228" y="194"/>
                  </a:lnTo>
                  <a:lnTo>
                    <a:pt x="241" y="195"/>
                  </a:lnTo>
                  <a:lnTo>
                    <a:pt x="243" y="256"/>
                  </a:lnTo>
                  <a:lnTo>
                    <a:pt x="246" y="283"/>
                  </a:lnTo>
                  <a:lnTo>
                    <a:pt x="226" y="287"/>
                  </a:lnTo>
                  <a:lnTo>
                    <a:pt x="201" y="288"/>
                  </a:lnTo>
                  <a:lnTo>
                    <a:pt x="201" y="314"/>
                  </a:lnTo>
                  <a:lnTo>
                    <a:pt x="200" y="347"/>
                  </a:lnTo>
                  <a:lnTo>
                    <a:pt x="201" y="363"/>
                  </a:lnTo>
                  <a:lnTo>
                    <a:pt x="203" y="379"/>
                  </a:lnTo>
                  <a:lnTo>
                    <a:pt x="206" y="393"/>
                  </a:lnTo>
                  <a:lnTo>
                    <a:pt x="208" y="399"/>
                  </a:lnTo>
                  <a:lnTo>
                    <a:pt x="211" y="405"/>
                  </a:lnTo>
                  <a:lnTo>
                    <a:pt x="232" y="406"/>
                  </a:lnTo>
                  <a:lnTo>
                    <a:pt x="230" y="428"/>
                  </a:lnTo>
                  <a:lnTo>
                    <a:pt x="211" y="437"/>
                  </a:lnTo>
                  <a:lnTo>
                    <a:pt x="186" y="447"/>
                  </a:lnTo>
                  <a:lnTo>
                    <a:pt x="132" y="467"/>
                  </a:lnTo>
                  <a:lnTo>
                    <a:pt x="103" y="479"/>
                  </a:lnTo>
                  <a:lnTo>
                    <a:pt x="74" y="492"/>
                  </a:lnTo>
                  <a:lnTo>
                    <a:pt x="47" y="507"/>
                  </a:lnTo>
                  <a:lnTo>
                    <a:pt x="21" y="522"/>
                  </a:lnTo>
                  <a:lnTo>
                    <a:pt x="21" y="463"/>
                  </a:lnTo>
                  <a:lnTo>
                    <a:pt x="19" y="404"/>
                  </a:lnTo>
                  <a:lnTo>
                    <a:pt x="17" y="346"/>
                  </a:lnTo>
                  <a:lnTo>
                    <a:pt x="13" y="289"/>
                  </a:lnTo>
                  <a:lnTo>
                    <a:pt x="5" y="180"/>
                  </a:lnTo>
                  <a:lnTo>
                    <a:pt x="3" y="129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BAC9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3" name="Freeform 25"/>
            <p:cNvSpPr>
              <a:spLocks/>
            </p:cNvSpPr>
            <p:nvPr/>
          </p:nvSpPr>
          <p:spPr bwMode="auto">
            <a:xfrm>
              <a:off x="2047" y="3039"/>
              <a:ext cx="663" cy="667"/>
            </a:xfrm>
            <a:custGeom>
              <a:avLst/>
              <a:gdLst>
                <a:gd name="T0" fmla="*/ 0 w 663"/>
                <a:gd name="T1" fmla="*/ 31 h 667"/>
                <a:gd name="T2" fmla="*/ 74 w 663"/>
                <a:gd name="T3" fmla="*/ 18 h 667"/>
                <a:gd name="T4" fmla="*/ 154 w 663"/>
                <a:gd name="T5" fmla="*/ 8 h 667"/>
                <a:gd name="T6" fmla="*/ 239 w 663"/>
                <a:gd name="T7" fmla="*/ 2 h 667"/>
                <a:gd name="T8" fmla="*/ 326 w 663"/>
                <a:gd name="T9" fmla="*/ 0 h 667"/>
                <a:gd name="T10" fmla="*/ 412 w 663"/>
                <a:gd name="T11" fmla="*/ 2 h 667"/>
                <a:gd name="T12" fmla="*/ 497 w 663"/>
                <a:gd name="T13" fmla="*/ 10 h 667"/>
                <a:gd name="T14" fmla="*/ 576 w 663"/>
                <a:gd name="T15" fmla="*/ 23 h 667"/>
                <a:gd name="T16" fmla="*/ 648 w 663"/>
                <a:gd name="T17" fmla="*/ 43 h 667"/>
                <a:gd name="T18" fmla="*/ 654 w 663"/>
                <a:gd name="T19" fmla="*/ 109 h 667"/>
                <a:gd name="T20" fmla="*/ 661 w 663"/>
                <a:gd name="T21" fmla="*/ 233 h 667"/>
                <a:gd name="T22" fmla="*/ 663 w 663"/>
                <a:gd name="T23" fmla="*/ 365 h 667"/>
                <a:gd name="T24" fmla="*/ 660 w 663"/>
                <a:gd name="T25" fmla="*/ 532 h 667"/>
                <a:gd name="T26" fmla="*/ 655 w 663"/>
                <a:gd name="T27" fmla="*/ 636 h 667"/>
                <a:gd name="T28" fmla="*/ 498 w 663"/>
                <a:gd name="T29" fmla="*/ 638 h 667"/>
                <a:gd name="T30" fmla="*/ 344 w 663"/>
                <a:gd name="T31" fmla="*/ 643 h 667"/>
                <a:gd name="T32" fmla="*/ 189 w 663"/>
                <a:gd name="T33" fmla="*/ 654 h 667"/>
                <a:gd name="T34" fmla="*/ 35 w 663"/>
                <a:gd name="T35" fmla="*/ 667 h 667"/>
                <a:gd name="T36" fmla="*/ 25 w 663"/>
                <a:gd name="T37" fmla="*/ 632 h 667"/>
                <a:gd name="T38" fmla="*/ 22 w 663"/>
                <a:gd name="T39" fmla="*/ 605 h 667"/>
                <a:gd name="T40" fmla="*/ 22 w 663"/>
                <a:gd name="T41" fmla="*/ 598 h 667"/>
                <a:gd name="T42" fmla="*/ 77 w 663"/>
                <a:gd name="T43" fmla="*/ 577 h 667"/>
                <a:gd name="T44" fmla="*/ 128 w 663"/>
                <a:gd name="T45" fmla="*/ 562 h 667"/>
                <a:gd name="T46" fmla="*/ 131 w 663"/>
                <a:gd name="T47" fmla="*/ 566 h 667"/>
                <a:gd name="T48" fmla="*/ 143 w 663"/>
                <a:gd name="T49" fmla="*/ 571 h 667"/>
                <a:gd name="T50" fmla="*/ 173 w 663"/>
                <a:gd name="T51" fmla="*/ 577 h 667"/>
                <a:gd name="T52" fmla="*/ 229 w 663"/>
                <a:gd name="T53" fmla="*/ 581 h 667"/>
                <a:gd name="T54" fmla="*/ 334 w 663"/>
                <a:gd name="T55" fmla="*/ 581 h 667"/>
                <a:gd name="T56" fmla="*/ 473 w 663"/>
                <a:gd name="T57" fmla="*/ 576 h 667"/>
                <a:gd name="T58" fmla="*/ 548 w 663"/>
                <a:gd name="T59" fmla="*/ 573 h 667"/>
                <a:gd name="T60" fmla="*/ 552 w 663"/>
                <a:gd name="T61" fmla="*/ 563 h 667"/>
                <a:gd name="T62" fmla="*/ 555 w 663"/>
                <a:gd name="T63" fmla="*/ 526 h 667"/>
                <a:gd name="T64" fmla="*/ 555 w 663"/>
                <a:gd name="T65" fmla="*/ 435 h 667"/>
                <a:gd name="T66" fmla="*/ 548 w 663"/>
                <a:gd name="T67" fmla="*/ 219 h 667"/>
                <a:gd name="T68" fmla="*/ 547 w 663"/>
                <a:gd name="T69" fmla="*/ 127 h 667"/>
                <a:gd name="T70" fmla="*/ 535 w 663"/>
                <a:gd name="T71" fmla="*/ 120 h 667"/>
                <a:gd name="T72" fmla="*/ 510 w 663"/>
                <a:gd name="T73" fmla="*/ 110 h 667"/>
                <a:gd name="T74" fmla="*/ 467 w 663"/>
                <a:gd name="T75" fmla="*/ 100 h 667"/>
                <a:gd name="T76" fmla="*/ 405 w 663"/>
                <a:gd name="T77" fmla="*/ 93 h 667"/>
                <a:gd name="T78" fmla="*/ 341 w 663"/>
                <a:gd name="T79" fmla="*/ 91 h 667"/>
                <a:gd name="T80" fmla="*/ 253 w 663"/>
                <a:gd name="T81" fmla="*/ 96 h 667"/>
                <a:gd name="T82" fmla="*/ 169 w 663"/>
                <a:gd name="T83" fmla="*/ 103 h 667"/>
                <a:gd name="T84" fmla="*/ 152 w 663"/>
                <a:gd name="T85" fmla="*/ 103 h 667"/>
                <a:gd name="T86" fmla="*/ 118 w 663"/>
                <a:gd name="T87" fmla="*/ 109 h 667"/>
                <a:gd name="T88" fmla="*/ 13 w 663"/>
                <a:gd name="T89" fmla="*/ 134 h 667"/>
                <a:gd name="T90" fmla="*/ 11 w 663"/>
                <a:gd name="T91" fmla="*/ 131 h 667"/>
                <a:gd name="T92" fmla="*/ 7 w 663"/>
                <a:gd name="T93" fmla="*/ 116 h 667"/>
                <a:gd name="T94" fmla="*/ 0 w 663"/>
                <a:gd name="T95" fmla="*/ 31 h 6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3"/>
                <a:gd name="T145" fmla="*/ 0 h 667"/>
                <a:gd name="T146" fmla="*/ 663 w 663"/>
                <a:gd name="T147" fmla="*/ 667 h 6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3" h="667">
                  <a:moveTo>
                    <a:pt x="0" y="31"/>
                  </a:moveTo>
                  <a:lnTo>
                    <a:pt x="0" y="31"/>
                  </a:lnTo>
                  <a:lnTo>
                    <a:pt x="36" y="24"/>
                  </a:lnTo>
                  <a:lnTo>
                    <a:pt x="74" y="18"/>
                  </a:lnTo>
                  <a:lnTo>
                    <a:pt x="114" y="13"/>
                  </a:lnTo>
                  <a:lnTo>
                    <a:pt x="154" y="8"/>
                  </a:lnTo>
                  <a:lnTo>
                    <a:pt x="196" y="5"/>
                  </a:lnTo>
                  <a:lnTo>
                    <a:pt x="239" y="2"/>
                  </a:lnTo>
                  <a:lnTo>
                    <a:pt x="282" y="0"/>
                  </a:lnTo>
                  <a:lnTo>
                    <a:pt x="326" y="0"/>
                  </a:lnTo>
                  <a:lnTo>
                    <a:pt x="369" y="1"/>
                  </a:lnTo>
                  <a:lnTo>
                    <a:pt x="412" y="2"/>
                  </a:lnTo>
                  <a:lnTo>
                    <a:pt x="455" y="6"/>
                  </a:lnTo>
                  <a:lnTo>
                    <a:pt x="497" y="10"/>
                  </a:lnTo>
                  <a:lnTo>
                    <a:pt x="538" y="16"/>
                  </a:lnTo>
                  <a:lnTo>
                    <a:pt x="576" y="23"/>
                  </a:lnTo>
                  <a:lnTo>
                    <a:pt x="613" y="32"/>
                  </a:lnTo>
                  <a:lnTo>
                    <a:pt x="648" y="43"/>
                  </a:lnTo>
                  <a:lnTo>
                    <a:pt x="654" y="109"/>
                  </a:lnTo>
                  <a:lnTo>
                    <a:pt x="657" y="171"/>
                  </a:lnTo>
                  <a:lnTo>
                    <a:pt x="661" y="233"/>
                  </a:lnTo>
                  <a:lnTo>
                    <a:pt x="663" y="296"/>
                  </a:lnTo>
                  <a:lnTo>
                    <a:pt x="663" y="365"/>
                  </a:lnTo>
                  <a:lnTo>
                    <a:pt x="662" y="442"/>
                  </a:lnTo>
                  <a:lnTo>
                    <a:pt x="660" y="532"/>
                  </a:lnTo>
                  <a:lnTo>
                    <a:pt x="655" y="636"/>
                  </a:lnTo>
                  <a:lnTo>
                    <a:pt x="577" y="636"/>
                  </a:lnTo>
                  <a:lnTo>
                    <a:pt x="498" y="638"/>
                  </a:lnTo>
                  <a:lnTo>
                    <a:pt x="420" y="640"/>
                  </a:lnTo>
                  <a:lnTo>
                    <a:pt x="344" y="643"/>
                  </a:lnTo>
                  <a:lnTo>
                    <a:pt x="266" y="648"/>
                  </a:lnTo>
                  <a:lnTo>
                    <a:pt x="189" y="654"/>
                  </a:lnTo>
                  <a:lnTo>
                    <a:pt x="35" y="667"/>
                  </a:lnTo>
                  <a:lnTo>
                    <a:pt x="30" y="649"/>
                  </a:lnTo>
                  <a:lnTo>
                    <a:pt x="25" y="632"/>
                  </a:lnTo>
                  <a:lnTo>
                    <a:pt x="22" y="614"/>
                  </a:lnTo>
                  <a:lnTo>
                    <a:pt x="22" y="605"/>
                  </a:lnTo>
                  <a:lnTo>
                    <a:pt x="22" y="598"/>
                  </a:lnTo>
                  <a:lnTo>
                    <a:pt x="50" y="587"/>
                  </a:lnTo>
                  <a:lnTo>
                    <a:pt x="77" y="577"/>
                  </a:lnTo>
                  <a:lnTo>
                    <a:pt x="102" y="569"/>
                  </a:lnTo>
                  <a:lnTo>
                    <a:pt x="128" y="562"/>
                  </a:lnTo>
                  <a:lnTo>
                    <a:pt x="131" y="566"/>
                  </a:lnTo>
                  <a:lnTo>
                    <a:pt x="136" y="568"/>
                  </a:lnTo>
                  <a:lnTo>
                    <a:pt x="143" y="571"/>
                  </a:lnTo>
                  <a:lnTo>
                    <a:pt x="151" y="573"/>
                  </a:lnTo>
                  <a:lnTo>
                    <a:pt x="173" y="577"/>
                  </a:lnTo>
                  <a:lnTo>
                    <a:pt x="198" y="580"/>
                  </a:lnTo>
                  <a:lnTo>
                    <a:pt x="229" y="581"/>
                  </a:lnTo>
                  <a:lnTo>
                    <a:pt x="262" y="582"/>
                  </a:lnTo>
                  <a:lnTo>
                    <a:pt x="334" y="581"/>
                  </a:lnTo>
                  <a:lnTo>
                    <a:pt x="408" y="580"/>
                  </a:lnTo>
                  <a:lnTo>
                    <a:pt x="473" y="576"/>
                  </a:lnTo>
                  <a:lnTo>
                    <a:pt x="548" y="573"/>
                  </a:lnTo>
                  <a:lnTo>
                    <a:pt x="550" y="569"/>
                  </a:lnTo>
                  <a:lnTo>
                    <a:pt x="552" y="563"/>
                  </a:lnTo>
                  <a:lnTo>
                    <a:pt x="554" y="548"/>
                  </a:lnTo>
                  <a:lnTo>
                    <a:pt x="555" y="526"/>
                  </a:lnTo>
                  <a:lnTo>
                    <a:pt x="556" y="500"/>
                  </a:lnTo>
                  <a:lnTo>
                    <a:pt x="555" y="435"/>
                  </a:lnTo>
                  <a:lnTo>
                    <a:pt x="554" y="362"/>
                  </a:lnTo>
                  <a:lnTo>
                    <a:pt x="548" y="219"/>
                  </a:lnTo>
                  <a:lnTo>
                    <a:pt x="547" y="163"/>
                  </a:lnTo>
                  <a:lnTo>
                    <a:pt x="547" y="127"/>
                  </a:lnTo>
                  <a:lnTo>
                    <a:pt x="535" y="120"/>
                  </a:lnTo>
                  <a:lnTo>
                    <a:pt x="523" y="116"/>
                  </a:lnTo>
                  <a:lnTo>
                    <a:pt x="510" y="110"/>
                  </a:lnTo>
                  <a:lnTo>
                    <a:pt x="496" y="107"/>
                  </a:lnTo>
                  <a:lnTo>
                    <a:pt x="467" y="100"/>
                  </a:lnTo>
                  <a:lnTo>
                    <a:pt x="437" y="95"/>
                  </a:lnTo>
                  <a:lnTo>
                    <a:pt x="405" y="93"/>
                  </a:lnTo>
                  <a:lnTo>
                    <a:pt x="374" y="91"/>
                  </a:lnTo>
                  <a:lnTo>
                    <a:pt x="341" y="91"/>
                  </a:lnTo>
                  <a:lnTo>
                    <a:pt x="311" y="93"/>
                  </a:lnTo>
                  <a:lnTo>
                    <a:pt x="253" y="96"/>
                  </a:lnTo>
                  <a:lnTo>
                    <a:pt x="204" y="101"/>
                  </a:lnTo>
                  <a:lnTo>
                    <a:pt x="169" y="103"/>
                  </a:lnTo>
                  <a:lnTo>
                    <a:pt x="158" y="104"/>
                  </a:lnTo>
                  <a:lnTo>
                    <a:pt x="152" y="103"/>
                  </a:lnTo>
                  <a:lnTo>
                    <a:pt x="118" y="109"/>
                  </a:lnTo>
                  <a:lnTo>
                    <a:pt x="83" y="117"/>
                  </a:lnTo>
                  <a:lnTo>
                    <a:pt x="13" y="134"/>
                  </a:lnTo>
                  <a:lnTo>
                    <a:pt x="11" y="131"/>
                  </a:lnTo>
                  <a:lnTo>
                    <a:pt x="9" y="127"/>
                  </a:lnTo>
                  <a:lnTo>
                    <a:pt x="7" y="116"/>
                  </a:lnTo>
                  <a:lnTo>
                    <a:pt x="3" y="83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8BA3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4" name="Freeform 26"/>
            <p:cNvSpPr>
              <a:spLocks/>
            </p:cNvSpPr>
            <p:nvPr/>
          </p:nvSpPr>
          <p:spPr bwMode="auto">
            <a:xfrm>
              <a:off x="2136" y="3722"/>
              <a:ext cx="42" cy="47"/>
            </a:xfrm>
            <a:custGeom>
              <a:avLst/>
              <a:gdLst>
                <a:gd name="T0" fmla="*/ 0 w 42"/>
                <a:gd name="T1" fmla="*/ 6 h 47"/>
                <a:gd name="T2" fmla="*/ 0 w 42"/>
                <a:gd name="T3" fmla="*/ 6 h 47"/>
                <a:gd name="T4" fmla="*/ 27 w 42"/>
                <a:gd name="T5" fmla="*/ 1 h 47"/>
                <a:gd name="T6" fmla="*/ 39 w 42"/>
                <a:gd name="T7" fmla="*/ 0 h 47"/>
                <a:gd name="T8" fmla="*/ 39 w 42"/>
                <a:gd name="T9" fmla="*/ 0 h 47"/>
                <a:gd name="T10" fmla="*/ 41 w 42"/>
                <a:gd name="T11" fmla="*/ 15 h 47"/>
                <a:gd name="T12" fmla="*/ 42 w 42"/>
                <a:gd name="T13" fmla="*/ 43 h 47"/>
                <a:gd name="T14" fmla="*/ 42 w 42"/>
                <a:gd name="T15" fmla="*/ 43 h 47"/>
                <a:gd name="T16" fmla="*/ 29 w 42"/>
                <a:gd name="T17" fmla="*/ 45 h 47"/>
                <a:gd name="T18" fmla="*/ 18 w 42"/>
                <a:gd name="T19" fmla="*/ 47 h 47"/>
                <a:gd name="T20" fmla="*/ 6 w 42"/>
                <a:gd name="T21" fmla="*/ 47 h 47"/>
                <a:gd name="T22" fmla="*/ 6 w 42"/>
                <a:gd name="T23" fmla="*/ 47 h 47"/>
                <a:gd name="T24" fmla="*/ 4 w 42"/>
                <a:gd name="T25" fmla="*/ 43 h 47"/>
                <a:gd name="T26" fmla="*/ 3 w 42"/>
                <a:gd name="T27" fmla="*/ 38 h 47"/>
                <a:gd name="T28" fmla="*/ 1 w 42"/>
                <a:gd name="T29" fmla="*/ 29 h 47"/>
                <a:gd name="T30" fmla="*/ 1 w 42"/>
                <a:gd name="T31" fmla="*/ 18 h 47"/>
                <a:gd name="T32" fmla="*/ 0 w 42"/>
                <a:gd name="T33" fmla="*/ 6 h 47"/>
                <a:gd name="T34" fmla="*/ 0 w 42"/>
                <a:gd name="T35" fmla="*/ 6 h 4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2"/>
                <a:gd name="T55" fmla="*/ 0 h 47"/>
                <a:gd name="T56" fmla="*/ 42 w 42"/>
                <a:gd name="T57" fmla="*/ 47 h 4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2" h="47">
                  <a:moveTo>
                    <a:pt x="0" y="6"/>
                  </a:moveTo>
                  <a:lnTo>
                    <a:pt x="0" y="6"/>
                  </a:lnTo>
                  <a:lnTo>
                    <a:pt x="27" y="1"/>
                  </a:lnTo>
                  <a:lnTo>
                    <a:pt x="39" y="0"/>
                  </a:lnTo>
                  <a:lnTo>
                    <a:pt x="41" y="15"/>
                  </a:lnTo>
                  <a:lnTo>
                    <a:pt x="42" y="43"/>
                  </a:lnTo>
                  <a:lnTo>
                    <a:pt x="29" y="45"/>
                  </a:lnTo>
                  <a:lnTo>
                    <a:pt x="18" y="47"/>
                  </a:lnTo>
                  <a:lnTo>
                    <a:pt x="6" y="47"/>
                  </a:lnTo>
                  <a:lnTo>
                    <a:pt x="4" y="43"/>
                  </a:lnTo>
                  <a:lnTo>
                    <a:pt x="3" y="38"/>
                  </a:lnTo>
                  <a:lnTo>
                    <a:pt x="1" y="29"/>
                  </a:lnTo>
                  <a:lnTo>
                    <a:pt x="1" y="1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3D56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Freeform 27"/>
            <p:cNvSpPr>
              <a:spLocks/>
            </p:cNvSpPr>
            <p:nvPr/>
          </p:nvSpPr>
          <p:spPr bwMode="auto">
            <a:xfrm>
              <a:off x="2154" y="3453"/>
              <a:ext cx="68" cy="83"/>
            </a:xfrm>
            <a:custGeom>
              <a:avLst/>
              <a:gdLst>
                <a:gd name="T0" fmla="*/ 0 w 68"/>
                <a:gd name="T1" fmla="*/ 10 h 83"/>
                <a:gd name="T2" fmla="*/ 0 w 68"/>
                <a:gd name="T3" fmla="*/ 10 h 83"/>
                <a:gd name="T4" fmla="*/ 4 w 68"/>
                <a:gd name="T5" fmla="*/ 8 h 83"/>
                <a:gd name="T6" fmla="*/ 12 w 68"/>
                <a:gd name="T7" fmla="*/ 7 h 83"/>
                <a:gd name="T8" fmla="*/ 33 w 68"/>
                <a:gd name="T9" fmla="*/ 3 h 83"/>
                <a:gd name="T10" fmla="*/ 68 w 68"/>
                <a:gd name="T11" fmla="*/ 0 h 83"/>
                <a:gd name="T12" fmla="*/ 68 w 68"/>
                <a:gd name="T13" fmla="*/ 0 h 83"/>
                <a:gd name="T14" fmla="*/ 68 w 68"/>
                <a:gd name="T15" fmla="*/ 15 h 83"/>
                <a:gd name="T16" fmla="*/ 68 w 68"/>
                <a:gd name="T17" fmla="*/ 15 h 83"/>
                <a:gd name="T18" fmla="*/ 58 w 68"/>
                <a:gd name="T19" fmla="*/ 15 h 83"/>
                <a:gd name="T20" fmla="*/ 46 w 68"/>
                <a:gd name="T21" fmla="*/ 16 h 83"/>
                <a:gd name="T22" fmla="*/ 40 w 68"/>
                <a:gd name="T23" fmla="*/ 18 h 83"/>
                <a:gd name="T24" fmla="*/ 37 w 68"/>
                <a:gd name="T25" fmla="*/ 21 h 83"/>
                <a:gd name="T26" fmla="*/ 36 w 68"/>
                <a:gd name="T27" fmla="*/ 23 h 83"/>
                <a:gd name="T28" fmla="*/ 35 w 68"/>
                <a:gd name="T29" fmla="*/ 24 h 83"/>
                <a:gd name="T30" fmla="*/ 36 w 68"/>
                <a:gd name="T31" fmla="*/ 26 h 83"/>
                <a:gd name="T32" fmla="*/ 37 w 68"/>
                <a:gd name="T33" fmla="*/ 30 h 83"/>
                <a:gd name="T34" fmla="*/ 37 w 68"/>
                <a:gd name="T35" fmla="*/ 30 h 83"/>
                <a:gd name="T36" fmla="*/ 52 w 68"/>
                <a:gd name="T37" fmla="*/ 29 h 83"/>
                <a:gd name="T38" fmla="*/ 68 w 68"/>
                <a:gd name="T39" fmla="*/ 28 h 83"/>
                <a:gd name="T40" fmla="*/ 68 w 68"/>
                <a:gd name="T41" fmla="*/ 28 h 83"/>
                <a:gd name="T42" fmla="*/ 68 w 68"/>
                <a:gd name="T43" fmla="*/ 43 h 83"/>
                <a:gd name="T44" fmla="*/ 68 w 68"/>
                <a:gd name="T45" fmla="*/ 43 h 83"/>
                <a:gd name="T46" fmla="*/ 61 w 68"/>
                <a:gd name="T47" fmla="*/ 44 h 83"/>
                <a:gd name="T48" fmla="*/ 55 w 68"/>
                <a:gd name="T49" fmla="*/ 44 h 83"/>
                <a:gd name="T50" fmla="*/ 47 w 68"/>
                <a:gd name="T51" fmla="*/ 43 h 83"/>
                <a:gd name="T52" fmla="*/ 44 w 68"/>
                <a:gd name="T53" fmla="*/ 43 h 83"/>
                <a:gd name="T54" fmla="*/ 43 w 68"/>
                <a:gd name="T55" fmla="*/ 45 h 83"/>
                <a:gd name="T56" fmla="*/ 42 w 68"/>
                <a:gd name="T57" fmla="*/ 48 h 83"/>
                <a:gd name="T58" fmla="*/ 42 w 68"/>
                <a:gd name="T59" fmla="*/ 55 h 83"/>
                <a:gd name="T60" fmla="*/ 42 w 68"/>
                <a:gd name="T61" fmla="*/ 55 h 83"/>
                <a:gd name="T62" fmla="*/ 68 w 68"/>
                <a:gd name="T63" fmla="*/ 57 h 83"/>
                <a:gd name="T64" fmla="*/ 68 w 68"/>
                <a:gd name="T65" fmla="*/ 57 h 83"/>
                <a:gd name="T66" fmla="*/ 66 w 68"/>
                <a:gd name="T67" fmla="*/ 76 h 83"/>
                <a:gd name="T68" fmla="*/ 66 w 68"/>
                <a:gd name="T69" fmla="*/ 76 h 83"/>
                <a:gd name="T70" fmla="*/ 62 w 68"/>
                <a:gd name="T71" fmla="*/ 77 h 83"/>
                <a:gd name="T72" fmla="*/ 55 w 68"/>
                <a:gd name="T73" fmla="*/ 80 h 83"/>
                <a:gd name="T74" fmla="*/ 8 w 68"/>
                <a:gd name="T75" fmla="*/ 83 h 83"/>
                <a:gd name="T76" fmla="*/ 8 w 68"/>
                <a:gd name="T77" fmla="*/ 83 h 83"/>
                <a:gd name="T78" fmla="*/ 7 w 68"/>
                <a:gd name="T79" fmla="*/ 82 h 83"/>
                <a:gd name="T80" fmla="*/ 4 w 68"/>
                <a:gd name="T81" fmla="*/ 79 h 83"/>
                <a:gd name="T82" fmla="*/ 2 w 68"/>
                <a:gd name="T83" fmla="*/ 71 h 83"/>
                <a:gd name="T84" fmla="*/ 1 w 68"/>
                <a:gd name="T85" fmla="*/ 59 h 83"/>
                <a:gd name="T86" fmla="*/ 0 w 68"/>
                <a:gd name="T87" fmla="*/ 46 h 83"/>
                <a:gd name="T88" fmla="*/ 0 w 68"/>
                <a:gd name="T89" fmla="*/ 23 h 83"/>
                <a:gd name="T90" fmla="*/ 0 w 68"/>
                <a:gd name="T91" fmla="*/ 10 h 83"/>
                <a:gd name="T92" fmla="*/ 0 w 68"/>
                <a:gd name="T93" fmla="*/ 10 h 8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8"/>
                <a:gd name="T142" fmla="*/ 0 h 83"/>
                <a:gd name="T143" fmla="*/ 68 w 68"/>
                <a:gd name="T144" fmla="*/ 83 h 8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8" h="83">
                  <a:moveTo>
                    <a:pt x="0" y="10"/>
                  </a:moveTo>
                  <a:lnTo>
                    <a:pt x="0" y="10"/>
                  </a:lnTo>
                  <a:lnTo>
                    <a:pt x="4" y="8"/>
                  </a:lnTo>
                  <a:lnTo>
                    <a:pt x="12" y="7"/>
                  </a:lnTo>
                  <a:lnTo>
                    <a:pt x="33" y="3"/>
                  </a:lnTo>
                  <a:lnTo>
                    <a:pt x="68" y="0"/>
                  </a:lnTo>
                  <a:lnTo>
                    <a:pt x="68" y="15"/>
                  </a:lnTo>
                  <a:lnTo>
                    <a:pt x="58" y="15"/>
                  </a:lnTo>
                  <a:lnTo>
                    <a:pt x="46" y="16"/>
                  </a:lnTo>
                  <a:lnTo>
                    <a:pt x="40" y="18"/>
                  </a:lnTo>
                  <a:lnTo>
                    <a:pt x="37" y="21"/>
                  </a:lnTo>
                  <a:lnTo>
                    <a:pt x="36" y="23"/>
                  </a:lnTo>
                  <a:lnTo>
                    <a:pt x="35" y="24"/>
                  </a:lnTo>
                  <a:lnTo>
                    <a:pt x="36" y="26"/>
                  </a:lnTo>
                  <a:lnTo>
                    <a:pt x="37" y="30"/>
                  </a:lnTo>
                  <a:lnTo>
                    <a:pt x="52" y="29"/>
                  </a:lnTo>
                  <a:lnTo>
                    <a:pt x="68" y="28"/>
                  </a:lnTo>
                  <a:lnTo>
                    <a:pt x="68" y="43"/>
                  </a:lnTo>
                  <a:lnTo>
                    <a:pt x="61" y="44"/>
                  </a:lnTo>
                  <a:lnTo>
                    <a:pt x="55" y="44"/>
                  </a:lnTo>
                  <a:lnTo>
                    <a:pt x="47" y="43"/>
                  </a:lnTo>
                  <a:lnTo>
                    <a:pt x="44" y="43"/>
                  </a:lnTo>
                  <a:lnTo>
                    <a:pt x="43" y="45"/>
                  </a:lnTo>
                  <a:lnTo>
                    <a:pt x="42" y="48"/>
                  </a:lnTo>
                  <a:lnTo>
                    <a:pt x="42" y="55"/>
                  </a:lnTo>
                  <a:lnTo>
                    <a:pt x="68" y="57"/>
                  </a:lnTo>
                  <a:lnTo>
                    <a:pt x="66" y="76"/>
                  </a:lnTo>
                  <a:lnTo>
                    <a:pt x="62" y="77"/>
                  </a:lnTo>
                  <a:lnTo>
                    <a:pt x="55" y="80"/>
                  </a:lnTo>
                  <a:lnTo>
                    <a:pt x="8" y="83"/>
                  </a:lnTo>
                  <a:lnTo>
                    <a:pt x="7" y="82"/>
                  </a:lnTo>
                  <a:lnTo>
                    <a:pt x="4" y="79"/>
                  </a:lnTo>
                  <a:lnTo>
                    <a:pt x="2" y="71"/>
                  </a:lnTo>
                  <a:lnTo>
                    <a:pt x="1" y="59"/>
                  </a:lnTo>
                  <a:lnTo>
                    <a:pt x="0" y="46"/>
                  </a:lnTo>
                  <a:lnTo>
                    <a:pt x="0" y="2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8BA3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Freeform 28"/>
            <p:cNvSpPr>
              <a:spLocks/>
            </p:cNvSpPr>
            <p:nvPr/>
          </p:nvSpPr>
          <p:spPr bwMode="auto">
            <a:xfrm>
              <a:off x="2171" y="3220"/>
              <a:ext cx="70" cy="111"/>
            </a:xfrm>
            <a:custGeom>
              <a:avLst/>
              <a:gdLst>
                <a:gd name="T0" fmla="*/ 0 w 70"/>
                <a:gd name="T1" fmla="*/ 3 h 111"/>
                <a:gd name="T2" fmla="*/ 0 w 70"/>
                <a:gd name="T3" fmla="*/ 3 h 111"/>
                <a:gd name="T4" fmla="*/ 49 w 70"/>
                <a:gd name="T5" fmla="*/ 0 h 111"/>
                <a:gd name="T6" fmla="*/ 58 w 70"/>
                <a:gd name="T7" fmla="*/ 0 h 111"/>
                <a:gd name="T8" fmla="*/ 66 w 70"/>
                <a:gd name="T9" fmla="*/ 0 h 111"/>
                <a:gd name="T10" fmla="*/ 66 w 70"/>
                <a:gd name="T11" fmla="*/ 0 h 111"/>
                <a:gd name="T12" fmla="*/ 66 w 70"/>
                <a:gd name="T13" fmla="*/ 25 h 111"/>
                <a:gd name="T14" fmla="*/ 66 w 70"/>
                <a:gd name="T15" fmla="*/ 25 h 111"/>
                <a:gd name="T16" fmla="*/ 50 w 70"/>
                <a:gd name="T17" fmla="*/ 24 h 111"/>
                <a:gd name="T18" fmla="*/ 41 w 70"/>
                <a:gd name="T19" fmla="*/ 25 h 111"/>
                <a:gd name="T20" fmla="*/ 30 w 70"/>
                <a:gd name="T21" fmla="*/ 29 h 111"/>
                <a:gd name="T22" fmla="*/ 30 w 70"/>
                <a:gd name="T23" fmla="*/ 29 h 111"/>
                <a:gd name="T24" fmla="*/ 29 w 70"/>
                <a:gd name="T25" fmla="*/ 36 h 111"/>
                <a:gd name="T26" fmla="*/ 30 w 70"/>
                <a:gd name="T27" fmla="*/ 39 h 111"/>
                <a:gd name="T28" fmla="*/ 32 w 70"/>
                <a:gd name="T29" fmla="*/ 40 h 111"/>
                <a:gd name="T30" fmla="*/ 33 w 70"/>
                <a:gd name="T31" fmla="*/ 41 h 111"/>
                <a:gd name="T32" fmla="*/ 35 w 70"/>
                <a:gd name="T33" fmla="*/ 43 h 111"/>
                <a:gd name="T34" fmla="*/ 40 w 70"/>
                <a:gd name="T35" fmla="*/ 44 h 111"/>
                <a:gd name="T36" fmla="*/ 47 w 70"/>
                <a:gd name="T37" fmla="*/ 43 h 111"/>
                <a:gd name="T38" fmla="*/ 54 w 70"/>
                <a:gd name="T39" fmla="*/ 40 h 111"/>
                <a:gd name="T40" fmla="*/ 66 w 70"/>
                <a:gd name="T41" fmla="*/ 38 h 111"/>
                <a:gd name="T42" fmla="*/ 66 w 70"/>
                <a:gd name="T43" fmla="*/ 38 h 111"/>
                <a:gd name="T44" fmla="*/ 66 w 70"/>
                <a:gd name="T45" fmla="*/ 60 h 111"/>
                <a:gd name="T46" fmla="*/ 66 w 70"/>
                <a:gd name="T47" fmla="*/ 60 h 111"/>
                <a:gd name="T48" fmla="*/ 54 w 70"/>
                <a:gd name="T49" fmla="*/ 60 h 111"/>
                <a:gd name="T50" fmla="*/ 45 w 70"/>
                <a:gd name="T51" fmla="*/ 61 h 111"/>
                <a:gd name="T52" fmla="*/ 40 w 70"/>
                <a:gd name="T53" fmla="*/ 62 h 111"/>
                <a:gd name="T54" fmla="*/ 34 w 70"/>
                <a:gd name="T55" fmla="*/ 66 h 111"/>
                <a:gd name="T56" fmla="*/ 33 w 70"/>
                <a:gd name="T57" fmla="*/ 67 h 111"/>
                <a:gd name="T58" fmla="*/ 32 w 70"/>
                <a:gd name="T59" fmla="*/ 69 h 111"/>
                <a:gd name="T60" fmla="*/ 32 w 70"/>
                <a:gd name="T61" fmla="*/ 72 h 111"/>
                <a:gd name="T62" fmla="*/ 33 w 70"/>
                <a:gd name="T63" fmla="*/ 75 h 111"/>
                <a:gd name="T64" fmla="*/ 34 w 70"/>
                <a:gd name="T65" fmla="*/ 79 h 111"/>
                <a:gd name="T66" fmla="*/ 37 w 70"/>
                <a:gd name="T67" fmla="*/ 82 h 111"/>
                <a:gd name="T68" fmla="*/ 37 w 70"/>
                <a:gd name="T69" fmla="*/ 82 h 111"/>
                <a:gd name="T70" fmla="*/ 54 w 70"/>
                <a:gd name="T71" fmla="*/ 81 h 111"/>
                <a:gd name="T72" fmla="*/ 70 w 70"/>
                <a:gd name="T73" fmla="*/ 81 h 111"/>
                <a:gd name="T74" fmla="*/ 70 w 70"/>
                <a:gd name="T75" fmla="*/ 81 h 111"/>
                <a:gd name="T76" fmla="*/ 70 w 70"/>
                <a:gd name="T77" fmla="*/ 93 h 111"/>
                <a:gd name="T78" fmla="*/ 69 w 70"/>
                <a:gd name="T79" fmla="*/ 98 h 111"/>
                <a:gd name="T80" fmla="*/ 66 w 70"/>
                <a:gd name="T81" fmla="*/ 106 h 111"/>
                <a:gd name="T82" fmla="*/ 66 w 70"/>
                <a:gd name="T83" fmla="*/ 106 h 111"/>
                <a:gd name="T84" fmla="*/ 2 w 70"/>
                <a:gd name="T85" fmla="*/ 111 h 111"/>
                <a:gd name="T86" fmla="*/ 2 w 70"/>
                <a:gd name="T87" fmla="*/ 111 h 111"/>
                <a:gd name="T88" fmla="*/ 2 w 70"/>
                <a:gd name="T89" fmla="*/ 61 h 111"/>
                <a:gd name="T90" fmla="*/ 0 w 70"/>
                <a:gd name="T91" fmla="*/ 3 h 111"/>
                <a:gd name="T92" fmla="*/ 0 w 70"/>
                <a:gd name="T93" fmla="*/ 3 h 1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0"/>
                <a:gd name="T142" fmla="*/ 0 h 111"/>
                <a:gd name="T143" fmla="*/ 70 w 70"/>
                <a:gd name="T144" fmla="*/ 111 h 11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0" h="111">
                  <a:moveTo>
                    <a:pt x="0" y="3"/>
                  </a:moveTo>
                  <a:lnTo>
                    <a:pt x="0" y="3"/>
                  </a:lnTo>
                  <a:lnTo>
                    <a:pt x="49" y="0"/>
                  </a:lnTo>
                  <a:lnTo>
                    <a:pt x="58" y="0"/>
                  </a:lnTo>
                  <a:lnTo>
                    <a:pt x="66" y="0"/>
                  </a:lnTo>
                  <a:lnTo>
                    <a:pt x="66" y="25"/>
                  </a:lnTo>
                  <a:lnTo>
                    <a:pt x="50" y="24"/>
                  </a:lnTo>
                  <a:lnTo>
                    <a:pt x="41" y="25"/>
                  </a:lnTo>
                  <a:lnTo>
                    <a:pt x="30" y="29"/>
                  </a:lnTo>
                  <a:lnTo>
                    <a:pt x="29" y="36"/>
                  </a:lnTo>
                  <a:lnTo>
                    <a:pt x="30" y="39"/>
                  </a:lnTo>
                  <a:lnTo>
                    <a:pt x="32" y="40"/>
                  </a:lnTo>
                  <a:lnTo>
                    <a:pt x="33" y="41"/>
                  </a:lnTo>
                  <a:lnTo>
                    <a:pt x="35" y="43"/>
                  </a:lnTo>
                  <a:lnTo>
                    <a:pt x="40" y="44"/>
                  </a:lnTo>
                  <a:lnTo>
                    <a:pt x="47" y="43"/>
                  </a:lnTo>
                  <a:lnTo>
                    <a:pt x="54" y="40"/>
                  </a:lnTo>
                  <a:lnTo>
                    <a:pt x="66" y="38"/>
                  </a:lnTo>
                  <a:lnTo>
                    <a:pt x="66" y="60"/>
                  </a:lnTo>
                  <a:lnTo>
                    <a:pt x="54" y="60"/>
                  </a:lnTo>
                  <a:lnTo>
                    <a:pt x="45" y="61"/>
                  </a:lnTo>
                  <a:lnTo>
                    <a:pt x="40" y="62"/>
                  </a:lnTo>
                  <a:lnTo>
                    <a:pt x="34" y="66"/>
                  </a:lnTo>
                  <a:lnTo>
                    <a:pt x="33" y="67"/>
                  </a:lnTo>
                  <a:lnTo>
                    <a:pt x="32" y="69"/>
                  </a:lnTo>
                  <a:lnTo>
                    <a:pt x="32" y="72"/>
                  </a:lnTo>
                  <a:lnTo>
                    <a:pt x="33" y="75"/>
                  </a:lnTo>
                  <a:lnTo>
                    <a:pt x="34" y="79"/>
                  </a:lnTo>
                  <a:lnTo>
                    <a:pt x="37" y="82"/>
                  </a:lnTo>
                  <a:lnTo>
                    <a:pt x="54" y="81"/>
                  </a:lnTo>
                  <a:lnTo>
                    <a:pt x="70" y="81"/>
                  </a:lnTo>
                  <a:lnTo>
                    <a:pt x="70" y="93"/>
                  </a:lnTo>
                  <a:lnTo>
                    <a:pt x="69" y="98"/>
                  </a:lnTo>
                  <a:lnTo>
                    <a:pt x="66" y="106"/>
                  </a:lnTo>
                  <a:lnTo>
                    <a:pt x="2" y="111"/>
                  </a:lnTo>
                  <a:lnTo>
                    <a:pt x="2" y="6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BA3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7" name="Freeform 29"/>
            <p:cNvSpPr>
              <a:spLocks/>
            </p:cNvSpPr>
            <p:nvPr/>
          </p:nvSpPr>
          <p:spPr bwMode="auto">
            <a:xfrm>
              <a:off x="2203" y="3279"/>
              <a:ext cx="188" cy="307"/>
            </a:xfrm>
            <a:custGeom>
              <a:avLst/>
              <a:gdLst>
                <a:gd name="T0" fmla="*/ 2 w 188"/>
                <a:gd name="T1" fmla="*/ 276 h 307"/>
                <a:gd name="T2" fmla="*/ 20 w 188"/>
                <a:gd name="T3" fmla="*/ 271 h 307"/>
                <a:gd name="T4" fmla="*/ 36 w 188"/>
                <a:gd name="T5" fmla="*/ 267 h 307"/>
                <a:gd name="T6" fmla="*/ 37 w 188"/>
                <a:gd name="T7" fmla="*/ 248 h 307"/>
                <a:gd name="T8" fmla="*/ 34 w 188"/>
                <a:gd name="T9" fmla="*/ 205 h 307"/>
                <a:gd name="T10" fmla="*/ 36 w 188"/>
                <a:gd name="T11" fmla="*/ 162 h 307"/>
                <a:gd name="T12" fmla="*/ 39 w 188"/>
                <a:gd name="T13" fmla="*/ 144 h 307"/>
                <a:gd name="T14" fmla="*/ 46 w 188"/>
                <a:gd name="T15" fmla="*/ 127 h 307"/>
                <a:gd name="T16" fmla="*/ 58 w 188"/>
                <a:gd name="T17" fmla="*/ 116 h 307"/>
                <a:gd name="T18" fmla="*/ 82 w 188"/>
                <a:gd name="T19" fmla="*/ 85 h 307"/>
                <a:gd name="T20" fmla="*/ 155 w 188"/>
                <a:gd name="T21" fmla="*/ 0 h 307"/>
                <a:gd name="T22" fmla="*/ 163 w 188"/>
                <a:gd name="T23" fmla="*/ 1 h 307"/>
                <a:gd name="T24" fmla="*/ 175 w 188"/>
                <a:gd name="T25" fmla="*/ 8 h 307"/>
                <a:gd name="T26" fmla="*/ 183 w 188"/>
                <a:gd name="T27" fmla="*/ 21 h 307"/>
                <a:gd name="T28" fmla="*/ 188 w 188"/>
                <a:gd name="T29" fmla="*/ 43 h 307"/>
                <a:gd name="T30" fmla="*/ 178 w 188"/>
                <a:gd name="T31" fmla="*/ 44 h 307"/>
                <a:gd name="T32" fmla="*/ 161 w 188"/>
                <a:gd name="T33" fmla="*/ 49 h 307"/>
                <a:gd name="T34" fmla="*/ 145 w 188"/>
                <a:gd name="T35" fmla="*/ 58 h 307"/>
                <a:gd name="T36" fmla="*/ 130 w 188"/>
                <a:gd name="T37" fmla="*/ 71 h 307"/>
                <a:gd name="T38" fmla="*/ 117 w 188"/>
                <a:gd name="T39" fmla="*/ 87 h 307"/>
                <a:gd name="T40" fmla="*/ 101 w 188"/>
                <a:gd name="T41" fmla="*/ 116 h 307"/>
                <a:gd name="T42" fmla="*/ 87 w 188"/>
                <a:gd name="T43" fmla="*/ 156 h 307"/>
                <a:gd name="T44" fmla="*/ 73 w 188"/>
                <a:gd name="T45" fmla="*/ 182 h 307"/>
                <a:gd name="T46" fmla="*/ 59 w 188"/>
                <a:gd name="T47" fmla="*/ 224 h 307"/>
                <a:gd name="T48" fmla="*/ 55 w 188"/>
                <a:gd name="T49" fmla="*/ 250 h 307"/>
                <a:gd name="T50" fmla="*/ 59 w 188"/>
                <a:gd name="T51" fmla="*/ 271 h 307"/>
                <a:gd name="T52" fmla="*/ 51 w 188"/>
                <a:gd name="T53" fmla="*/ 278 h 307"/>
                <a:gd name="T54" fmla="*/ 37 w 188"/>
                <a:gd name="T55" fmla="*/ 290 h 307"/>
                <a:gd name="T56" fmla="*/ 31 w 188"/>
                <a:gd name="T57" fmla="*/ 301 h 307"/>
                <a:gd name="T58" fmla="*/ 29 w 188"/>
                <a:gd name="T59" fmla="*/ 307 h 307"/>
                <a:gd name="T60" fmla="*/ 10 w 188"/>
                <a:gd name="T61" fmla="*/ 307 h 307"/>
                <a:gd name="T62" fmla="*/ 2 w 188"/>
                <a:gd name="T63" fmla="*/ 302 h 307"/>
                <a:gd name="T64" fmla="*/ 0 w 188"/>
                <a:gd name="T65" fmla="*/ 293 h 307"/>
                <a:gd name="T66" fmla="*/ 2 w 188"/>
                <a:gd name="T67" fmla="*/ 276 h 30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8"/>
                <a:gd name="T103" fmla="*/ 0 h 307"/>
                <a:gd name="T104" fmla="*/ 188 w 188"/>
                <a:gd name="T105" fmla="*/ 307 h 30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8" h="307">
                  <a:moveTo>
                    <a:pt x="2" y="276"/>
                  </a:moveTo>
                  <a:lnTo>
                    <a:pt x="2" y="276"/>
                  </a:lnTo>
                  <a:lnTo>
                    <a:pt x="12" y="275"/>
                  </a:lnTo>
                  <a:lnTo>
                    <a:pt x="20" y="271"/>
                  </a:lnTo>
                  <a:lnTo>
                    <a:pt x="27" y="269"/>
                  </a:lnTo>
                  <a:lnTo>
                    <a:pt x="36" y="267"/>
                  </a:lnTo>
                  <a:lnTo>
                    <a:pt x="37" y="248"/>
                  </a:lnTo>
                  <a:lnTo>
                    <a:pt x="36" y="227"/>
                  </a:lnTo>
                  <a:lnTo>
                    <a:pt x="34" y="205"/>
                  </a:lnTo>
                  <a:lnTo>
                    <a:pt x="34" y="183"/>
                  </a:lnTo>
                  <a:lnTo>
                    <a:pt x="36" y="162"/>
                  </a:lnTo>
                  <a:lnTo>
                    <a:pt x="37" y="153"/>
                  </a:lnTo>
                  <a:lnTo>
                    <a:pt x="39" y="144"/>
                  </a:lnTo>
                  <a:lnTo>
                    <a:pt x="42" y="136"/>
                  </a:lnTo>
                  <a:lnTo>
                    <a:pt x="46" y="127"/>
                  </a:lnTo>
                  <a:lnTo>
                    <a:pt x="52" y="120"/>
                  </a:lnTo>
                  <a:lnTo>
                    <a:pt x="58" y="116"/>
                  </a:lnTo>
                  <a:lnTo>
                    <a:pt x="82" y="85"/>
                  </a:lnTo>
                  <a:lnTo>
                    <a:pt x="106" y="56"/>
                  </a:lnTo>
                  <a:lnTo>
                    <a:pt x="155" y="0"/>
                  </a:lnTo>
                  <a:lnTo>
                    <a:pt x="163" y="1"/>
                  </a:lnTo>
                  <a:lnTo>
                    <a:pt x="170" y="3"/>
                  </a:lnTo>
                  <a:lnTo>
                    <a:pt x="175" y="8"/>
                  </a:lnTo>
                  <a:lnTo>
                    <a:pt x="180" y="14"/>
                  </a:lnTo>
                  <a:lnTo>
                    <a:pt x="183" y="21"/>
                  </a:lnTo>
                  <a:lnTo>
                    <a:pt x="185" y="28"/>
                  </a:lnTo>
                  <a:lnTo>
                    <a:pt x="188" y="43"/>
                  </a:lnTo>
                  <a:lnTo>
                    <a:pt x="178" y="44"/>
                  </a:lnTo>
                  <a:lnTo>
                    <a:pt x="170" y="45"/>
                  </a:lnTo>
                  <a:lnTo>
                    <a:pt x="161" y="49"/>
                  </a:lnTo>
                  <a:lnTo>
                    <a:pt x="153" y="52"/>
                  </a:lnTo>
                  <a:lnTo>
                    <a:pt x="145" y="58"/>
                  </a:lnTo>
                  <a:lnTo>
                    <a:pt x="138" y="64"/>
                  </a:lnTo>
                  <a:lnTo>
                    <a:pt x="130" y="71"/>
                  </a:lnTo>
                  <a:lnTo>
                    <a:pt x="124" y="79"/>
                  </a:lnTo>
                  <a:lnTo>
                    <a:pt x="117" y="87"/>
                  </a:lnTo>
                  <a:lnTo>
                    <a:pt x="111" y="96"/>
                  </a:lnTo>
                  <a:lnTo>
                    <a:pt x="101" y="116"/>
                  </a:lnTo>
                  <a:lnTo>
                    <a:pt x="92" y="136"/>
                  </a:lnTo>
                  <a:lnTo>
                    <a:pt x="87" y="156"/>
                  </a:lnTo>
                  <a:lnTo>
                    <a:pt x="73" y="182"/>
                  </a:lnTo>
                  <a:lnTo>
                    <a:pt x="63" y="205"/>
                  </a:lnTo>
                  <a:lnTo>
                    <a:pt x="59" y="224"/>
                  </a:lnTo>
                  <a:lnTo>
                    <a:pt x="56" y="239"/>
                  </a:lnTo>
                  <a:lnTo>
                    <a:pt x="55" y="250"/>
                  </a:lnTo>
                  <a:lnTo>
                    <a:pt x="56" y="260"/>
                  </a:lnTo>
                  <a:lnTo>
                    <a:pt x="59" y="271"/>
                  </a:lnTo>
                  <a:lnTo>
                    <a:pt x="51" y="278"/>
                  </a:lnTo>
                  <a:lnTo>
                    <a:pt x="41" y="285"/>
                  </a:lnTo>
                  <a:lnTo>
                    <a:pt x="37" y="290"/>
                  </a:lnTo>
                  <a:lnTo>
                    <a:pt x="33" y="294"/>
                  </a:lnTo>
                  <a:lnTo>
                    <a:pt x="31" y="301"/>
                  </a:lnTo>
                  <a:lnTo>
                    <a:pt x="29" y="307"/>
                  </a:lnTo>
                  <a:lnTo>
                    <a:pt x="18" y="307"/>
                  </a:lnTo>
                  <a:lnTo>
                    <a:pt x="10" y="307"/>
                  </a:lnTo>
                  <a:lnTo>
                    <a:pt x="4" y="306"/>
                  </a:lnTo>
                  <a:lnTo>
                    <a:pt x="2" y="302"/>
                  </a:lnTo>
                  <a:lnTo>
                    <a:pt x="0" y="299"/>
                  </a:lnTo>
                  <a:lnTo>
                    <a:pt x="0" y="293"/>
                  </a:lnTo>
                  <a:lnTo>
                    <a:pt x="2" y="276"/>
                  </a:lnTo>
                  <a:close/>
                </a:path>
              </a:pathLst>
            </a:custGeom>
            <a:solidFill>
              <a:srgbClr val="0341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Freeform 30"/>
            <p:cNvSpPr>
              <a:spLocks/>
            </p:cNvSpPr>
            <p:nvPr/>
          </p:nvSpPr>
          <p:spPr bwMode="auto">
            <a:xfrm>
              <a:off x="2254" y="3565"/>
              <a:ext cx="59" cy="25"/>
            </a:xfrm>
            <a:custGeom>
              <a:avLst/>
              <a:gdLst>
                <a:gd name="T0" fmla="*/ 26 w 59"/>
                <a:gd name="T1" fmla="*/ 0 h 25"/>
                <a:gd name="T2" fmla="*/ 26 w 59"/>
                <a:gd name="T3" fmla="*/ 0 h 25"/>
                <a:gd name="T4" fmla="*/ 34 w 59"/>
                <a:gd name="T5" fmla="*/ 6 h 25"/>
                <a:gd name="T6" fmla="*/ 46 w 59"/>
                <a:gd name="T7" fmla="*/ 12 h 25"/>
                <a:gd name="T8" fmla="*/ 55 w 59"/>
                <a:gd name="T9" fmla="*/ 19 h 25"/>
                <a:gd name="T10" fmla="*/ 58 w 59"/>
                <a:gd name="T11" fmla="*/ 21 h 25"/>
                <a:gd name="T12" fmla="*/ 59 w 59"/>
                <a:gd name="T13" fmla="*/ 25 h 25"/>
                <a:gd name="T14" fmla="*/ 59 w 59"/>
                <a:gd name="T15" fmla="*/ 25 h 25"/>
                <a:gd name="T16" fmla="*/ 37 w 59"/>
                <a:gd name="T17" fmla="*/ 22 h 25"/>
                <a:gd name="T18" fmla="*/ 0 w 59"/>
                <a:gd name="T19" fmla="*/ 21 h 25"/>
                <a:gd name="T20" fmla="*/ 0 w 59"/>
                <a:gd name="T21" fmla="*/ 21 h 25"/>
                <a:gd name="T22" fmla="*/ 0 w 59"/>
                <a:gd name="T23" fmla="*/ 19 h 25"/>
                <a:gd name="T24" fmla="*/ 2 w 59"/>
                <a:gd name="T25" fmla="*/ 15 h 25"/>
                <a:gd name="T26" fmla="*/ 10 w 59"/>
                <a:gd name="T27" fmla="*/ 8 h 25"/>
                <a:gd name="T28" fmla="*/ 19 w 59"/>
                <a:gd name="T29" fmla="*/ 3 h 25"/>
                <a:gd name="T30" fmla="*/ 24 w 59"/>
                <a:gd name="T31" fmla="*/ 0 h 25"/>
                <a:gd name="T32" fmla="*/ 26 w 59"/>
                <a:gd name="T33" fmla="*/ 0 h 25"/>
                <a:gd name="T34" fmla="*/ 26 w 59"/>
                <a:gd name="T35" fmla="*/ 0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9"/>
                <a:gd name="T55" fmla="*/ 0 h 25"/>
                <a:gd name="T56" fmla="*/ 59 w 59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9" h="25">
                  <a:moveTo>
                    <a:pt x="26" y="0"/>
                  </a:moveTo>
                  <a:lnTo>
                    <a:pt x="26" y="0"/>
                  </a:lnTo>
                  <a:lnTo>
                    <a:pt x="34" y="6"/>
                  </a:lnTo>
                  <a:lnTo>
                    <a:pt x="46" y="12"/>
                  </a:lnTo>
                  <a:lnTo>
                    <a:pt x="55" y="19"/>
                  </a:lnTo>
                  <a:lnTo>
                    <a:pt x="58" y="21"/>
                  </a:lnTo>
                  <a:lnTo>
                    <a:pt x="59" y="25"/>
                  </a:lnTo>
                  <a:lnTo>
                    <a:pt x="37" y="22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10" y="8"/>
                  </a:lnTo>
                  <a:lnTo>
                    <a:pt x="19" y="3"/>
                  </a:lnTo>
                  <a:lnTo>
                    <a:pt x="24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341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Freeform 31"/>
            <p:cNvSpPr>
              <a:spLocks/>
            </p:cNvSpPr>
            <p:nvPr/>
          </p:nvSpPr>
          <p:spPr bwMode="auto">
            <a:xfrm>
              <a:off x="2360" y="3571"/>
              <a:ext cx="124" cy="23"/>
            </a:xfrm>
            <a:custGeom>
              <a:avLst/>
              <a:gdLst>
                <a:gd name="T0" fmla="*/ 124 w 124"/>
                <a:gd name="T1" fmla="*/ 0 h 23"/>
                <a:gd name="T2" fmla="*/ 124 w 124"/>
                <a:gd name="T3" fmla="*/ 0 h 23"/>
                <a:gd name="T4" fmla="*/ 122 w 124"/>
                <a:gd name="T5" fmla="*/ 5 h 23"/>
                <a:gd name="T6" fmla="*/ 119 w 124"/>
                <a:gd name="T7" fmla="*/ 9 h 23"/>
                <a:gd name="T8" fmla="*/ 114 w 124"/>
                <a:gd name="T9" fmla="*/ 14 h 23"/>
                <a:gd name="T10" fmla="*/ 107 w 124"/>
                <a:gd name="T11" fmla="*/ 16 h 23"/>
                <a:gd name="T12" fmla="*/ 99 w 124"/>
                <a:gd name="T13" fmla="*/ 19 h 23"/>
                <a:gd name="T14" fmla="*/ 90 w 124"/>
                <a:gd name="T15" fmla="*/ 21 h 23"/>
                <a:gd name="T16" fmla="*/ 70 w 124"/>
                <a:gd name="T17" fmla="*/ 22 h 23"/>
                <a:gd name="T18" fmla="*/ 48 w 124"/>
                <a:gd name="T19" fmla="*/ 23 h 23"/>
                <a:gd name="T20" fmla="*/ 28 w 124"/>
                <a:gd name="T21" fmla="*/ 22 h 23"/>
                <a:gd name="T22" fmla="*/ 0 w 124"/>
                <a:gd name="T23" fmla="*/ 21 h 23"/>
                <a:gd name="T24" fmla="*/ 0 w 124"/>
                <a:gd name="T25" fmla="*/ 21 h 23"/>
                <a:gd name="T26" fmla="*/ 18 w 124"/>
                <a:gd name="T27" fmla="*/ 17 h 23"/>
                <a:gd name="T28" fmla="*/ 56 w 124"/>
                <a:gd name="T29" fmla="*/ 10 h 23"/>
                <a:gd name="T30" fmla="*/ 124 w 124"/>
                <a:gd name="T31" fmla="*/ 0 h 23"/>
                <a:gd name="T32" fmla="*/ 124 w 124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4"/>
                <a:gd name="T52" fmla="*/ 0 h 23"/>
                <a:gd name="T53" fmla="*/ 124 w 124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4" h="23">
                  <a:moveTo>
                    <a:pt x="124" y="0"/>
                  </a:moveTo>
                  <a:lnTo>
                    <a:pt x="124" y="0"/>
                  </a:lnTo>
                  <a:lnTo>
                    <a:pt x="122" y="5"/>
                  </a:lnTo>
                  <a:lnTo>
                    <a:pt x="119" y="9"/>
                  </a:lnTo>
                  <a:lnTo>
                    <a:pt x="114" y="14"/>
                  </a:lnTo>
                  <a:lnTo>
                    <a:pt x="107" y="16"/>
                  </a:lnTo>
                  <a:lnTo>
                    <a:pt x="99" y="19"/>
                  </a:lnTo>
                  <a:lnTo>
                    <a:pt x="90" y="21"/>
                  </a:lnTo>
                  <a:lnTo>
                    <a:pt x="70" y="22"/>
                  </a:lnTo>
                  <a:lnTo>
                    <a:pt x="48" y="23"/>
                  </a:lnTo>
                  <a:lnTo>
                    <a:pt x="28" y="22"/>
                  </a:lnTo>
                  <a:lnTo>
                    <a:pt x="0" y="21"/>
                  </a:lnTo>
                  <a:lnTo>
                    <a:pt x="18" y="17"/>
                  </a:lnTo>
                  <a:lnTo>
                    <a:pt x="56" y="1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341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Freeform 32"/>
            <p:cNvSpPr>
              <a:spLocks/>
            </p:cNvSpPr>
            <p:nvPr/>
          </p:nvSpPr>
          <p:spPr bwMode="auto">
            <a:xfrm>
              <a:off x="2374" y="3255"/>
              <a:ext cx="128" cy="76"/>
            </a:xfrm>
            <a:custGeom>
              <a:avLst/>
              <a:gdLst>
                <a:gd name="T0" fmla="*/ 65 w 128"/>
                <a:gd name="T1" fmla="*/ 1 h 76"/>
                <a:gd name="T2" fmla="*/ 64 w 128"/>
                <a:gd name="T3" fmla="*/ 16 h 76"/>
                <a:gd name="T4" fmla="*/ 63 w 128"/>
                <a:gd name="T5" fmla="*/ 32 h 76"/>
                <a:gd name="T6" fmla="*/ 69 w 128"/>
                <a:gd name="T7" fmla="*/ 42 h 76"/>
                <a:gd name="T8" fmla="*/ 75 w 128"/>
                <a:gd name="T9" fmla="*/ 48 h 76"/>
                <a:gd name="T10" fmla="*/ 105 w 128"/>
                <a:gd name="T11" fmla="*/ 33 h 76"/>
                <a:gd name="T12" fmla="*/ 121 w 128"/>
                <a:gd name="T13" fmla="*/ 30 h 76"/>
                <a:gd name="T14" fmla="*/ 126 w 128"/>
                <a:gd name="T15" fmla="*/ 31 h 76"/>
                <a:gd name="T16" fmla="*/ 128 w 128"/>
                <a:gd name="T17" fmla="*/ 35 h 76"/>
                <a:gd name="T18" fmla="*/ 120 w 128"/>
                <a:gd name="T19" fmla="*/ 42 h 76"/>
                <a:gd name="T20" fmla="*/ 105 w 128"/>
                <a:gd name="T21" fmla="*/ 61 h 76"/>
                <a:gd name="T22" fmla="*/ 93 w 128"/>
                <a:gd name="T23" fmla="*/ 70 h 76"/>
                <a:gd name="T24" fmla="*/ 74 w 128"/>
                <a:gd name="T25" fmla="*/ 76 h 76"/>
                <a:gd name="T26" fmla="*/ 72 w 128"/>
                <a:gd name="T27" fmla="*/ 74 h 76"/>
                <a:gd name="T28" fmla="*/ 76 w 128"/>
                <a:gd name="T29" fmla="*/ 69 h 76"/>
                <a:gd name="T30" fmla="*/ 77 w 128"/>
                <a:gd name="T31" fmla="*/ 66 h 76"/>
                <a:gd name="T32" fmla="*/ 74 w 128"/>
                <a:gd name="T33" fmla="*/ 60 h 76"/>
                <a:gd name="T34" fmla="*/ 70 w 128"/>
                <a:gd name="T35" fmla="*/ 61 h 76"/>
                <a:gd name="T36" fmla="*/ 60 w 128"/>
                <a:gd name="T37" fmla="*/ 66 h 76"/>
                <a:gd name="T38" fmla="*/ 54 w 128"/>
                <a:gd name="T39" fmla="*/ 63 h 76"/>
                <a:gd name="T40" fmla="*/ 50 w 128"/>
                <a:gd name="T41" fmla="*/ 54 h 76"/>
                <a:gd name="T42" fmla="*/ 46 w 128"/>
                <a:gd name="T43" fmla="*/ 54 h 76"/>
                <a:gd name="T44" fmla="*/ 40 w 128"/>
                <a:gd name="T45" fmla="*/ 58 h 76"/>
                <a:gd name="T46" fmla="*/ 36 w 128"/>
                <a:gd name="T47" fmla="*/ 61 h 76"/>
                <a:gd name="T48" fmla="*/ 28 w 128"/>
                <a:gd name="T49" fmla="*/ 62 h 76"/>
                <a:gd name="T50" fmla="*/ 26 w 128"/>
                <a:gd name="T51" fmla="*/ 44 h 76"/>
                <a:gd name="T52" fmla="*/ 22 w 128"/>
                <a:gd name="T53" fmla="*/ 33 h 76"/>
                <a:gd name="T54" fmla="*/ 14 w 128"/>
                <a:gd name="T55" fmla="*/ 26 h 76"/>
                <a:gd name="T56" fmla="*/ 0 w 128"/>
                <a:gd name="T57" fmla="*/ 15 h 76"/>
                <a:gd name="T58" fmla="*/ 3 w 128"/>
                <a:gd name="T59" fmla="*/ 10 h 76"/>
                <a:gd name="T60" fmla="*/ 9 w 128"/>
                <a:gd name="T61" fmla="*/ 5 h 76"/>
                <a:gd name="T62" fmla="*/ 28 w 128"/>
                <a:gd name="T63" fmla="*/ 1 h 76"/>
                <a:gd name="T64" fmla="*/ 50 w 128"/>
                <a:gd name="T65" fmla="*/ 0 h 76"/>
                <a:gd name="T66" fmla="*/ 65 w 128"/>
                <a:gd name="T67" fmla="*/ 1 h 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8"/>
                <a:gd name="T103" fmla="*/ 0 h 76"/>
                <a:gd name="T104" fmla="*/ 128 w 128"/>
                <a:gd name="T105" fmla="*/ 76 h 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8" h="76">
                  <a:moveTo>
                    <a:pt x="65" y="1"/>
                  </a:moveTo>
                  <a:lnTo>
                    <a:pt x="65" y="1"/>
                  </a:lnTo>
                  <a:lnTo>
                    <a:pt x="65" y="9"/>
                  </a:lnTo>
                  <a:lnTo>
                    <a:pt x="64" y="16"/>
                  </a:lnTo>
                  <a:lnTo>
                    <a:pt x="63" y="26"/>
                  </a:lnTo>
                  <a:lnTo>
                    <a:pt x="63" y="32"/>
                  </a:lnTo>
                  <a:lnTo>
                    <a:pt x="64" y="37"/>
                  </a:lnTo>
                  <a:lnTo>
                    <a:pt x="69" y="42"/>
                  </a:lnTo>
                  <a:lnTo>
                    <a:pt x="75" y="48"/>
                  </a:lnTo>
                  <a:lnTo>
                    <a:pt x="88" y="42"/>
                  </a:lnTo>
                  <a:lnTo>
                    <a:pt x="105" y="33"/>
                  </a:lnTo>
                  <a:lnTo>
                    <a:pt x="114" y="31"/>
                  </a:lnTo>
                  <a:lnTo>
                    <a:pt x="121" y="30"/>
                  </a:lnTo>
                  <a:lnTo>
                    <a:pt x="124" y="30"/>
                  </a:lnTo>
                  <a:lnTo>
                    <a:pt x="126" y="31"/>
                  </a:lnTo>
                  <a:lnTo>
                    <a:pt x="128" y="33"/>
                  </a:lnTo>
                  <a:lnTo>
                    <a:pt x="128" y="35"/>
                  </a:lnTo>
                  <a:lnTo>
                    <a:pt x="120" y="42"/>
                  </a:lnTo>
                  <a:lnTo>
                    <a:pt x="114" y="49"/>
                  </a:lnTo>
                  <a:lnTo>
                    <a:pt x="105" y="61"/>
                  </a:lnTo>
                  <a:lnTo>
                    <a:pt x="100" y="66"/>
                  </a:lnTo>
                  <a:lnTo>
                    <a:pt x="93" y="70"/>
                  </a:lnTo>
                  <a:lnTo>
                    <a:pt x="85" y="74"/>
                  </a:lnTo>
                  <a:lnTo>
                    <a:pt x="74" y="76"/>
                  </a:lnTo>
                  <a:lnTo>
                    <a:pt x="72" y="74"/>
                  </a:lnTo>
                  <a:lnTo>
                    <a:pt x="74" y="71"/>
                  </a:lnTo>
                  <a:lnTo>
                    <a:pt x="76" y="69"/>
                  </a:lnTo>
                  <a:lnTo>
                    <a:pt x="77" y="67"/>
                  </a:lnTo>
                  <a:lnTo>
                    <a:pt x="77" y="66"/>
                  </a:lnTo>
                  <a:lnTo>
                    <a:pt x="76" y="63"/>
                  </a:lnTo>
                  <a:lnTo>
                    <a:pt x="74" y="60"/>
                  </a:lnTo>
                  <a:lnTo>
                    <a:pt x="70" y="61"/>
                  </a:lnTo>
                  <a:lnTo>
                    <a:pt x="67" y="62"/>
                  </a:lnTo>
                  <a:lnTo>
                    <a:pt x="60" y="66"/>
                  </a:lnTo>
                  <a:lnTo>
                    <a:pt x="57" y="66"/>
                  </a:lnTo>
                  <a:lnTo>
                    <a:pt x="54" y="63"/>
                  </a:lnTo>
                  <a:lnTo>
                    <a:pt x="52" y="60"/>
                  </a:lnTo>
                  <a:lnTo>
                    <a:pt x="50" y="54"/>
                  </a:lnTo>
                  <a:lnTo>
                    <a:pt x="46" y="54"/>
                  </a:lnTo>
                  <a:lnTo>
                    <a:pt x="43" y="55"/>
                  </a:lnTo>
                  <a:lnTo>
                    <a:pt x="40" y="58"/>
                  </a:lnTo>
                  <a:lnTo>
                    <a:pt x="39" y="60"/>
                  </a:lnTo>
                  <a:lnTo>
                    <a:pt x="36" y="61"/>
                  </a:lnTo>
                  <a:lnTo>
                    <a:pt x="33" y="62"/>
                  </a:lnTo>
                  <a:lnTo>
                    <a:pt x="28" y="62"/>
                  </a:lnTo>
                  <a:lnTo>
                    <a:pt x="26" y="44"/>
                  </a:lnTo>
                  <a:lnTo>
                    <a:pt x="25" y="38"/>
                  </a:lnTo>
                  <a:lnTo>
                    <a:pt x="22" y="33"/>
                  </a:lnTo>
                  <a:lnTo>
                    <a:pt x="19" y="30"/>
                  </a:lnTo>
                  <a:lnTo>
                    <a:pt x="14" y="26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3" y="10"/>
                  </a:lnTo>
                  <a:lnTo>
                    <a:pt x="5" y="8"/>
                  </a:lnTo>
                  <a:lnTo>
                    <a:pt x="9" y="5"/>
                  </a:lnTo>
                  <a:lnTo>
                    <a:pt x="18" y="3"/>
                  </a:lnTo>
                  <a:lnTo>
                    <a:pt x="28" y="1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CCCC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Freeform 33"/>
            <p:cNvSpPr>
              <a:spLocks/>
            </p:cNvSpPr>
            <p:nvPr/>
          </p:nvSpPr>
          <p:spPr bwMode="auto">
            <a:xfrm>
              <a:off x="2423" y="3158"/>
              <a:ext cx="75" cy="88"/>
            </a:xfrm>
            <a:custGeom>
              <a:avLst/>
              <a:gdLst>
                <a:gd name="T0" fmla="*/ 0 w 75"/>
                <a:gd name="T1" fmla="*/ 80 h 88"/>
                <a:gd name="T2" fmla="*/ 0 w 75"/>
                <a:gd name="T3" fmla="*/ 80 h 88"/>
                <a:gd name="T4" fmla="*/ 6 w 75"/>
                <a:gd name="T5" fmla="*/ 68 h 88"/>
                <a:gd name="T6" fmla="*/ 14 w 75"/>
                <a:gd name="T7" fmla="*/ 55 h 88"/>
                <a:gd name="T8" fmla="*/ 22 w 75"/>
                <a:gd name="T9" fmla="*/ 42 h 88"/>
                <a:gd name="T10" fmla="*/ 32 w 75"/>
                <a:gd name="T11" fmla="*/ 30 h 88"/>
                <a:gd name="T12" fmla="*/ 49 w 75"/>
                <a:gd name="T13" fmla="*/ 11 h 88"/>
                <a:gd name="T14" fmla="*/ 57 w 75"/>
                <a:gd name="T15" fmla="*/ 0 h 88"/>
                <a:gd name="T16" fmla="*/ 57 w 75"/>
                <a:gd name="T17" fmla="*/ 0 h 88"/>
                <a:gd name="T18" fmla="*/ 75 w 75"/>
                <a:gd name="T19" fmla="*/ 1 h 88"/>
                <a:gd name="T20" fmla="*/ 75 w 75"/>
                <a:gd name="T21" fmla="*/ 1 h 88"/>
                <a:gd name="T22" fmla="*/ 73 w 75"/>
                <a:gd name="T23" fmla="*/ 12 h 88"/>
                <a:gd name="T24" fmla="*/ 70 w 75"/>
                <a:gd name="T25" fmla="*/ 23 h 88"/>
                <a:gd name="T26" fmla="*/ 65 w 75"/>
                <a:gd name="T27" fmla="*/ 34 h 88"/>
                <a:gd name="T28" fmla="*/ 58 w 75"/>
                <a:gd name="T29" fmla="*/ 46 h 88"/>
                <a:gd name="T30" fmla="*/ 43 w 75"/>
                <a:gd name="T31" fmla="*/ 68 h 88"/>
                <a:gd name="T32" fmla="*/ 28 w 75"/>
                <a:gd name="T33" fmla="*/ 88 h 88"/>
                <a:gd name="T34" fmla="*/ 28 w 75"/>
                <a:gd name="T35" fmla="*/ 88 h 88"/>
                <a:gd name="T36" fmla="*/ 14 w 75"/>
                <a:gd name="T37" fmla="*/ 86 h 88"/>
                <a:gd name="T38" fmla="*/ 5 w 75"/>
                <a:gd name="T39" fmla="*/ 84 h 88"/>
                <a:gd name="T40" fmla="*/ 1 w 75"/>
                <a:gd name="T41" fmla="*/ 83 h 88"/>
                <a:gd name="T42" fmla="*/ 0 w 75"/>
                <a:gd name="T43" fmla="*/ 80 h 88"/>
                <a:gd name="T44" fmla="*/ 0 w 75"/>
                <a:gd name="T45" fmla="*/ 80 h 8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5"/>
                <a:gd name="T70" fmla="*/ 0 h 88"/>
                <a:gd name="T71" fmla="*/ 75 w 75"/>
                <a:gd name="T72" fmla="*/ 88 h 8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5" h="88">
                  <a:moveTo>
                    <a:pt x="0" y="80"/>
                  </a:moveTo>
                  <a:lnTo>
                    <a:pt x="0" y="80"/>
                  </a:lnTo>
                  <a:lnTo>
                    <a:pt x="6" y="68"/>
                  </a:lnTo>
                  <a:lnTo>
                    <a:pt x="14" y="55"/>
                  </a:lnTo>
                  <a:lnTo>
                    <a:pt x="22" y="42"/>
                  </a:lnTo>
                  <a:lnTo>
                    <a:pt x="32" y="30"/>
                  </a:lnTo>
                  <a:lnTo>
                    <a:pt x="49" y="11"/>
                  </a:lnTo>
                  <a:lnTo>
                    <a:pt x="57" y="0"/>
                  </a:lnTo>
                  <a:lnTo>
                    <a:pt x="75" y="1"/>
                  </a:lnTo>
                  <a:lnTo>
                    <a:pt x="73" y="12"/>
                  </a:lnTo>
                  <a:lnTo>
                    <a:pt x="70" y="23"/>
                  </a:lnTo>
                  <a:lnTo>
                    <a:pt x="65" y="34"/>
                  </a:lnTo>
                  <a:lnTo>
                    <a:pt x="58" y="46"/>
                  </a:lnTo>
                  <a:lnTo>
                    <a:pt x="43" y="68"/>
                  </a:lnTo>
                  <a:lnTo>
                    <a:pt x="28" y="88"/>
                  </a:lnTo>
                  <a:lnTo>
                    <a:pt x="14" y="86"/>
                  </a:lnTo>
                  <a:lnTo>
                    <a:pt x="5" y="84"/>
                  </a:lnTo>
                  <a:lnTo>
                    <a:pt x="1" y="83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341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2" name="Freeform 34"/>
            <p:cNvSpPr>
              <a:spLocks/>
            </p:cNvSpPr>
            <p:nvPr/>
          </p:nvSpPr>
          <p:spPr bwMode="auto">
            <a:xfrm>
              <a:off x="2456" y="3168"/>
              <a:ext cx="122" cy="204"/>
            </a:xfrm>
            <a:custGeom>
              <a:avLst/>
              <a:gdLst>
                <a:gd name="T0" fmla="*/ 0 w 122"/>
                <a:gd name="T1" fmla="*/ 97 h 204"/>
                <a:gd name="T2" fmla="*/ 0 w 122"/>
                <a:gd name="T3" fmla="*/ 97 h 204"/>
                <a:gd name="T4" fmla="*/ 24 w 122"/>
                <a:gd name="T5" fmla="*/ 74 h 204"/>
                <a:gd name="T6" fmla="*/ 52 w 122"/>
                <a:gd name="T7" fmla="*/ 46 h 204"/>
                <a:gd name="T8" fmla="*/ 94 w 122"/>
                <a:gd name="T9" fmla="*/ 0 h 204"/>
                <a:gd name="T10" fmla="*/ 94 w 122"/>
                <a:gd name="T11" fmla="*/ 0 h 204"/>
                <a:gd name="T12" fmla="*/ 120 w 122"/>
                <a:gd name="T13" fmla="*/ 5 h 204"/>
                <a:gd name="T14" fmla="*/ 120 w 122"/>
                <a:gd name="T15" fmla="*/ 5 h 204"/>
                <a:gd name="T16" fmla="*/ 122 w 122"/>
                <a:gd name="T17" fmla="*/ 22 h 204"/>
                <a:gd name="T18" fmla="*/ 122 w 122"/>
                <a:gd name="T19" fmla="*/ 36 h 204"/>
                <a:gd name="T20" fmla="*/ 120 w 122"/>
                <a:gd name="T21" fmla="*/ 51 h 204"/>
                <a:gd name="T22" fmla="*/ 119 w 122"/>
                <a:gd name="T23" fmla="*/ 63 h 204"/>
                <a:gd name="T24" fmla="*/ 117 w 122"/>
                <a:gd name="T25" fmla="*/ 76 h 204"/>
                <a:gd name="T26" fmla="*/ 114 w 122"/>
                <a:gd name="T27" fmla="*/ 88 h 204"/>
                <a:gd name="T28" fmla="*/ 109 w 122"/>
                <a:gd name="T29" fmla="*/ 99 h 204"/>
                <a:gd name="T30" fmla="*/ 104 w 122"/>
                <a:gd name="T31" fmla="*/ 111 h 204"/>
                <a:gd name="T32" fmla="*/ 93 w 122"/>
                <a:gd name="T33" fmla="*/ 133 h 204"/>
                <a:gd name="T34" fmla="*/ 78 w 122"/>
                <a:gd name="T35" fmla="*/ 155 h 204"/>
                <a:gd name="T36" fmla="*/ 60 w 122"/>
                <a:gd name="T37" fmla="*/ 178 h 204"/>
                <a:gd name="T38" fmla="*/ 40 w 122"/>
                <a:gd name="T39" fmla="*/ 204 h 204"/>
                <a:gd name="T40" fmla="*/ 40 w 122"/>
                <a:gd name="T41" fmla="*/ 204 h 204"/>
                <a:gd name="T42" fmla="*/ 37 w 122"/>
                <a:gd name="T43" fmla="*/ 202 h 204"/>
                <a:gd name="T44" fmla="*/ 33 w 122"/>
                <a:gd name="T45" fmla="*/ 200 h 204"/>
                <a:gd name="T46" fmla="*/ 26 w 122"/>
                <a:gd name="T47" fmla="*/ 192 h 204"/>
                <a:gd name="T48" fmla="*/ 19 w 122"/>
                <a:gd name="T49" fmla="*/ 182 h 204"/>
                <a:gd name="T50" fmla="*/ 15 w 122"/>
                <a:gd name="T51" fmla="*/ 173 h 204"/>
                <a:gd name="T52" fmla="*/ 15 w 122"/>
                <a:gd name="T53" fmla="*/ 173 h 204"/>
                <a:gd name="T54" fmla="*/ 28 w 122"/>
                <a:gd name="T55" fmla="*/ 169 h 204"/>
                <a:gd name="T56" fmla="*/ 37 w 122"/>
                <a:gd name="T57" fmla="*/ 164 h 204"/>
                <a:gd name="T58" fmla="*/ 45 w 122"/>
                <a:gd name="T59" fmla="*/ 157 h 204"/>
                <a:gd name="T60" fmla="*/ 51 w 122"/>
                <a:gd name="T61" fmla="*/ 149 h 204"/>
                <a:gd name="T62" fmla="*/ 54 w 122"/>
                <a:gd name="T63" fmla="*/ 141 h 204"/>
                <a:gd name="T64" fmla="*/ 57 w 122"/>
                <a:gd name="T65" fmla="*/ 132 h 204"/>
                <a:gd name="T66" fmla="*/ 58 w 122"/>
                <a:gd name="T67" fmla="*/ 122 h 204"/>
                <a:gd name="T68" fmla="*/ 58 w 122"/>
                <a:gd name="T69" fmla="*/ 112 h 204"/>
                <a:gd name="T70" fmla="*/ 58 w 122"/>
                <a:gd name="T71" fmla="*/ 112 h 204"/>
                <a:gd name="T72" fmla="*/ 47 w 122"/>
                <a:gd name="T73" fmla="*/ 106 h 204"/>
                <a:gd name="T74" fmla="*/ 40 w 122"/>
                <a:gd name="T75" fmla="*/ 103 h 204"/>
                <a:gd name="T76" fmla="*/ 35 w 122"/>
                <a:gd name="T77" fmla="*/ 103 h 204"/>
                <a:gd name="T78" fmla="*/ 31 w 122"/>
                <a:gd name="T79" fmla="*/ 104 h 204"/>
                <a:gd name="T80" fmla="*/ 21 w 122"/>
                <a:gd name="T81" fmla="*/ 110 h 204"/>
                <a:gd name="T82" fmla="*/ 12 w 122"/>
                <a:gd name="T83" fmla="*/ 113 h 204"/>
                <a:gd name="T84" fmla="*/ 1 w 122"/>
                <a:gd name="T85" fmla="*/ 117 h 204"/>
                <a:gd name="T86" fmla="*/ 1 w 122"/>
                <a:gd name="T87" fmla="*/ 117 h 204"/>
                <a:gd name="T88" fmla="*/ 0 w 122"/>
                <a:gd name="T89" fmla="*/ 97 h 204"/>
                <a:gd name="T90" fmla="*/ 0 w 122"/>
                <a:gd name="T91" fmla="*/ 9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2"/>
                <a:gd name="T139" fmla="*/ 0 h 204"/>
                <a:gd name="T140" fmla="*/ 122 w 12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2" h="204">
                  <a:moveTo>
                    <a:pt x="0" y="97"/>
                  </a:moveTo>
                  <a:lnTo>
                    <a:pt x="0" y="97"/>
                  </a:lnTo>
                  <a:lnTo>
                    <a:pt x="24" y="74"/>
                  </a:lnTo>
                  <a:lnTo>
                    <a:pt x="52" y="46"/>
                  </a:lnTo>
                  <a:lnTo>
                    <a:pt x="94" y="0"/>
                  </a:lnTo>
                  <a:lnTo>
                    <a:pt x="120" y="5"/>
                  </a:lnTo>
                  <a:lnTo>
                    <a:pt x="122" y="22"/>
                  </a:lnTo>
                  <a:lnTo>
                    <a:pt x="122" y="36"/>
                  </a:lnTo>
                  <a:lnTo>
                    <a:pt x="120" y="51"/>
                  </a:lnTo>
                  <a:lnTo>
                    <a:pt x="119" y="63"/>
                  </a:lnTo>
                  <a:lnTo>
                    <a:pt x="117" y="76"/>
                  </a:lnTo>
                  <a:lnTo>
                    <a:pt x="114" y="88"/>
                  </a:lnTo>
                  <a:lnTo>
                    <a:pt x="109" y="99"/>
                  </a:lnTo>
                  <a:lnTo>
                    <a:pt x="104" y="111"/>
                  </a:lnTo>
                  <a:lnTo>
                    <a:pt x="93" y="133"/>
                  </a:lnTo>
                  <a:lnTo>
                    <a:pt x="78" y="155"/>
                  </a:lnTo>
                  <a:lnTo>
                    <a:pt x="60" y="178"/>
                  </a:lnTo>
                  <a:lnTo>
                    <a:pt x="40" y="204"/>
                  </a:lnTo>
                  <a:lnTo>
                    <a:pt x="37" y="202"/>
                  </a:lnTo>
                  <a:lnTo>
                    <a:pt x="33" y="200"/>
                  </a:lnTo>
                  <a:lnTo>
                    <a:pt x="26" y="192"/>
                  </a:lnTo>
                  <a:lnTo>
                    <a:pt x="19" y="182"/>
                  </a:lnTo>
                  <a:lnTo>
                    <a:pt x="15" y="173"/>
                  </a:lnTo>
                  <a:lnTo>
                    <a:pt x="28" y="169"/>
                  </a:lnTo>
                  <a:lnTo>
                    <a:pt x="37" y="164"/>
                  </a:lnTo>
                  <a:lnTo>
                    <a:pt x="45" y="157"/>
                  </a:lnTo>
                  <a:lnTo>
                    <a:pt x="51" y="149"/>
                  </a:lnTo>
                  <a:lnTo>
                    <a:pt x="54" y="141"/>
                  </a:lnTo>
                  <a:lnTo>
                    <a:pt x="57" y="132"/>
                  </a:lnTo>
                  <a:lnTo>
                    <a:pt x="58" y="122"/>
                  </a:lnTo>
                  <a:lnTo>
                    <a:pt x="58" y="112"/>
                  </a:lnTo>
                  <a:lnTo>
                    <a:pt x="47" y="106"/>
                  </a:lnTo>
                  <a:lnTo>
                    <a:pt x="40" y="103"/>
                  </a:lnTo>
                  <a:lnTo>
                    <a:pt x="35" y="103"/>
                  </a:lnTo>
                  <a:lnTo>
                    <a:pt x="31" y="104"/>
                  </a:lnTo>
                  <a:lnTo>
                    <a:pt x="21" y="110"/>
                  </a:lnTo>
                  <a:lnTo>
                    <a:pt x="12" y="113"/>
                  </a:lnTo>
                  <a:lnTo>
                    <a:pt x="1" y="117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0341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Freeform 35"/>
            <p:cNvSpPr>
              <a:spLocks/>
            </p:cNvSpPr>
            <p:nvPr/>
          </p:nvSpPr>
          <p:spPr bwMode="auto">
            <a:xfrm>
              <a:off x="2498" y="3515"/>
              <a:ext cx="85" cy="76"/>
            </a:xfrm>
            <a:custGeom>
              <a:avLst/>
              <a:gdLst>
                <a:gd name="T0" fmla="*/ 83 w 85"/>
                <a:gd name="T1" fmla="*/ 0 h 76"/>
                <a:gd name="T2" fmla="*/ 83 w 85"/>
                <a:gd name="T3" fmla="*/ 0 h 76"/>
                <a:gd name="T4" fmla="*/ 85 w 85"/>
                <a:gd name="T5" fmla="*/ 75 h 76"/>
                <a:gd name="T6" fmla="*/ 85 w 85"/>
                <a:gd name="T7" fmla="*/ 75 h 76"/>
                <a:gd name="T8" fmla="*/ 0 w 85"/>
                <a:gd name="T9" fmla="*/ 76 h 76"/>
                <a:gd name="T10" fmla="*/ 0 w 85"/>
                <a:gd name="T11" fmla="*/ 76 h 76"/>
                <a:gd name="T12" fmla="*/ 1 w 85"/>
                <a:gd name="T13" fmla="*/ 73 h 76"/>
                <a:gd name="T14" fmla="*/ 3 w 85"/>
                <a:gd name="T15" fmla="*/ 69 h 76"/>
                <a:gd name="T16" fmla="*/ 11 w 85"/>
                <a:gd name="T17" fmla="*/ 60 h 76"/>
                <a:gd name="T18" fmla="*/ 24 w 85"/>
                <a:gd name="T19" fmla="*/ 47 h 76"/>
                <a:gd name="T20" fmla="*/ 38 w 85"/>
                <a:gd name="T21" fmla="*/ 33 h 76"/>
                <a:gd name="T22" fmla="*/ 53 w 85"/>
                <a:gd name="T23" fmla="*/ 20 h 76"/>
                <a:gd name="T24" fmla="*/ 67 w 85"/>
                <a:gd name="T25" fmla="*/ 9 h 76"/>
                <a:gd name="T26" fmla="*/ 77 w 85"/>
                <a:gd name="T27" fmla="*/ 2 h 76"/>
                <a:gd name="T28" fmla="*/ 81 w 85"/>
                <a:gd name="T29" fmla="*/ 0 h 76"/>
                <a:gd name="T30" fmla="*/ 83 w 85"/>
                <a:gd name="T31" fmla="*/ 0 h 76"/>
                <a:gd name="T32" fmla="*/ 83 w 85"/>
                <a:gd name="T33" fmla="*/ 0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"/>
                <a:gd name="T52" fmla="*/ 0 h 76"/>
                <a:gd name="T53" fmla="*/ 85 w 85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" h="76">
                  <a:moveTo>
                    <a:pt x="83" y="0"/>
                  </a:moveTo>
                  <a:lnTo>
                    <a:pt x="83" y="0"/>
                  </a:lnTo>
                  <a:lnTo>
                    <a:pt x="85" y="75"/>
                  </a:lnTo>
                  <a:lnTo>
                    <a:pt x="0" y="76"/>
                  </a:lnTo>
                  <a:lnTo>
                    <a:pt x="1" y="73"/>
                  </a:lnTo>
                  <a:lnTo>
                    <a:pt x="3" y="69"/>
                  </a:lnTo>
                  <a:lnTo>
                    <a:pt x="11" y="60"/>
                  </a:lnTo>
                  <a:lnTo>
                    <a:pt x="24" y="47"/>
                  </a:lnTo>
                  <a:lnTo>
                    <a:pt x="38" y="33"/>
                  </a:lnTo>
                  <a:lnTo>
                    <a:pt x="53" y="20"/>
                  </a:lnTo>
                  <a:lnTo>
                    <a:pt x="67" y="9"/>
                  </a:lnTo>
                  <a:lnTo>
                    <a:pt x="77" y="2"/>
                  </a:lnTo>
                  <a:lnTo>
                    <a:pt x="81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341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Freeform 36"/>
            <p:cNvSpPr>
              <a:spLocks/>
            </p:cNvSpPr>
            <p:nvPr/>
          </p:nvSpPr>
          <p:spPr bwMode="auto">
            <a:xfrm>
              <a:off x="2516" y="3366"/>
              <a:ext cx="59" cy="115"/>
            </a:xfrm>
            <a:custGeom>
              <a:avLst/>
              <a:gdLst>
                <a:gd name="T0" fmla="*/ 0 w 59"/>
                <a:gd name="T1" fmla="*/ 68 h 115"/>
                <a:gd name="T2" fmla="*/ 0 w 59"/>
                <a:gd name="T3" fmla="*/ 68 h 115"/>
                <a:gd name="T4" fmla="*/ 30 w 59"/>
                <a:gd name="T5" fmla="*/ 31 h 115"/>
                <a:gd name="T6" fmla="*/ 48 w 59"/>
                <a:gd name="T7" fmla="*/ 9 h 115"/>
                <a:gd name="T8" fmla="*/ 54 w 59"/>
                <a:gd name="T9" fmla="*/ 2 h 115"/>
                <a:gd name="T10" fmla="*/ 56 w 59"/>
                <a:gd name="T11" fmla="*/ 0 h 115"/>
                <a:gd name="T12" fmla="*/ 56 w 59"/>
                <a:gd name="T13" fmla="*/ 0 h 115"/>
                <a:gd name="T14" fmla="*/ 59 w 59"/>
                <a:gd name="T15" fmla="*/ 62 h 115"/>
                <a:gd name="T16" fmla="*/ 59 w 59"/>
                <a:gd name="T17" fmla="*/ 76 h 115"/>
                <a:gd name="T18" fmla="*/ 59 w 59"/>
                <a:gd name="T19" fmla="*/ 83 h 115"/>
                <a:gd name="T20" fmla="*/ 59 w 59"/>
                <a:gd name="T21" fmla="*/ 83 h 115"/>
                <a:gd name="T22" fmla="*/ 56 w 59"/>
                <a:gd name="T23" fmla="*/ 86 h 115"/>
                <a:gd name="T24" fmla="*/ 52 w 59"/>
                <a:gd name="T25" fmla="*/ 89 h 115"/>
                <a:gd name="T26" fmla="*/ 48 w 59"/>
                <a:gd name="T27" fmla="*/ 96 h 115"/>
                <a:gd name="T28" fmla="*/ 43 w 59"/>
                <a:gd name="T29" fmla="*/ 105 h 115"/>
                <a:gd name="T30" fmla="*/ 36 w 59"/>
                <a:gd name="T31" fmla="*/ 115 h 115"/>
                <a:gd name="T32" fmla="*/ 36 w 59"/>
                <a:gd name="T33" fmla="*/ 115 h 115"/>
                <a:gd name="T34" fmla="*/ 16 w 59"/>
                <a:gd name="T35" fmla="*/ 91 h 115"/>
                <a:gd name="T36" fmla="*/ 8 w 59"/>
                <a:gd name="T37" fmla="*/ 80 h 115"/>
                <a:gd name="T38" fmla="*/ 0 w 59"/>
                <a:gd name="T39" fmla="*/ 68 h 115"/>
                <a:gd name="T40" fmla="*/ 0 w 59"/>
                <a:gd name="T41" fmla="*/ 68 h 1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9"/>
                <a:gd name="T64" fmla="*/ 0 h 115"/>
                <a:gd name="T65" fmla="*/ 59 w 59"/>
                <a:gd name="T66" fmla="*/ 115 h 1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9" h="115">
                  <a:moveTo>
                    <a:pt x="0" y="68"/>
                  </a:moveTo>
                  <a:lnTo>
                    <a:pt x="0" y="68"/>
                  </a:lnTo>
                  <a:lnTo>
                    <a:pt x="30" y="31"/>
                  </a:lnTo>
                  <a:lnTo>
                    <a:pt x="48" y="9"/>
                  </a:lnTo>
                  <a:lnTo>
                    <a:pt x="54" y="2"/>
                  </a:lnTo>
                  <a:lnTo>
                    <a:pt x="56" y="0"/>
                  </a:lnTo>
                  <a:lnTo>
                    <a:pt x="59" y="62"/>
                  </a:lnTo>
                  <a:lnTo>
                    <a:pt x="59" y="76"/>
                  </a:lnTo>
                  <a:lnTo>
                    <a:pt x="59" y="83"/>
                  </a:lnTo>
                  <a:lnTo>
                    <a:pt x="56" y="86"/>
                  </a:lnTo>
                  <a:lnTo>
                    <a:pt x="52" y="89"/>
                  </a:lnTo>
                  <a:lnTo>
                    <a:pt x="48" y="96"/>
                  </a:lnTo>
                  <a:lnTo>
                    <a:pt x="43" y="105"/>
                  </a:lnTo>
                  <a:lnTo>
                    <a:pt x="36" y="115"/>
                  </a:lnTo>
                  <a:lnTo>
                    <a:pt x="16" y="91"/>
                  </a:lnTo>
                  <a:lnTo>
                    <a:pt x="8" y="8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341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Freeform 37"/>
            <p:cNvSpPr>
              <a:spLocks/>
            </p:cNvSpPr>
            <p:nvPr/>
          </p:nvSpPr>
          <p:spPr bwMode="auto">
            <a:xfrm>
              <a:off x="2612" y="3695"/>
              <a:ext cx="39" cy="37"/>
            </a:xfrm>
            <a:custGeom>
              <a:avLst/>
              <a:gdLst>
                <a:gd name="T0" fmla="*/ 0 w 39"/>
                <a:gd name="T1" fmla="*/ 33 h 37"/>
                <a:gd name="T2" fmla="*/ 0 w 39"/>
                <a:gd name="T3" fmla="*/ 33 h 37"/>
                <a:gd name="T4" fmla="*/ 4 w 39"/>
                <a:gd name="T5" fmla="*/ 16 h 37"/>
                <a:gd name="T6" fmla="*/ 6 w 39"/>
                <a:gd name="T7" fmla="*/ 11 h 37"/>
                <a:gd name="T8" fmla="*/ 10 w 39"/>
                <a:gd name="T9" fmla="*/ 7 h 37"/>
                <a:gd name="T10" fmla="*/ 13 w 39"/>
                <a:gd name="T11" fmla="*/ 4 h 37"/>
                <a:gd name="T12" fmla="*/ 18 w 39"/>
                <a:gd name="T13" fmla="*/ 2 h 37"/>
                <a:gd name="T14" fmla="*/ 24 w 39"/>
                <a:gd name="T15" fmla="*/ 1 h 37"/>
                <a:gd name="T16" fmla="*/ 31 w 39"/>
                <a:gd name="T17" fmla="*/ 0 h 37"/>
                <a:gd name="T18" fmla="*/ 31 w 39"/>
                <a:gd name="T19" fmla="*/ 0 h 37"/>
                <a:gd name="T20" fmla="*/ 31 w 39"/>
                <a:gd name="T21" fmla="*/ 5 h 37"/>
                <a:gd name="T22" fmla="*/ 32 w 39"/>
                <a:gd name="T23" fmla="*/ 9 h 37"/>
                <a:gd name="T24" fmla="*/ 35 w 39"/>
                <a:gd name="T25" fmla="*/ 19 h 37"/>
                <a:gd name="T26" fmla="*/ 38 w 39"/>
                <a:gd name="T27" fmla="*/ 28 h 37"/>
                <a:gd name="T28" fmla="*/ 39 w 39"/>
                <a:gd name="T29" fmla="*/ 33 h 37"/>
                <a:gd name="T30" fmla="*/ 39 w 39"/>
                <a:gd name="T31" fmla="*/ 37 h 37"/>
                <a:gd name="T32" fmla="*/ 39 w 39"/>
                <a:gd name="T33" fmla="*/ 37 h 37"/>
                <a:gd name="T34" fmla="*/ 18 w 39"/>
                <a:gd name="T35" fmla="*/ 37 h 37"/>
                <a:gd name="T36" fmla="*/ 5 w 39"/>
                <a:gd name="T37" fmla="*/ 36 h 37"/>
                <a:gd name="T38" fmla="*/ 2 w 39"/>
                <a:gd name="T39" fmla="*/ 35 h 37"/>
                <a:gd name="T40" fmla="*/ 0 w 39"/>
                <a:gd name="T41" fmla="*/ 34 h 37"/>
                <a:gd name="T42" fmla="*/ 0 w 39"/>
                <a:gd name="T43" fmla="*/ 33 h 37"/>
                <a:gd name="T44" fmla="*/ 0 w 39"/>
                <a:gd name="T45" fmla="*/ 33 h 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"/>
                <a:gd name="T70" fmla="*/ 0 h 37"/>
                <a:gd name="T71" fmla="*/ 39 w 39"/>
                <a:gd name="T72" fmla="*/ 37 h 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" h="37">
                  <a:moveTo>
                    <a:pt x="0" y="33"/>
                  </a:moveTo>
                  <a:lnTo>
                    <a:pt x="0" y="33"/>
                  </a:lnTo>
                  <a:lnTo>
                    <a:pt x="4" y="16"/>
                  </a:lnTo>
                  <a:lnTo>
                    <a:pt x="6" y="11"/>
                  </a:lnTo>
                  <a:lnTo>
                    <a:pt x="10" y="7"/>
                  </a:lnTo>
                  <a:lnTo>
                    <a:pt x="13" y="4"/>
                  </a:lnTo>
                  <a:lnTo>
                    <a:pt x="18" y="2"/>
                  </a:lnTo>
                  <a:lnTo>
                    <a:pt x="24" y="1"/>
                  </a:lnTo>
                  <a:lnTo>
                    <a:pt x="31" y="0"/>
                  </a:lnTo>
                  <a:lnTo>
                    <a:pt x="31" y="5"/>
                  </a:lnTo>
                  <a:lnTo>
                    <a:pt x="32" y="9"/>
                  </a:lnTo>
                  <a:lnTo>
                    <a:pt x="35" y="19"/>
                  </a:lnTo>
                  <a:lnTo>
                    <a:pt x="38" y="28"/>
                  </a:lnTo>
                  <a:lnTo>
                    <a:pt x="39" y="33"/>
                  </a:lnTo>
                  <a:lnTo>
                    <a:pt x="39" y="37"/>
                  </a:lnTo>
                  <a:lnTo>
                    <a:pt x="18" y="37"/>
                  </a:lnTo>
                  <a:lnTo>
                    <a:pt x="5" y="36"/>
                  </a:lnTo>
                  <a:lnTo>
                    <a:pt x="2" y="35"/>
                  </a:lnTo>
                  <a:lnTo>
                    <a:pt x="0" y="34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D56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6" name="Freeform 38"/>
            <p:cNvSpPr>
              <a:spLocks/>
            </p:cNvSpPr>
            <p:nvPr/>
          </p:nvSpPr>
          <p:spPr bwMode="auto">
            <a:xfrm>
              <a:off x="2277" y="3337"/>
              <a:ext cx="251" cy="236"/>
            </a:xfrm>
            <a:custGeom>
              <a:avLst/>
              <a:gdLst>
                <a:gd name="T0" fmla="*/ 21 w 251"/>
                <a:gd name="T1" fmla="*/ 122 h 236"/>
                <a:gd name="T2" fmla="*/ 42 w 251"/>
                <a:gd name="T3" fmla="*/ 60 h 236"/>
                <a:gd name="T4" fmla="*/ 79 w 251"/>
                <a:gd name="T5" fmla="*/ 16 h 236"/>
                <a:gd name="T6" fmla="*/ 111 w 251"/>
                <a:gd name="T7" fmla="*/ 1 h 236"/>
                <a:gd name="T8" fmla="*/ 104 w 251"/>
                <a:gd name="T9" fmla="*/ 25 h 236"/>
                <a:gd name="T10" fmla="*/ 131 w 251"/>
                <a:gd name="T11" fmla="*/ 7 h 236"/>
                <a:gd name="T12" fmla="*/ 151 w 251"/>
                <a:gd name="T13" fmla="*/ 20 h 236"/>
                <a:gd name="T14" fmla="*/ 147 w 251"/>
                <a:gd name="T15" fmla="*/ 28 h 236"/>
                <a:gd name="T16" fmla="*/ 140 w 251"/>
                <a:gd name="T17" fmla="*/ 45 h 236"/>
                <a:gd name="T18" fmla="*/ 129 w 251"/>
                <a:gd name="T19" fmla="*/ 33 h 236"/>
                <a:gd name="T20" fmla="*/ 117 w 251"/>
                <a:gd name="T21" fmla="*/ 45 h 236"/>
                <a:gd name="T22" fmla="*/ 101 w 251"/>
                <a:gd name="T23" fmla="*/ 79 h 236"/>
                <a:gd name="T24" fmla="*/ 119 w 251"/>
                <a:gd name="T25" fmla="*/ 111 h 236"/>
                <a:gd name="T26" fmla="*/ 117 w 251"/>
                <a:gd name="T27" fmla="*/ 167 h 236"/>
                <a:gd name="T28" fmla="*/ 90 w 251"/>
                <a:gd name="T29" fmla="*/ 156 h 236"/>
                <a:gd name="T30" fmla="*/ 89 w 251"/>
                <a:gd name="T31" fmla="*/ 169 h 236"/>
                <a:gd name="T32" fmla="*/ 114 w 251"/>
                <a:gd name="T33" fmla="*/ 189 h 236"/>
                <a:gd name="T34" fmla="*/ 115 w 251"/>
                <a:gd name="T35" fmla="*/ 217 h 236"/>
                <a:gd name="T36" fmla="*/ 124 w 251"/>
                <a:gd name="T37" fmla="*/ 195 h 236"/>
                <a:gd name="T38" fmla="*/ 135 w 251"/>
                <a:gd name="T39" fmla="*/ 193 h 236"/>
                <a:gd name="T40" fmla="*/ 144 w 251"/>
                <a:gd name="T41" fmla="*/ 198 h 236"/>
                <a:gd name="T42" fmla="*/ 157 w 251"/>
                <a:gd name="T43" fmla="*/ 178 h 236"/>
                <a:gd name="T44" fmla="*/ 188 w 251"/>
                <a:gd name="T45" fmla="*/ 148 h 236"/>
                <a:gd name="T46" fmla="*/ 150 w 251"/>
                <a:gd name="T47" fmla="*/ 104 h 236"/>
                <a:gd name="T48" fmla="*/ 157 w 251"/>
                <a:gd name="T49" fmla="*/ 64 h 236"/>
                <a:gd name="T50" fmla="*/ 172 w 251"/>
                <a:gd name="T51" fmla="*/ 71 h 236"/>
                <a:gd name="T52" fmla="*/ 161 w 251"/>
                <a:gd name="T53" fmla="*/ 49 h 236"/>
                <a:gd name="T54" fmla="*/ 157 w 251"/>
                <a:gd name="T55" fmla="*/ 20 h 236"/>
                <a:gd name="T56" fmla="*/ 168 w 251"/>
                <a:gd name="T57" fmla="*/ 21 h 236"/>
                <a:gd name="T58" fmla="*/ 187 w 251"/>
                <a:gd name="T59" fmla="*/ 45 h 236"/>
                <a:gd name="T60" fmla="*/ 171 w 251"/>
                <a:gd name="T61" fmla="*/ 11 h 236"/>
                <a:gd name="T62" fmla="*/ 197 w 251"/>
                <a:gd name="T63" fmla="*/ 32 h 236"/>
                <a:gd name="T64" fmla="*/ 219 w 251"/>
                <a:gd name="T65" fmla="*/ 111 h 236"/>
                <a:gd name="T66" fmla="*/ 244 w 251"/>
                <a:gd name="T67" fmla="*/ 147 h 236"/>
                <a:gd name="T68" fmla="*/ 251 w 251"/>
                <a:gd name="T69" fmla="*/ 190 h 236"/>
                <a:gd name="T70" fmla="*/ 200 w 251"/>
                <a:gd name="T71" fmla="*/ 217 h 236"/>
                <a:gd name="T72" fmla="*/ 95 w 251"/>
                <a:gd name="T73" fmla="*/ 236 h 236"/>
                <a:gd name="T74" fmla="*/ 30 w 251"/>
                <a:gd name="T75" fmla="*/ 225 h 236"/>
                <a:gd name="T76" fmla="*/ 3 w 251"/>
                <a:gd name="T77" fmla="*/ 197 h 236"/>
                <a:gd name="T78" fmla="*/ 131 w 251"/>
                <a:gd name="T79" fmla="*/ 118 h 236"/>
                <a:gd name="T80" fmla="*/ 137 w 251"/>
                <a:gd name="T81" fmla="*/ 167 h 236"/>
                <a:gd name="T82" fmla="*/ 131 w 251"/>
                <a:gd name="T83" fmla="*/ 118 h 236"/>
                <a:gd name="T84" fmla="*/ 150 w 251"/>
                <a:gd name="T85" fmla="*/ 124 h 236"/>
                <a:gd name="T86" fmla="*/ 167 w 251"/>
                <a:gd name="T87" fmla="*/ 139 h 236"/>
                <a:gd name="T88" fmla="*/ 159 w 251"/>
                <a:gd name="T89" fmla="*/ 161 h 236"/>
                <a:gd name="T90" fmla="*/ 147 w 251"/>
                <a:gd name="T91" fmla="*/ 162 h 236"/>
                <a:gd name="T92" fmla="*/ 130 w 251"/>
                <a:gd name="T93" fmla="*/ 60 h 236"/>
                <a:gd name="T94" fmla="*/ 136 w 251"/>
                <a:gd name="T95" fmla="*/ 96 h 236"/>
                <a:gd name="T96" fmla="*/ 130 w 251"/>
                <a:gd name="T97" fmla="*/ 60 h 236"/>
                <a:gd name="T98" fmla="*/ 118 w 251"/>
                <a:gd name="T99" fmla="*/ 91 h 236"/>
                <a:gd name="T100" fmla="*/ 111 w 251"/>
                <a:gd name="T101" fmla="*/ 73 h 236"/>
                <a:gd name="T102" fmla="*/ 0 w 251"/>
                <a:gd name="T103" fmla="*/ 181 h 2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51"/>
                <a:gd name="T157" fmla="*/ 0 h 236"/>
                <a:gd name="T158" fmla="*/ 251 w 251"/>
                <a:gd name="T159" fmla="*/ 236 h 2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51" h="236">
                  <a:moveTo>
                    <a:pt x="0" y="181"/>
                  </a:moveTo>
                  <a:lnTo>
                    <a:pt x="0" y="181"/>
                  </a:lnTo>
                  <a:lnTo>
                    <a:pt x="3" y="163"/>
                  </a:lnTo>
                  <a:lnTo>
                    <a:pt x="9" y="149"/>
                  </a:lnTo>
                  <a:lnTo>
                    <a:pt x="21" y="122"/>
                  </a:lnTo>
                  <a:lnTo>
                    <a:pt x="28" y="108"/>
                  </a:lnTo>
                  <a:lnTo>
                    <a:pt x="34" y="94"/>
                  </a:lnTo>
                  <a:lnTo>
                    <a:pt x="38" y="79"/>
                  </a:lnTo>
                  <a:lnTo>
                    <a:pt x="42" y="60"/>
                  </a:lnTo>
                  <a:lnTo>
                    <a:pt x="47" y="51"/>
                  </a:lnTo>
                  <a:lnTo>
                    <a:pt x="53" y="42"/>
                  </a:lnTo>
                  <a:lnTo>
                    <a:pt x="59" y="33"/>
                  </a:lnTo>
                  <a:lnTo>
                    <a:pt x="65" y="28"/>
                  </a:lnTo>
                  <a:lnTo>
                    <a:pt x="79" y="16"/>
                  </a:lnTo>
                  <a:lnTo>
                    <a:pt x="94" y="4"/>
                  </a:lnTo>
                  <a:lnTo>
                    <a:pt x="103" y="1"/>
                  </a:lnTo>
                  <a:lnTo>
                    <a:pt x="109" y="0"/>
                  </a:lnTo>
                  <a:lnTo>
                    <a:pt x="111" y="1"/>
                  </a:lnTo>
                  <a:lnTo>
                    <a:pt x="112" y="1"/>
                  </a:lnTo>
                  <a:lnTo>
                    <a:pt x="112" y="4"/>
                  </a:lnTo>
                  <a:lnTo>
                    <a:pt x="109" y="14"/>
                  </a:lnTo>
                  <a:lnTo>
                    <a:pt x="106" y="20"/>
                  </a:lnTo>
                  <a:lnTo>
                    <a:pt x="104" y="25"/>
                  </a:lnTo>
                  <a:lnTo>
                    <a:pt x="110" y="24"/>
                  </a:lnTo>
                  <a:lnTo>
                    <a:pt x="115" y="21"/>
                  </a:lnTo>
                  <a:lnTo>
                    <a:pt x="123" y="14"/>
                  </a:lnTo>
                  <a:lnTo>
                    <a:pt x="131" y="7"/>
                  </a:lnTo>
                  <a:lnTo>
                    <a:pt x="136" y="4"/>
                  </a:lnTo>
                  <a:lnTo>
                    <a:pt x="140" y="3"/>
                  </a:lnTo>
                  <a:lnTo>
                    <a:pt x="149" y="16"/>
                  </a:lnTo>
                  <a:lnTo>
                    <a:pt x="151" y="20"/>
                  </a:lnTo>
                  <a:lnTo>
                    <a:pt x="151" y="23"/>
                  </a:lnTo>
                  <a:lnTo>
                    <a:pt x="151" y="27"/>
                  </a:lnTo>
                  <a:lnTo>
                    <a:pt x="150" y="30"/>
                  </a:lnTo>
                  <a:lnTo>
                    <a:pt x="147" y="28"/>
                  </a:lnTo>
                  <a:lnTo>
                    <a:pt x="145" y="28"/>
                  </a:lnTo>
                  <a:lnTo>
                    <a:pt x="143" y="29"/>
                  </a:lnTo>
                  <a:lnTo>
                    <a:pt x="143" y="32"/>
                  </a:lnTo>
                  <a:lnTo>
                    <a:pt x="142" y="39"/>
                  </a:lnTo>
                  <a:lnTo>
                    <a:pt x="140" y="45"/>
                  </a:lnTo>
                  <a:lnTo>
                    <a:pt x="130" y="43"/>
                  </a:lnTo>
                  <a:lnTo>
                    <a:pt x="130" y="37"/>
                  </a:lnTo>
                  <a:lnTo>
                    <a:pt x="129" y="33"/>
                  </a:lnTo>
                  <a:lnTo>
                    <a:pt x="125" y="32"/>
                  </a:lnTo>
                  <a:lnTo>
                    <a:pt x="119" y="31"/>
                  </a:lnTo>
                  <a:lnTo>
                    <a:pt x="119" y="38"/>
                  </a:lnTo>
                  <a:lnTo>
                    <a:pt x="117" y="45"/>
                  </a:lnTo>
                  <a:lnTo>
                    <a:pt x="108" y="57"/>
                  </a:lnTo>
                  <a:lnTo>
                    <a:pt x="104" y="62"/>
                  </a:lnTo>
                  <a:lnTo>
                    <a:pt x="101" y="69"/>
                  </a:lnTo>
                  <a:lnTo>
                    <a:pt x="101" y="79"/>
                  </a:lnTo>
                  <a:lnTo>
                    <a:pt x="101" y="83"/>
                  </a:lnTo>
                  <a:lnTo>
                    <a:pt x="103" y="88"/>
                  </a:lnTo>
                  <a:lnTo>
                    <a:pt x="106" y="93"/>
                  </a:lnTo>
                  <a:lnTo>
                    <a:pt x="109" y="98"/>
                  </a:lnTo>
                  <a:lnTo>
                    <a:pt x="119" y="111"/>
                  </a:lnTo>
                  <a:lnTo>
                    <a:pt x="119" y="134"/>
                  </a:lnTo>
                  <a:lnTo>
                    <a:pt x="118" y="149"/>
                  </a:lnTo>
                  <a:lnTo>
                    <a:pt x="117" y="167"/>
                  </a:lnTo>
                  <a:lnTo>
                    <a:pt x="112" y="166"/>
                  </a:lnTo>
                  <a:lnTo>
                    <a:pt x="107" y="163"/>
                  </a:lnTo>
                  <a:lnTo>
                    <a:pt x="99" y="159"/>
                  </a:lnTo>
                  <a:lnTo>
                    <a:pt x="95" y="158"/>
                  </a:lnTo>
                  <a:lnTo>
                    <a:pt x="90" y="156"/>
                  </a:lnTo>
                  <a:lnTo>
                    <a:pt x="87" y="158"/>
                  </a:lnTo>
                  <a:lnTo>
                    <a:pt x="83" y="161"/>
                  </a:lnTo>
                  <a:lnTo>
                    <a:pt x="86" y="164"/>
                  </a:lnTo>
                  <a:lnTo>
                    <a:pt x="89" y="169"/>
                  </a:lnTo>
                  <a:lnTo>
                    <a:pt x="96" y="175"/>
                  </a:lnTo>
                  <a:lnTo>
                    <a:pt x="104" y="178"/>
                  </a:lnTo>
                  <a:lnTo>
                    <a:pt x="114" y="182"/>
                  </a:lnTo>
                  <a:lnTo>
                    <a:pt x="114" y="189"/>
                  </a:lnTo>
                  <a:lnTo>
                    <a:pt x="111" y="197"/>
                  </a:lnTo>
                  <a:lnTo>
                    <a:pt x="110" y="205"/>
                  </a:lnTo>
                  <a:lnTo>
                    <a:pt x="110" y="213"/>
                  </a:lnTo>
                  <a:lnTo>
                    <a:pt x="115" y="217"/>
                  </a:lnTo>
                  <a:lnTo>
                    <a:pt x="117" y="217"/>
                  </a:lnTo>
                  <a:lnTo>
                    <a:pt x="118" y="216"/>
                  </a:lnTo>
                  <a:lnTo>
                    <a:pt x="121" y="212"/>
                  </a:lnTo>
                  <a:lnTo>
                    <a:pt x="123" y="207"/>
                  </a:lnTo>
                  <a:lnTo>
                    <a:pt x="124" y="195"/>
                  </a:lnTo>
                  <a:lnTo>
                    <a:pt x="125" y="185"/>
                  </a:lnTo>
                  <a:lnTo>
                    <a:pt x="136" y="184"/>
                  </a:lnTo>
                  <a:lnTo>
                    <a:pt x="135" y="193"/>
                  </a:lnTo>
                  <a:lnTo>
                    <a:pt x="135" y="198"/>
                  </a:lnTo>
                  <a:lnTo>
                    <a:pt x="136" y="200"/>
                  </a:lnTo>
                  <a:lnTo>
                    <a:pt x="139" y="202"/>
                  </a:lnTo>
                  <a:lnTo>
                    <a:pt x="144" y="198"/>
                  </a:lnTo>
                  <a:lnTo>
                    <a:pt x="146" y="195"/>
                  </a:lnTo>
                  <a:lnTo>
                    <a:pt x="147" y="189"/>
                  </a:lnTo>
                  <a:lnTo>
                    <a:pt x="147" y="182"/>
                  </a:lnTo>
                  <a:lnTo>
                    <a:pt x="157" y="178"/>
                  </a:lnTo>
                  <a:lnTo>
                    <a:pt x="164" y="175"/>
                  </a:lnTo>
                  <a:lnTo>
                    <a:pt x="168" y="171"/>
                  </a:lnTo>
                  <a:lnTo>
                    <a:pt x="173" y="168"/>
                  </a:lnTo>
                  <a:lnTo>
                    <a:pt x="180" y="160"/>
                  </a:lnTo>
                  <a:lnTo>
                    <a:pt x="188" y="148"/>
                  </a:lnTo>
                  <a:lnTo>
                    <a:pt x="179" y="136"/>
                  </a:lnTo>
                  <a:lnTo>
                    <a:pt x="171" y="125"/>
                  </a:lnTo>
                  <a:lnTo>
                    <a:pt x="161" y="115"/>
                  </a:lnTo>
                  <a:lnTo>
                    <a:pt x="150" y="104"/>
                  </a:lnTo>
                  <a:lnTo>
                    <a:pt x="150" y="62"/>
                  </a:lnTo>
                  <a:lnTo>
                    <a:pt x="153" y="62"/>
                  </a:lnTo>
                  <a:lnTo>
                    <a:pt x="157" y="64"/>
                  </a:lnTo>
                  <a:lnTo>
                    <a:pt x="161" y="67"/>
                  </a:lnTo>
                  <a:lnTo>
                    <a:pt x="167" y="69"/>
                  </a:lnTo>
                  <a:lnTo>
                    <a:pt x="169" y="71"/>
                  </a:lnTo>
                  <a:lnTo>
                    <a:pt x="172" y="71"/>
                  </a:lnTo>
                  <a:lnTo>
                    <a:pt x="171" y="60"/>
                  </a:lnTo>
                  <a:lnTo>
                    <a:pt x="169" y="57"/>
                  </a:lnTo>
                  <a:lnTo>
                    <a:pt x="167" y="53"/>
                  </a:lnTo>
                  <a:lnTo>
                    <a:pt x="165" y="51"/>
                  </a:lnTo>
                  <a:lnTo>
                    <a:pt x="161" y="49"/>
                  </a:lnTo>
                  <a:lnTo>
                    <a:pt x="152" y="45"/>
                  </a:lnTo>
                  <a:lnTo>
                    <a:pt x="154" y="36"/>
                  </a:lnTo>
                  <a:lnTo>
                    <a:pt x="155" y="28"/>
                  </a:lnTo>
                  <a:lnTo>
                    <a:pt x="157" y="20"/>
                  </a:lnTo>
                  <a:lnTo>
                    <a:pt x="157" y="13"/>
                  </a:lnTo>
                  <a:lnTo>
                    <a:pt x="161" y="14"/>
                  </a:lnTo>
                  <a:lnTo>
                    <a:pt x="165" y="17"/>
                  </a:lnTo>
                  <a:lnTo>
                    <a:pt x="168" y="21"/>
                  </a:lnTo>
                  <a:lnTo>
                    <a:pt x="173" y="27"/>
                  </a:lnTo>
                  <a:lnTo>
                    <a:pt x="179" y="37"/>
                  </a:lnTo>
                  <a:lnTo>
                    <a:pt x="182" y="42"/>
                  </a:lnTo>
                  <a:lnTo>
                    <a:pt x="187" y="45"/>
                  </a:lnTo>
                  <a:lnTo>
                    <a:pt x="187" y="36"/>
                  </a:lnTo>
                  <a:lnTo>
                    <a:pt x="179" y="24"/>
                  </a:lnTo>
                  <a:lnTo>
                    <a:pt x="171" y="11"/>
                  </a:lnTo>
                  <a:lnTo>
                    <a:pt x="178" y="13"/>
                  </a:lnTo>
                  <a:lnTo>
                    <a:pt x="183" y="15"/>
                  </a:lnTo>
                  <a:lnTo>
                    <a:pt x="189" y="20"/>
                  </a:lnTo>
                  <a:lnTo>
                    <a:pt x="194" y="25"/>
                  </a:lnTo>
                  <a:lnTo>
                    <a:pt x="197" y="32"/>
                  </a:lnTo>
                  <a:lnTo>
                    <a:pt x="202" y="40"/>
                  </a:lnTo>
                  <a:lnTo>
                    <a:pt x="208" y="58"/>
                  </a:lnTo>
                  <a:lnTo>
                    <a:pt x="212" y="76"/>
                  </a:lnTo>
                  <a:lnTo>
                    <a:pt x="216" y="95"/>
                  </a:lnTo>
                  <a:lnTo>
                    <a:pt x="219" y="111"/>
                  </a:lnTo>
                  <a:lnTo>
                    <a:pt x="222" y="124"/>
                  </a:lnTo>
                  <a:lnTo>
                    <a:pt x="231" y="132"/>
                  </a:lnTo>
                  <a:lnTo>
                    <a:pt x="239" y="140"/>
                  </a:lnTo>
                  <a:lnTo>
                    <a:pt x="244" y="147"/>
                  </a:lnTo>
                  <a:lnTo>
                    <a:pt x="247" y="154"/>
                  </a:lnTo>
                  <a:lnTo>
                    <a:pt x="250" y="161"/>
                  </a:lnTo>
                  <a:lnTo>
                    <a:pt x="251" y="169"/>
                  </a:lnTo>
                  <a:lnTo>
                    <a:pt x="251" y="178"/>
                  </a:lnTo>
                  <a:lnTo>
                    <a:pt x="251" y="190"/>
                  </a:lnTo>
                  <a:lnTo>
                    <a:pt x="243" y="197"/>
                  </a:lnTo>
                  <a:lnTo>
                    <a:pt x="231" y="204"/>
                  </a:lnTo>
                  <a:lnTo>
                    <a:pt x="216" y="211"/>
                  </a:lnTo>
                  <a:lnTo>
                    <a:pt x="200" y="217"/>
                  </a:lnTo>
                  <a:lnTo>
                    <a:pt x="180" y="224"/>
                  </a:lnTo>
                  <a:lnTo>
                    <a:pt x="159" y="228"/>
                  </a:lnTo>
                  <a:lnTo>
                    <a:pt x="138" y="233"/>
                  </a:lnTo>
                  <a:lnTo>
                    <a:pt x="116" y="235"/>
                  </a:lnTo>
                  <a:lnTo>
                    <a:pt x="95" y="236"/>
                  </a:lnTo>
                  <a:lnTo>
                    <a:pt x="74" y="236"/>
                  </a:lnTo>
                  <a:lnTo>
                    <a:pt x="54" y="234"/>
                  </a:lnTo>
                  <a:lnTo>
                    <a:pt x="46" y="232"/>
                  </a:lnTo>
                  <a:lnTo>
                    <a:pt x="37" y="228"/>
                  </a:lnTo>
                  <a:lnTo>
                    <a:pt x="30" y="225"/>
                  </a:lnTo>
                  <a:lnTo>
                    <a:pt x="23" y="221"/>
                  </a:lnTo>
                  <a:lnTo>
                    <a:pt x="16" y="217"/>
                  </a:lnTo>
                  <a:lnTo>
                    <a:pt x="11" y="211"/>
                  </a:lnTo>
                  <a:lnTo>
                    <a:pt x="7" y="204"/>
                  </a:lnTo>
                  <a:lnTo>
                    <a:pt x="3" y="197"/>
                  </a:lnTo>
                  <a:lnTo>
                    <a:pt x="1" y="189"/>
                  </a:lnTo>
                  <a:lnTo>
                    <a:pt x="0" y="181"/>
                  </a:lnTo>
                  <a:lnTo>
                    <a:pt x="131" y="118"/>
                  </a:lnTo>
                  <a:lnTo>
                    <a:pt x="139" y="118"/>
                  </a:lnTo>
                  <a:lnTo>
                    <a:pt x="138" y="140"/>
                  </a:lnTo>
                  <a:lnTo>
                    <a:pt x="137" y="167"/>
                  </a:lnTo>
                  <a:lnTo>
                    <a:pt x="129" y="166"/>
                  </a:lnTo>
                  <a:lnTo>
                    <a:pt x="130" y="142"/>
                  </a:lnTo>
                  <a:lnTo>
                    <a:pt x="131" y="118"/>
                  </a:lnTo>
                  <a:lnTo>
                    <a:pt x="0" y="181"/>
                  </a:lnTo>
                  <a:lnTo>
                    <a:pt x="146" y="159"/>
                  </a:lnTo>
                  <a:lnTo>
                    <a:pt x="150" y="124"/>
                  </a:lnTo>
                  <a:lnTo>
                    <a:pt x="157" y="127"/>
                  </a:lnTo>
                  <a:lnTo>
                    <a:pt x="161" y="131"/>
                  </a:lnTo>
                  <a:lnTo>
                    <a:pt x="165" y="134"/>
                  </a:lnTo>
                  <a:lnTo>
                    <a:pt x="167" y="139"/>
                  </a:lnTo>
                  <a:lnTo>
                    <a:pt x="168" y="142"/>
                  </a:lnTo>
                  <a:lnTo>
                    <a:pt x="168" y="147"/>
                  </a:lnTo>
                  <a:lnTo>
                    <a:pt x="167" y="152"/>
                  </a:lnTo>
                  <a:lnTo>
                    <a:pt x="165" y="155"/>
                  </a:lnTo>
                  <a:lnTo>
                    <a:pt x="159" y="161"/>
                  </a:lnTo>
                  <a:lnTo>
                    <a:pt x="157" y="163"/>
                  </a:lnTo>
                  <a:lnTo>
                    <a:pt x="153" y="164"/>
                  </a:lnTo>
                  <a:lnTo>
                    <a:pt x="151" y="164"/>
                  </a:lnTo>
                  <a:lnTo>
                    <a:pt x="149" y="164"/>
                  </a:lnTo>
                  <a:lnTo>
                    <a:pt x="147" y="162"/>
                  </a:lnTo>
                  <a:lnTo>
                    <a:pt x="146" y="159"/>
                  </a:lnTo>
                  <a:lnTo>
                    <a:pt x="0" y="181"/>
                  </a:lnTo>
                  <a:lnTo>
                    <a:pt x="130" y="60"/>
                  </a:lnTo>
                  <a:lnTo>
                    <a:pt x="140" y="60"/>
                  </a:lnTo>
                  <a:lnTo>
                    <a:pt x="139" y="98"/>
                  </a:lnTo>
                  <a:lnTo>
                    <a:pt x="136" y="96"/>
                  </a:lnTo>
                  <a:lnTo>
                    <a:pt x="133" y="93"/>
                  </a:lnTo>
                  <a:lnTo>
                    <a:pt x="131" y="88"/>
                  </a:lnTo>
                  <a:lnTo>
                    <a:pt x="131" y="83"/>
                  </a:lnTo>
                  <a:lnTo>
                    <a:pt x="131" y="71"/>
                  </a:lnTo>
                  <a:lnTo>
                    <a:pt x="130" y="60"/>
                  </a:lnTo>
                  <a:lnTo>
                    <a:pt x="0" y="181"/>
                  </a:lnTo>
                  <a:lnTo>
                    <a:pt x="118" y="62"/>
                  </a:lnTo>
                  <a:lnTo>
                    <a:pt x="118" y="91"/>
                  </a:lnTo>
                  <a:lnTo>
                    <a:pt x="116" y="90"/>
                  </a:lnTo>
                  <a:lnTo>
                    <a:pt x="114" y="87"/>
                  </a:lnTo>
                  <a:lnTo>
                    <a:pt x="111" y="82"/>
                  </a:lnTo>
                  <a:lnTo>
                    <a:pt x="111" y="78"/>
                  </a:lnTo>
                  <a:lnTo>
                    <a:pt x="111" y="73"/>
                  </a:lnTo>
                  <a:lnTo>
                    <a:pt x="112" y="68"/>
                  </a:lnTo>
                  <a:lnTo>
                    <a:pt x="115" y="65"/>
                  </a:lnTo>
                  <a:lnTo>
                    <a:pt x="118" y="62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CCCC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7" name="Freeform 39"/>
            <p:cNvSpPr>
              <a:spLocks/>
            </p:cNvSpPr>
            <p:nvPr/>
          </p:nvSpPr>
          <p:spPr bwMode="auto">
            <a:xfrm>
              <a:off x="1943" y="3157"/>
              <a:ext cx="256" cy="522"/>
            </a:xfrm>
            <a:custGeom>
              <a:avLst/>
              <a:gdLst>
                <a:gd name="T0" fmla="*/ 0 w 256"/>
                <a:gd name="T1" fmla="*/ 80 h 522"/>
                <a:gd name="T2" fmla="*/ 0 w 256"/>
                <a:gd name="T3" fmla="*/ 80 h 522"/>
                <a:gd name="T4" fmla="*/ 56 w 256"/>
                <a:gd name="T5" fmla="*/ 56 h 522"/>
                <a:gd name="T6" fmla="*/ 92 w 256"/>
                <a:gd name="T7" fmla="*/ 41 h 522"/>
                <a:gd name="T8" fmla="*/ 132 w 256"/>
                <a:gd name="T9" fmla="*/ 26 h 522"/>
                <a:gd name="T10" fmla="*/ 171 w 256"/>
                <a:gd name="T11" fmla="*/ 13 h 522"/>
                <a:gd name="T12" fmla="*/ 190 w 256"/>
                <a:gd name="T13" fmla="*/ 8 h 522"/>
                <a:gd name="T14" fmla="*/ 207 w 256"/>
                <a:gd name="T15" fmla="*/ 4 h 522"/>
                <a:gd name="T16" fmla="*/ 222 w 256"/>
                <a:gd name="T17" fmla="*/ 1 h 522"/>
                <a:gd name="T18" fmla="*/ 236 w 256"/>
                <a:gd name="T19" fmla="*/ 0 h 522"/>
                <a:gd name="T20" fmla="*/ 248 w 256"/>
                <a:gd name="T21" fmla="*/ 0 h 522"/>
                <a:gd name="T22" fmla="*/ 253 w 256"/>
                <a:gd name="T23" fmla="*/ 1 h 522"/>
                <a:gd name="T24" fmla="*/ 256 w 256"/>
                <a:gd name="T25" fmla="*/ 2 h 522"/>
                <a:gd name="T26" fmla="*/ 256 w 256"/>
                <a:gd name="T27" fmla="*/ 2 h 522"/>
                <a:gd name="T28" fmla="*/ 256 w 256"/>
                <a:gd name="T29" fmla="*/ 14 h 522"/>
                <a:gd name="T30" fmla="*/ 256 w 256"/>
                <a:gd name="T31" fmla="*/ 14 h 522"/>
                <a:gd name="T32" fmla="*/ 233 w 256"/>
                <a:gd name="T33" fmla="*/ 16 h 522"/>
                <a:gd name="T34" fmla="*/ 210 w 256"/>
                <a:gd name="T35" fmla="*/ 20 h 522"/>
                <a:gd name="T36" fmla="*/ 186 w 256"/>
                <a:gd name="T37" fmla="*/ 24 h 522"/>
                <a:gd name="T38" fmla="*/ 165 w 256"/>
                <a:gd name="T39" fmla="*/ 31 h 522"/>
                <a:gd name="T40" fmla="*/ 145 w 256"/>
                <a:gd name="T41" fmla="*/ 37 h 522"/>
                <a:gd name="T42" fmla="*/ 125 w 256"/>
                <a:gd name="T43" fmla="*/ 45 h 522"/>
                <a:gd name="T44" fmla="*/ 107 w 256"/>
                <a:gd name="T45" fmla="*/ 52 h 522"/>
                <a:gd name="T46" fmla="*/ 90 w 256"/>
                <a:gd name="T47" fmla="*/ 60 h 522"/>
                <a:gd name="T48" fmla="*/ 61 w 256"/>
                <a:gd name="T49" fmla="*/ 76 h 522"/>
                <a:gd name="T50" fmla="*/ 40 w 256"/>
                <a:gd name="T51" fmla="*/ 88 h 522"/>
                <a:gd name="T52" fmla="*/ 20 w 256"/>
                <a:gd name="T53" fmla="*/ 100 h 522"/>
                <a:gd name="T54" fmla="*/ 27 w 256"/>
                <a:gd name="T55" fmla="*/ 518 h 522"/>
                <a:gd name="T56" fmla="*/ 27 w 256"/>
                <a:gd name="T57" fmla="*/ 518 h 522"/>
                <a:gd name="T58" fmla="*/ 21 w 256"/>
                <a:gd name="T59" fmla="*/ 522 h 522"/>
                <a:gd name="T60" fmla="*/ 21 w 256"/>
                <a:gd name="T61" fmla="*/ 522 h 522"/>
                <a:gd name="T62" fmla="*/ 21 w 256"/>
                <a:gd name="T63" fmla="*/ 463 h 522"/>
                <a:gd name="T64" fmla="*/ 19 w 256"/>
                <a:gd name="T65" fmla="*/ 404 h 522"/>
                <a:gd name="T66" fmla="*/ 17 w 256"/>
                <a:gd name="T67" fmla="*/ 346 h 522"/>
                <a:gd name="T68" fmla="*/ 13 w 256"/>
                <a:gd name="T69" fmla="*/ 289 h 522"/>
                <a:gd name="T70" fmla="*/ 5 w 256"/>
                <a:gd name="T71" fmla="*/ 180 h 522"/>
                <a:gd name="T72" fmla="*/ 3 w 256"/>
                <a:gd name="T73" fmla="*/ 129 h 522"/>
                <a:gd name="T74" fmla="*/ 0 w 256"/>
                <a:gd name="T75" fmla="*/ 80 h 522"/>
                <a:gd name="T76" fmla="*/ 0 w 256"/>
                <a:gd name="T77" fmla="*/ 80 h 52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56"/>
                <a:gd name="T118" fmla="*/ 0 h 522"/>
                <a:gd name="T119" fmla="*/ 256 w 256"/>
                <a:gd name="T120" fmla="*/ 522 h 52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56" h="522">
                  <a:moveTo>
                    <a:pt x="0" y="80"/>
                  </a:moveTo>
                  <a:lnTo>
                    <a:pt x="0" y="80"/>
                  </a:lnTo>
                  <a:lnTo>
                    <a:pt x="56" y="56"/>
                  </a:lnTo>
                  <a:lnTo>
                    <a:pt x="92" y="41"/>
                  </a:lnTo>
                  <a:lnTo>
                    <a:pt x="132" y="26"/>
                  </a:lnTo>
                  <a:lnTo>
                    <a:pt x="171" y="13"/>
                  </a:lnTo>
                  <a:lnTo>
                    <a:pt x="190" y="8"/>
                  </a:lnTo>
                  <a:lnTo>
                    <a:pt x="207" y="4"/>
                  </a:lnTo>
                  <a:lnTo>
                    <a:pt x="222" y="1"/>
                  </a:lnTo>
                  <a:lnTo>
                    <a:pt x="236" y="0"/>
                  </a:lnTo>
                  <a:lnTo>
                    <a:pt x="248" y="0"/>
                  </a:lnTo>
                  <a:lnTo>
                    <a:pt x="253" y="1"/>
                  </a:lnTo>
                  <a:lnTo>
                    <a:pt x="256" y="2"/>
                  </a:lnTo>
                  <a:lnTo>
                    <a:pt x="256" y="14"/>
                  </a:lnTo>
                  <a:lnTo>
                    <a:pt x="233" y="16"/>
                  </a:lnTo>
                  <a:lnTo>
                    <a:pt x="210" y="20"/>
                  </a:lnTo>
                  <a:lnTo>
                    <a:pt x="186" y="24"/>
                  </a:lnTo>
                  <a:lnTo>
                    <a:pt x="165" y="31"/>
                  </a:lnTo>
                  <a:lnTo>
                    <a:pt x="145" y="37"/>
                  </a:lnTo>
                  <a:lnTo>
                    <a:pt x="125" y="45"/>
                  </a:lnTo>
                  <a:lnTo>
                    <a:pt x="107" y="52"/>
                  </a:lnTo>
                  <a:lnTo>
                    <a:pt x="90" y="60"/>
                  </a:lnTo>
                  <a:lnTo>
                    <a:pt x="61" y="76"/>
                  </a:lnTo>
                  <a:lnTo>
                    <a:pt x="40" y="88"/>
                  </a:lnTo>
                  <a:lnTo>
                    <a:pt x="20" y="100"/>
                  </a:lnTo>
                  <a:lnTo>
                    <a:pt x="27" y="518"/>
                  </a:lnTo>
                  <a:lnTo>
                    <a:pt x="21" y="522"/>
                  </a:lnTo>
                  <a:lnTo>
                    <a:pt x="21" y="463"/>
                  </a:lnTo>
                  <a:lnTo>
                    <a:pt x="19" y="404"/>
                  </a:lnTo>
                  <a:lnTo>
                    <a:pt x="17" y="346"/>
                  </a:lnTo>
                  <a:lnTo>
                    <a:pt x="13" y="289"/>
                  </a:lnTo>
                  <a:lnTo>
                    <a:pt x="5" y="180"/>
                  </a:lnTo>
                  <a:lnTo>
                    <a:pt x="3" y="129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5F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8" name="Freeform 40"/>
            <p:cNvSpPr>
              <a:spLocks/>
            </p:cNvSpPr>
            <p:nvPr/>
          </p:nvSpPr>
          <p:spPr bwMode="auto">
            <a:xfrm>
              <a:off x="1995" y="3332"/>
              <a:ext cx="194" cy="328"/>
            </a:xfrm>
            <a:custGeom>
              <a:avLst/>
              <a:gdLst>
                <a:gd name="T0" fmla="*/ 168 w 194"/>
                <a:gd name="T1" fmla="*/ 19 h 328"/>
                <a:gd name="T2" fmla="*/ 189 w 194"/>
                <a:gd name="T3" fmla="*/ 20 h 328"/>
                <a:gd name="T4" fmla="*/ 191 w 194"/>
                <a:gd name="T5" fmla="*/ 81 h 328"/>
                <a:gd name="T6" fmla="*/ 194 w 194"/>
                <a:gd name="T7" fmla="*/ 108 h 328"/>
                <a:gd name="T8" fmla="*/ 159 w 194"/>
                <a:gd name="T9" fmla="*/ 113 h 328"/>
                <a:gd name="T10" fmla="*/ 160 w 194"/>
                <a:gd name="T11" fmla="*/ 95 h 328"/>
                <a:gd name="T12" fmla="*/ 161 w 194"/>
                <a:gd name="T13" fmla="*/ 76 h 328"/>
                <a:gd name="T14" fmla="*/ 168 w 194"/>
                <a:gd name="T15" fmla="*/ 19 h 328"/>
                <a:gd name="T16" fmla="*/ 168 w 194"/>
                <a:gd name="T17" fmla="*/ 19 h 328"/>
                <a:gd name="T18" fmla="*/ 148 w 194"/>
                <a:gd name="T19" fmla="*/ 150 h 328"/>
                <a:gd name="T20" fmla="*/ 149 w 194"/>
                <a:gd name="T21" fmla="*/ 193 h 328"/>
                <a:gd name="T22" fmla="*/ 153 w 194"/>
                <a:gd name="T23" fmla="*/ 214 h 328"/>
                <a:gd name="T24" fmla="*/ 159 w 194"/>
                <a:gd name="T25" fmla="*/ 230 h 328"/>
                <a:gd name="T26" fmla="*/ 180 w 194"/>
                <a:gd name="T27" fmla="*/ 231 h 328"/>
                <a:gd name="T28" fmla="*/ 178 w 194"/>
                <a:gd name="T29" fmla="*/ 253 h 328"/>
                <a:gd name="T30" fmla="*/ 161 w 194"/>
                <a:gd name="T31" fmla="*/ 260 h 328"/>
                <a:gd name="T32" fmla="*/ 96 w 194"/>
                <a:gd name="T33" fmla="*/ 285 h 328"/>
                <a:gd name="T34" fmla="*/ 23 w 194"/>
                <a:gd name="T35" fmla="*/ 317 h 328"/>
                <a:gd name="T36" fmla="*/ 0 w 194"/>
                <a:gd name="T37" fmla="*/ 328 h 328"/>
                <a:gd name="T38" fmla="*/ 34 w 194"/>
                <a:gd name="T39" fmla="*/ 179 h 328"/>
                <a:gd name="T40" fmla="*/ 51 w 194"/>
                <a:gd name="T41" fmla="*/ 127 h 328"/>
                <a:gd name="T42" fmla="*/ 55 w 194"/>
                <a:gd name="T43" fmla="*/ 121 h 328"/>
                <a:gd name="T44" fmla="*/ 58 w 194"/>
                <a:gd name="T45" fmla="*/ 124 h 328"/>
                <a:gd name="T46" fmla="*/ 58 w 194"/>
                <a:gd name="T47" fmla="*/ 134 h 328"/>
                <a:gd name="T48" fmla="*/ 59 w 194"/>
                <a:gd name="T49" fmla="*/ 203 h 328"/>
                <a:gd name="T50" fmla="*/ 63 w 194"/>
                <a:gd name="T51" fmla="*/ 265 h 328"/>
                <a:gd name="T52" fmla="*/ 67 w 194"/>
                <a:gd name="T53" fmla="*/ 280 h 328"/>
                <a:gd name="T54" fmla="*/ 69 w 194"/>
                <a:gd name="T55" fmla="*/ 282 h 328"/>
                <a:gd name="T56" fmla="*/ 72 w 194"/>
                <a:gd name="T57" fmla="*/ 278 h 328"/>
                <a:gd name="T58" fmla="*/ 76 w 194"/>
                <a:gd name="T59" fmla="*/ 256 h 328"/>
                <a:gd name="T60" fmla="*/ 82 w 194"/>
                <a:gd name="T61" fmla="*/ 207 h 328"/>
                <a:gd name="T62" fmla="*/ 89 w 194"/>
                <a:gd name="T63" fmla="*/ 145 h 328"/>
                <a:gd name="T64" fmla="*/ 104 w 194"/>
                <a:gd name="T65" fmla="*/ 50 h 328"/>
                <a:gd name="T66" fmla="*/ 113 w 194"/>
                <a:gd name="T67" fmla="*/ 19 h 328"/>
                <a:gd name="T68" fmla="*/ 120 w 194"/>
                <a:gd name="T69" fmla="*/ 3 h 328"/>
                <a:gd name="T70" fmla="*/ 124 w 194"/>
                <a:gd name="T71" fmla="*/ 0 h 328"/>
                <a:gd name="T72" fmla="*/ 126 w 194"/>
                <a:gd name="T73" fmla="*/ 3 h 328"/>
                <a:gd name="T74" fmla="*/ 130 w 194"/>
                <a:gd name="T75" fmla="*/ 20 h 328"/>
                <a:gd name="T76" fmla="*/ 131 w 194"/>
                <a:gd name="T77" fmla="*/ 58 h 328"/>
                <a:gd name="T78" fmla="*/ 132 w 194"/>
                <a:gd name="T79" fmla="*/ 84 h 328"/>
                <a:gd name="T80" fmla="*/ 134 w 194"/>
                <a:gd name="T81" fmla="*/ 123 h 328"/>
                <a:gd name="T82" fmla="*/ 139 w 194"/>
                <a:gd name="T83" fmla="*/ 145 h 328"/>
                <a:gd name="T84" fmla="*/ 144 w 194"/>
                <a:gd name="T85" fmla="*/ 151 h 328"/>
                <a:gd name="T86" fmla="*/ 147 w 194"/>
                <a:gd name="T87" fmla="*/ 151 h 328"/>
                <a:gd name="T88" fmla="*/ 148 w 194"/>
                <a:gd name="T89" fmla="*/ 150 h 3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4"/>
                <a:gd name="T136" fmla="*/ 0 h 328"/>
                <a:gd name="T137" fmla="*/ 194 w 194"/>
                <a:gd name="T138" fmla="*/ 328 h 3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4" h="328">
                  <a:moveTo>
                    <a:pt x="168" y="19"/>
                  </a:moveTo>
                  <a:lnTo>
                    <a:pt x="168" y="19"/>
                  </a:lnTo>
                  <a:lnTo>
                    <a:pt x="178" y="19"/>
                  </a:lnTo>
                  <a:lnTo>
                    <a:pt x="189" y="20"/>
                  </a:lnTo>
                  <a:lnTo>
                    <a:pt x="191" y="81"/>
                  </a:lnTo>
                  <a:lnTo>
                    <a:pt x="194" y="108"/>
                  </a:lnTo>
                  <a:lnTo>
                    <a:pt x="176" y="112"/>
                  </a:lnTo>
                  <a:lnTo>
                    <a:pt x="159" y="113"/>
                  </a:lnTo>
                  <a:lnTo>
                    <a:pt x="160" y="95"/>
                  </a:lnTo>
                  <a:lnTo>
                    <a:pt x="161" y="76"/>
                  </a:lnTo>
                  <a:lnTo>
                    <a:pt x="163" y="45"/>
                  </a:lnTo>
                  <a:lnTo>
                    <a:pt x="168" y="19"/>
                  </a:lnTo>
                  <a:lnTo>
                    <a:pt x="148" y="150"/>
                  </a:lnTo>
                  <a:lnTo>
                    <a:pt x="148" y="171"/>
                  </a:lnTo>
                  <a:lnTo>
                    <a:pt x="149" y="193"/>
                  </a:lnTo>
                  <a:lnTo>
                    <a:pt x="151" y="203"/>
                  </a:lnTo>
                  <a:lnTo>
                    <a:pt x="153" y="214"/>
                  </a:lnTo>
                  <a:lnTo>
                    <a:pt x="155" y="223"/>
                  </a:lnTo>
                  <a:lnTo>
                    <a:pt x="159" y="230"/>
                  </a:lnTo>
                  <a:lnTo>
                    <a:pt x="180" y="231"/>
                  </a:lnTo>
                  <a:lnTo>
                    <a:pt x="178" y="253"/>
                  </a:lnTo>
                  <a:lnTo>
                    <a:pt x="161" y="260"/>
                  </a:lnTo>
                  <a:lnTo>
                    <a:pt x="141" y="268"/>
                  </a:lnTo>
                  <a:lnTo>
                    <a:pt x="96" y="285"/>
                  </a:lnTo>
                  <a:lnTo>
                    <a:pt x="47" y="306"/>
                  </a:lnTo>
                  <a:lnTo>
                    <a:pt x="23" y="317"/>
                  </a:lnTo>
                  <a:lnTo>
                    <a:pt x="0" y="328"/>
                  </a:lnTo>
                  <a:lnTo>
                    <a:pt x="16" y="258"/>
                  </a:lnTo>
                  <a:lnTo>
                    <a:pt x="34" y="179"/>
                  </a:lnTo>
                  <a:lnTo>
                    <a:pt x="44" y="147"/>
                  </a:lnTo>
                  <a:lnTo>
                    <a:pt x="51" y="127"/>
                  </a:lnTo>
                  <a:lnTo>
                    <a:pt x="54" y="121"/>
                  </a:lnTo>
                  <a:lnTo>
                    <a:pt x="55" y="121"/>
                  </a:lnTo>
                  <a:lnTo>
                    <a:pt x="57" y="121"/>
                  </a:lnTo>
                  <a:lnTo>
                    <a:pt x="58" y="124"/>
                  </a:lnTo>
                  <a:lnTo>
                    <a:pt x="58" y="134"/>
                  </a:lnTo>
                  <a:lnTo>
                    <a:pt x="58" y="167"/>
                  </a:lnTo>
                  <a:lnTo>
                    <a:pt x="59" y="203"/>
                  </a:lnTo>
                  <a:lnTo>
                    <a:pt x="61" y="237"/>
                  </a:lnTo>
                  <a:lnTo>
                    <a:pt x="63" y="265"/>
                  </a:lnTo>
                  <a:lnTo>
                    <a:pt x="66" y="274"/>
                  </a:lnTo>
                  <a:lnTo>
                    <a:pt x="67" y="280"/>
                  </a:lnTo>
                  <a:lnTo>
                    <a:pt x="68" y="282"/>
                  </a:lnTo>
                  <a:lnTo>
                    <a:pt x="69" y="282"/>
                  </a:lnTo>
                  <a:lnTo>
                    <a:pt x="70" y="281"/>
                  </a:lnTo>
                  <a:lnTo>
                    <a:pt x="72" y="278"/>
                  </a:lnTo>
                  <a:lnTo>
                    <a:pt x="74" y="270"/>
                  </a:lnTo>
                  <a:lnTo>
                    <a:pt x="76" y="256"/>
                  </a:lnTo>
                  <a:lnTo>
                    <a:pt x="80" y="234"/>
                  </a:lnTo>
                  <a:lnTo>
                    <a:pt x="82" y="207"/>
                  </a:lnTo>
                  <a:lnTo>
                    <a:pt x="89" y="145"/>
                  </a:lnTo>
                  <a:lnTo>
                    <a:pt x="96" y="93"/>
                  </a:lnTo>
                  <a:lnTo>
                    <a:pt x="104" y="50"/>
                  </a:lnTo>
                  <a:lnTo>
                    <a:pt x="109" y="33"/>
                  </a:lnTo>
                  <a:lnTo>
                    <a:pt x="113" y="19"/>
                  </a:lnTo>
                  <a:lnTo>
                    <a:pt x="117" y="8"/>
                  </a:lnTo>
                  <a:lnTo>
                    <a:pt x="120" y="3"/>
                  </a:lnTo>
                  <a:lnTo>
                    <a:pt x="122" y="0"/>
                  </a:lnTo>
                  <a:lnTo>
                    <a:pt x="124" y="0"/>
                  </a:lnTo>
                  <a:lnTo>
                    <a:pt x="125" y="0"/>
                  </a:lnTo>
                  <a:lnTo>
                    <a:pt x="126" y="3"/>
                  </a:lnTo>
                  <a:lnTo>
                    <a:pt x="129" y="8"/>
                  </a:lnTo>
                  <a:lnTo>
                    <a:pt x="130" y="20"/>
                  </a:lnTo>
                  <a:lnTo>
                    <a:pt x="131" y="36"/>
                  </a:lnTo>
                  <a:lnTo>
                    <a:pt x="131" y="58"/>
                  </a:lnTo>
                  <a:lnTo>
                    <a:pt x="132" y="84"/>
                  </a:lnTo>
                  <a:lnTo>
                    <a:pt x="132" y="106"/>
                  </a:lnTo>
                  <a:lnTo>
                    <a:pt x="134" y="123"/>
                  </a:lnTo>
                  <a:lnTo>
                    <a:pt x="137" y="136"/>
                  </a:lnTo>
                  <a:lnTo>
                    <a:pt x="139" y="145"/>
                  </a:lnTo>
                  <a:lnTo>
                    <a:pt x="142" y="150"/>
                  </a:lnTo>
                  <a:lnTo>
                    <a:pt x="144" y="151"/>
                  </a:lnTo>
                  <a:lnTo>
                    <a:pt x="145" y="151"/>
                  </a:lnTo>
                  <a:lnTo>
                    <a:pt x="147" y="151"/>
                  </a:lnTo>
                  <a:lnTo>
                    <a:pt x="148" y="150"/>
                  </a:lnTo>
                  <a:lnTo>
                    <a:pt x="168" y="19"/>
                  </a:lnTo>
                  <a:close/>
                </a:path>
              </a:pathLst>
            </a:custGeom>
            <a:solidFill>
              <a:srgbClr val="93A1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9" name="Freeform 41"/>
            <p:cNvSpPr>
              <a:spLocks/>
            </p:cNvSpPr>
            <p:nvPr/>
          </p:nvSpPr>
          <p:spPr bwMode="auto">
            <a:xfrm>
              <a:off x="2069" y="3501"/>
              <a:ext cx="633" cy="180"/>
            </a:xfrm>
            <a:custGeom>
              <a:avLst/>
              <a:gdLst>
                <a:gd name="T0" fmla="*/ 633 w 633"/>
                <a:gd name="T1" fmla="*/ 162 h 180"/>
                <a:gd name="T2" fmla="*/ 633 w 633"/>
                <a:gd name="T3" fmla="*/ 174 h 180"/>
                <a:gd name="T4" fmla="*/ 554 w 633"/>
                <a:gd name="T5" fmla="*/ 174 h 180"/>
                <a:gd name="T6" fmla="*/ 484 w 633"/>
                <a:gd name="T7" fmla="*/ 148 h 180"/>
                <a:gd name="T8" fmla="*/ 461 w 633"/>
                <a:gd name="T9" fmla="*/ 141 h 180"/>
                <a:gd name="T10" fmla="*/ 439 w 633"/>
                <a:gd name="T11" fmla="*/ 136 h 180"/>
                <a:gd name="T12" fmla="*/ 433 w 633"/>
                <a:gd name="T13" fmla="*/ 138 h 180"/>
                <a:gd name="T14" fmla="*/ 433 w 633"/>
                <a:gd name="T15" fmla="*/ 143 h 180"/>
                <a:gd name="T16" fmla="*/ 441 w 633"/>
                <a:gd name="T17" fmla="*/ 155 h 180"/>
                <a:gd name="T18" fmla="*/ 465 w 633"/>
                <a:gd name="T19" fmla="*/ 176 h 180"/>
                <a:gd name="T20" fmla="*/ 367 w 633"/>
                <a:gd name="T21" fmla="*/ 180 h 180"/>
                <a:gd name="T22" fmla="*/ 324 w 633"/>
                <a:gd name="T23" fmla="*/ 164 h 180"/>
                <a:gd name="T24" fmla="*/ 279 w 633"/>
                <a:gd name="T25" fmla="*/ 150 h 180"/>
                <a:gd name="T26" fmla="*/ 235 w 633"/>
                <a:gd name="T27" fmla="*/ 140 h 180"/>
                <a:gd name="T28" fmla="*/ 194 w 633"/>
                <a:gd name="T29" fmla="*/ 134 h 180"/>
                <a:gd name="T30" fmla="*/ 168 w 633"/>
                <a:gd name="T31" fmla="*/ 134 h 180"/>
                <a:gd name="T32" fmla="*/ 115 w 633"/>
                <a:gd name="T33" fmla="*/ 137 h 180"/>
                <a:gd name="T34" fmla="*/ 64 w 633"/>
                <a:gd name="T35" fmla="*/ 145 h 180"/>
                <a:gd name="T36" fmla="*/ 20 w 633"/>
                <a:gd name="T37" fmla="*/ 156 h 180"/>
                <a:gd name="T38" fmla="*/ 2 w 633"/>
                <a:gd name="T39" fmla="*/ 163 h 180"/>
                <a:gd name="T40" fmla="*/ 0 w 633"/>
                <a:gd name="T41" fmla="*/ 142 h 180"/>
                <a:gd name="T42" fmla="*/ 0 w 633"/>
                <a:gd name="T43" fmla="*/ 136 h 180"/>
                <a:gd name="T44" fmla="*/ 55 w 633"/>
                <a:gd name="T45" fmla="*/ 115 h 180"/>
                <a:gd name="T46" fmla="*/ 106 w 633"/>
                <a:gd name="T47" fmla="*/ 100 h 180"/>
                <a:gd name="T48" fmla="*/ 109 w 633"/>
                <a:gd name="T49" fmla="*/ 104 h 180"/>
                <a:gd name="T50" fmla="*/ 121 w 633"/>
                <a:gd name="T51" fmla="*/ 109 h 180"/>
                <a:gd name="T52" fmla="*/ 151 w 633"/>
                <a:gd name="T53" fmla="*/ 115 h 180"/>
                <a:gd name="T54" fmla="*/ 207 w 633"/>
                <a:gd name="T55" fmla="*/ 119 h 180"/>
                <a:gd name="T56" fmla="*/ 312 w 633"/>
                <a:gd name="T57" fmla="*/ 119 h 180"/>
                <a:gd name="T58" fmla="*/ 451 w 633"/>
                <a:gd name="T59" fmla="*/ 114 h 180"/>
                <a:gd name="T60" fmla="*/ 526 w 633"/>
                <a:gd name="T61" fmla="*/ 111 h 180"/>
                <a:gd name="T62" fmla="*/ 530 w 633"/>
                <a:gd name="T63" fmla="*/ 99 h 180"/>
                <a:gd name="T64" fmla="*/ 532 w 633"/>
                <a:gd name="T65" fmla="*/ 77 h 180"/>
                <a:gd name="T66" fmla="*/ 633 w 633"/>
                <a:gd name="T67" fmla="*/ 162 h 180"/>
                <a:gd name="T68" fmla="*/ 533 w 633"/>
                <a:gd name="T69" fmla="*/ 55 h 180"/>
                <a:gd name="T70" fmla="*/ 534 w 633"/>
                <a:gd name="T71" fmla="*/ 0 h 180"/>
                <a:gd name="T72" fmla="*/ 550 w 633"/>
                <a:gd name="T73" fmla="*/ 14 h 180"/>
                <a:gd name="T74" fmla="*/ 585 w 633"/>
                <a:gd name="T75" fmla="*/ 41 h 180"/>
                <a:gd name="T76" fmla="*/ 603 w 633"/>
                <a:gd name="T77" fmla="*/ 53 h 180"/>
                <a:gd name="T78" fmla="*/ 621 w 633"/>
                <a:gd name="T79" fmla="*/ 65 h 180"/>
                <a:gd name="T80" fmla="*/ 629 w 633"/>
                <a:gd name="T81" fmla="*/ 75 h 180"/>
                <a:gd name="T82" fmla="*/ 628 w 633"/>
                <a:gd name="T83" fmla="*/ 79 h 180"/>
                <a:gd name="T84" fmla="*/ 619 w 633"/>
                <a:gd name="T85" fmla="*/ 80 h 180"/>
                <a:gd name="T86" fmla="*/ 582 w 633"/>
                <a:gd name="T87" fmla="*/ 74 h 180"/>
                <a:gd name="T88" fmla="*/ 533 w 633"/>
                <a:gd name="T89" fmla="*/ 55 h 180"/>
                <a:gd name="T90" fmla="*/ 633 w 633"/>
                <a:gd name="T91" fmla="*/ 162 h 1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33"/>
                <a:gd name="T139" fmla="*/ 0 h 180"/>
                <a:gd name="T140" fmla="*/ 633 w 633"/>
                <a:gd name="T141" fmla="*/ 180 h 18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33" h="180">
                  <a:moveTo>
                    <a:pt x="633" y="162"/>
                  </a:moveTo>
                  <a:lnTo>
                    <a:pt x="633" y="162"/>
                  </a:lnTo>
                  <a:lnTo>
                    <a:pt x="633" y="174"/>
                  </a:lnTo>
                  <a:lnTo>
                    <a:pt x="554" y="174"/>
                  </a:lnTo>
                  <a:lnTo>
                    <a:pt x="518" y="161"/>
                  </a:lnTo>
                  <a:lnTo>
                    <a:pt x="484" y="148"/>
                  </a:lnTo>
                  <a:lnTo>
                    <a:pt x="461" y="141"/>
                  </a:lnTo>
                  <a:lnTo>
                    <a:pt x="445" y="137"/>
                  </a:lnTo>
                  <a:lnTo>
                    <a:pt x="439" y="136"/>
                  </a:lnTo>
                  <a:lnTo>
                    <a:pt x="435" y="137"/>
                  </a:lnTo>
                  <a:lnTo>
                    <a:pt x="433" y="138"/>
                  </a:lnTo>
                  <a:lnTo>
                    <a:pt x="432" y="141"/>
                  </a:lnTo>
                  <a:lnTo>
                    <a:pt x="433" y="143"/>
                  </a:lnTo>
                  <a:lnTo>
                    <a:pt x="434" y="147"/>
                  </a:lnTo>
                  <a:lnTo>
                    <a:pt x="441" y="155"/>
                  </a:lnTo>
                  <a:lnTo>
                    <a:pt x="451" y="165"/>
                  </a:lnTo>
                  <a:lnTo>
                    <a:pt x="465" y="176"/>
                  </a:lnTo>
                  <a:lnTo>
                    <a:pt x="367" y="180"/>
                  </a:lnTo>
                  <a:lnTo>
                    <a:pt x="324" y="164"/>
                  </a:lnTo>
                  <a:lnTo>
                    <a:pt x="301" y="157"/>
                  </a:lnTo>
                  <a:lnTo>
                    <a:pt x="279" y="150"/>
                  </a:lnTo>
                  <a:lnTo>
                    <a:pt x="257" y="144"/>
                  </a:lnTo>
                  <a:lnTo>
                    <a:pt x="235" y="140"/>
                  </a:lnTo>
                  <a:lnTo>
                    <a:pt x="214" y="136"/>
                  </a:lnTo>
                  <a:lnTo>
                    <a:pt x="194" y="134"/>
                  </a:lnTo>
                  <a:lnTo>
                    <a:pt x="168" y="134"/>
                  </a:lnTo>
                  <a:lnTo>
                    <a:pt x="142" y="135"/>
                  </a:lnTo>
                  <a:lnTo>
                    <a:pt x="115" y="137"/>
                  </a:lnTo>
                  <a:lnTo>
                    <a:pt x="89" y="141"/>
                  </a:lnTo>
                  <a:lnTo>
                    <a:pt x="64" y="145"/>
                  </a:lnTo>
                  <a:lnTo>
                    <a:pt x="41" y="150"/>
                  </a:lnTo>
                  <a:lnTo>
                    <a:pt x="20" y="156"/>
                  </a:lnTo>
                  <a:lnTo>
                    <a:pt x="2" y="163"/>
                  </a:lnTo>
                  <a:lnTo>
                    <a:pt x="0" y="149"/>
                  </a:lnTo>
                  <a:lnTo>
                    <a:pt x="0" y="142"/>
                  </a:lnTo>
                  <a:lnTo>
                    <a:pt x="0" y="136"/>
                  </a:lnTo>
                  <a:lnTo>
                    <a:pt x="28" y="125"/>
                  </a:lnTo>
                  <a:lnTo>
                    <a:pt x="55" y="115"/>
                  </a:lnTo>
                  <a:lnTo>
                    <a:pt x="80" y="107"/>
                  </a:lnTo>
                  <a:lnTo>
                    <a:pt x="106" y="100"/>
                  </a:lnTo>
                  <a:lnTo>
                    <a:pt x="109" y="104"/>
                  </a:lnTo>
                  <a:lnTo>
                    <a:pt x="114" y="106"/>
                  </a:lnTo>
                  <a:lnTo>
                    <a:pt x="121" y="109"/>
                  </a:lnTo>
                  <a:lnTo>
                    <a:pt x="129" y="111"/>
                  </a:lnTo>
                  <a:lnTo>
                    <a:pt x="151" y="115"/>
                  </a:lnTo>
                  <a:lnTo>
                    <a:pt x="176" y="118"/>
                  </a:lnTo>
                  <a:lnTo>
                    <a:pt x="207" y="119"/>
                  </a:lnTo>
                  <a:lnTo>
                    <a:pt x="240" y="120"/>
                  </a:lnTo>
                  <a:lnTo>
                    <a:pt x="312" y="119"/>
                  </a:lnTo>
                  <a:lnTo>
                    <a:pt x="386" y="118"/>
                  </a:lnTo>
                  <a:lnTo>
                    <a:pt x="451" y="114"/>
                  </a:lnTo>
                  <a:lnTo>
                    <a:pt x="526" y="111"/>
                  </a:lnTo>
                  <a:lnTo>
                    <a:pt x="528" y="106"/>
                  </a:lnTo>
                  <a:lnTo>
                    <a:pt x="530" y="99"/>
                  </a:lnTo>
                  <a:lnTo>
                    <a:pt x="532" y="77"/>
                  </a:lnTo>
                  <a:lnTo>
                    <a:pt x="633" y="162"/>
                  </a:lnTo>
                  <a:lnTo>
                    <a:pt x="533" y="55"/>
                  </a:lnTo>
                  <a:lnTo>
                    <a:pt x="534" y="0"/>
                  </a:lnTo>
                  <a:lnTo>
                    <a:pt x="550" y="14"/>
                  </a:lnTo>
                  <a:lnTo>
                    <a:pt x="568" y="28"/>
                  </a:lnTo>
                  <a:lnTo>
                    <a:pt x="585" y="41"/>
                  </a:lnTo>
                  <a:lnTo>
                    <a:pt x="603" y="53"/>
                  </a:lnTo>
                  <a:lnTo>
                    <a:pt x="613" y="60"/>
                  </a:lnTo>
                  <a:lnTo>
                    <a:pt x="621" y="65"/>
                  </a:lnTo>
                  <a:lnTo>
                    <a:pt x="627" y="71"/>
                  </a:lnTo>
                  <a:lnTo>
                    <a:pt x="629" y="75"/>
                  </a:lnTo>
                  <a:lnTo>
                    <a:pt x="629" y="77"/>
                  </a:lnTo>
                  <a:lnTo>
                    <a:pt x="628" y="79"/>
                  </a:lnTo>
                  <a:lnTo>
                    <a:pt x="624" y="80"/>
                  </a:lnTo>
                  <a:lnTo>
                    <a:pt x="619" y="80"/>
                  </a:lnTo>
                  <a:lnTo>
                    <a:pt x="603" y="78"/>
                  </a:lnTo>
                  <a:lnTo>
                    <a:pt x="582" y="74"/>
                  </a:lnTo>
                  <a:lnTo>
                    <a:pt x="559" y="65"/>
                  </a:lnTo>
                  <a:lnTo>
                    <a:pt x="533" y="55"/>
                  </a:lnTo>
                  <a:lnTo>
                    <a:pt x="633" y="162"/>
                  </a:lnTo>
                  <a:close/>
                </a:path>
              </a:pathLst>
            </a:custGeom>
            <a:solidFill>
              <a:srgbClr val="5A6F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0" name="Freeform 42"/>
            <p:cNvSpPr>
              <a:spLocks/>
            </p:cNvSpPr>
            <p:nvPr/>
          </p:nvSpPr>
          <p:spPr bwMode="auto">
            <a:xfrm>
              <a:off x="2103" y="3039"/>
              <a:ext cx="606" cy="263"/>
            </a:xfrm>
            <a:custGeom>
              <a:avLst/>
              <a:gdLst>
                <a:gd name="T0" fmla="*/ 0 w 606"/>
                <a:gd name="T1" fmla="*/ 21 h 263"/>
                <a:gd name="T2" fmla="*/ 0 w 606"/>
                <a:gd name="T3" fmla="*/ 21 h 263"/>
                <a:gd name="T4" fmla="*/ 34 w 606"/>
                <a:gd name="T5" fmla="*/ 16 h 263"/>
                <a:gd name="T6" fmla="*/ 72 w 606"/>
                <a:gd name="T7" fmla="*/ 11 h 263"/>
                <a:gd name="T8" fmla="*/ 109 w 606"/>
                <a:gd name="T9" fmla="*/ 7 h 263"/>
                <a:gd name="T10" fmla="*/ 147 w 606"/>
                <a:gd name="T11" fmla="*/ 5 h 263"/>
                <a:gd name="T12" fmla="*/ 185 w 606"/>
                <a:gd name="T13" fmla="*/ 2 h 263"/>
                <a:gd name="T14" fmla="*/ 225 w 606"/>
                <a:gd name="T15" fmla="*/ 0 h 263"/>
                <a:gd name="T16" fmla="*/ 264 w 606"/>
                <a:gd name="T17" fmla="*/ 0 h 263"/>
                <a:gd name="T18" fmla="*/ 304 w 606"/>
                <a:gd name="T19" fmla="*/ 0 h 263"/>
                <a:gd name="T20" fmla="*/ 342 w 606"/>
                <a:gd name="T21" fmla="*/ 1 h 263"/>
                <a:gd name="T22" fmla="*/ 382 w 606"/>
                <a:gd name="T23" fmla="*/ 5 h 263"/>
                <a:gd name="T24" fmla="*/ 419 w 606"/>
                <a:gd name="T25" fmla="*/ 7 h 263"/>
                <a:gd name="T26" fmla="*/ 456 w 606"/>
                <a:gd name="T27" fmla="*/ 11 h 263"/>
                <a:gd name="T28" fmla="*/ 492 w 606"/>
                <a:gd name="T29" fmla="*/ 17 h 263"/>
                <a:gd name="T30" fmla="*/ 527 w 606"/>
                <a:gd name="T31" fmla="*/ 24 h 263"/>
                <a:gd name="T32" fmla="*/ 561 w 606"/>
                <a:gd name="T33" fmla="*/ 32 h 263"/>
                <a:gd name="T34" fmla="*/ 592 w 606"/>
                <a:gd name="T35" fmla="*/ 43 h 263"/>
                <a:gd name="T36" fmla="*/ 592 w 606"/>
                <a:gd name="T37" fmla="*/ 43 h 263"/>
                <a:gd name="T38" fmla="*/ 595 w 606"/>
                <a:gd name="T39" fmla="*/ 82 h 263"/>
                <a:gd name="T40" fmla="*/ 493 w 606"/>
                <a:gd name="T41" fmla="*/ 60 h 263"/>
                <a:gd name="T42" fmla="*/ 493 w 606"/>
                <a:gd name="T43" fmla="*/ 60 h 263"/>
                <a:gd name="T44" fmla="*/ 532 w 606"/>
                <a:gd name="T45" fmla="*/ 108 h 263"/>
                <a:gd name="T46" fmla="*/ 604 w 606"/>
                <a:gd name="T47" fmla="*/ 198 h 263"/>
                <a:gd name="T48" fmla="*/ 604 w 606"/>
                <a:gd name="T49" fmla="*/ 198 h 263"/>
                <a:gd name="T50" fmla="*/ 606 w 606"/>
                <a:gd name="T51" fmla="*/ 263 h 263"/>
                <a:gd name="T52" fmla="*/ 491 w 606"/>
                <a:gd name="T53" fmla="*/ 158 h 263"/>
                <a:gd name="T54" fmla="*/ 491 w 606"/>
                <a:gd name="T55" fmla="*/ 158 h 263"/>
                <a:gd name="T56" fmla="*/ 491 w 606"/>
                <a:gd name="T57" fmla="*/ 127 h 263"/>
                <a:gd name="T58" fmla="*/ 491 w 606"/>
                <a:gd name="T59" fmla="*/ 127 h 263"/>
                <a:gd name="T60" fmla="*/ 478 w 606"/>
                <a:gd name="T61" fmla="*/ 120 h 263"/>
                <a:gd name="T62" fmla="*/ 463 w 606"/>
                <a:gd name="T63" fmla="*/ 113 h 263"/>
                <a:gd name="T64" fmla="*/ 448 w 606"/>
                <a:gd name="T65" fmla="*/ 109 h 263"/>
                <a:gd name="T66" fmla="*/ 433 w 606"/>
                <a:gd name="T67" fmla="*/ 104 h 263"/>
                <a:gd name="T68" fmla="*/ 354 w 606"/>
                <a:gd name="T69" fmla="*/ 32 h 263"/>
                <a:gd name="T70" fmla="*/ 381 w 606"/>
                <a:gd name="T71" fmla="*/ 95 h 263"/>
                <a:gd name="T72" fmla="*/ 381 w 606"/>
                <a:gd name="T73" fmla="*/ 95 h 263"/>
                <a:gd name="T74" fmla="*/ 341 w 606"/>
                <a:gd name="T75" fmla="*/ 91 h 263"/>
                <a:gd name="T76" fmla="*/ 239 w 606"/>
                <a:gd name="T77" fmla="*/ 30 h 263"/>
                <a:gd name="T78" fmla="*/ 239 w 606"/>
                <a:gd name="T79" fmla="*/ 30 h 263"/>
                <a:gd name="T80" fmla="*/ 281 w 606"/>
                <a:gd name="T81" fmla="*/ 91 h 263"/>
                <a:gd name="T82" fmla="*/ 281 w 606"/>
                <a:gd name="T83" fmla="*/ 91 h 263"/>
                <a:gd name="T84" fmla="*/ 245 w 606"/>
                <a:gd name="T85" fmla="*/ 93 h 263"/>
                <a:gd name="T86" fmla="*/ 211 w 606"/>
                <a:gd name="T87" fmla="*/ 95 h 263"/>
                <a:gd name="T88" fmla="*/ 211 w 606"/>
                <a:gd name="T89" fmla="*/ 95 h 263"/>
                <a:gd name="T90" fmla="*/ 116 w 606"/>
                <a:gd name="T91" fmla="*/ 28 h 263"/>
                <a:gd name="T92" fmla="*/ 142 w 606"/>
                <a:gd name="T93" fmla="*/ 101 h 263"/>
                <a:gd name="T94" fmla="*/ 142 w 606"/>
                <a:gd name="T95" fmla="*/ 101 h 263"/>
                <a:gd name="T96" fmla="*/ 111 w 606"/>
                <a:gd name="T97" fmla="*/ 103 h 263"/>
                <a:gd name="T98" fmla="*/ 101 w 606"/>
                <a:gd name="T99" fmla="*/ 103 h 263"/>
                <a:gd name="T100" fmla="*/ 96 w 606"/>
                <a:gd name="T101" fmla="*/ 103 h 263"/>
                <a:gd name="T102" fmla="*/ 96 w 606"/>
                <a:gd name="T103" fmla="*/ 103 h 263"/>
                <a:gd name="T104" fmla="*/ 90 w 606"/>
                <a:gd name="T105" fmla="*/ 103 h 263"/>
                <a:gd name="T106" fmla="*/ 86 w 606"/>
                <a:gd name="T107" fmla="*/ 101 h 263"/>
                <a:gd name="T108" fmla="*/ 79 w 606"/>
                <a:gd name="T109" fmla="*/ 98 h 263"/>
                <a:gd name="T110" fmla="*/ 73 w 606"/>
                <a:gd name="T111" fmla="*/ 95 h 263"/>
                <a:gd name="T112" fmla="*/ 60 w 606"/>
                <a:gd name="T113" fmla="*/ 83 h 263"/>
                <a:gd name="T114" fmla="*/ 46 w 606"/>
                <a:gd name="T115" fmla="*/ 71 h 263"/>
                <a:gd name="T116" fmla="*/ 19 w 606"/>
                <a:gd name="T117" fmla="*/ 43 h 263"/>
                <a:gd name="T118" fmla="*/ 0 w 606"/>
                <a:gd name="T119" fmla="*/ 21 h 263"/>
                <a:gd name="T120" fmla="*/ 0 w 606"/>
                <a:gd name="T121" fmla="*/ 21 h 26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06"/>
                <a:gd name="T184" fmla="*/ 0 h 263"/>
                <a:gd name="T185" fmla="*/ 606 w 606"/>
                <a:gd name="T186" fmla="*/ 263 h 26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06" h="263">
                  <a:moveTo>
                    <a:pt x="0" y="21"/>
                  </a:moveTo>
                  <a:lnTo>
                    <a:pt x="0" y="21"/>
                  </a:lnTo>
                  <a:lnTo>
                    <a:pt x="34" y="16"/>
                  </a:lnTo>
                  <a:lnTo>
                    <a:pt x="72" y="11"/>
                  </a:lnTo>
                  <a:lnTo>
                    <a:pt x="109" y="7"/>
                  </a:lnTo>
                  <a:lnTo>
                    <a:pt x="147" y="5"/>
                  </a:lnTo>
                  <a:lnTo>
                    <a:pt x="185" y="2"/>
                  </a:lnTo>
                  <a:lnTo>
                    <a:pt x="225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42" y="1"/>
                  </a:lnTo>
                  <a:lnTo>
                    <a:pt x="382" y="5"/>
                  </a:lnTo>
                  <a:lnTo>
                    <a:pt x="419" y="7"/>
                  </a:lnTo>
                  <a:lnTo>
                    <a:pt x="456" y="11"/>
                  </a:lnTo>
                  <a:lnTo>
                    <a:pt x="492" y="17"/>
                  </a:lnTo>
                  <a:lnTo>
                    <a:pt x="527" y="24"/>
                  </a:lnTo>
                  <a:lnTo>
                    <a:pt x="561" y="32"/>
                  </a:lnTo>
                  <a:lnTo>
                    <a:pt x="592" y="43"/>
                  </a:lnTo>
                  <a:lnTo>
                    <a:pt x="595" y="82"/>
                  </a:lnTo>
                  <a:lnTo>
                    <a:pt x="493" y="60"/>
                  </a:lnTo>
                  <a:lnTo>
                    <a:pt x="532" y="108"/>
                  </a:lnTo>
                  <a:lnTo>
                    <a:pt x="604" y="198"/>
                  </a:lnTo>
                  <a:lnTo>
                    <a:pt x="606" y="263"/>
                  </a:lnTo>
                  <a:lnTo>
                    <a:pt x="491" y="158"/>
                  </a:lnTo>
                  <a:lnTo>
                    <a:pt x="491" y="127"/>
                  </a:lnTo>
                  <a:lnTo>
                    <a:pt x="478" y="120"/>
                  </a:lnTo>
                  <a:lnTo>
                    <a:pt x="463" y="113"/>
                  </a:lnTo>
                  <a:lnTo>
                    <a:pt x="448" y="109"/>
                  </a:lnTo>
                  <a:lnTo>
                    <a:pt x="433" y="104"/>
                  </a:lnTo>
                  <a:lnTo>
                    <a:pt x="354" y="32"/>
                  </a:lnTo>
                  <a:lnTo>
                    <a:pt x="381" y="95"/>
                  </a:lnTo>
                  <a:lnTo>
                    <a:pt x="341" y="91"/>
                  </a:lnTo>
                  <a:lnTo>
                    <a:pt x="239" y="30"/>
                  </a:lnTo>
                  <a:lnTo>
                    <a:pt x="281" y="91"/>
                  </a:lnTo>
                  <a:lnTo>
                    <a:pt x="245" y="93"/>
                  </a:lnTo>
                  <a:lnTo>
                    <a:pt x="211" y="95"/>
                  </a:lnTo>
                  <a:lnTo>
                    <a:pt x="116" y="28"/>
                  </a:lnTo>
                  <a:lnTo>
                    <a:pt x="142" y="101"/>
                  </a:lnTo>
                  <a:lnTo>
                    <a:pt x="111" y="103"/>
                  </a:lnTo>
                  <a:lnTo>
                    <a:pt x="101" y="103"/>
                  </a:lnTo>
                  <a:lnTo>
                    <a:pt x="96" y="103"/>
                  </a:lnTo>
                  <a:lnTo>
                    <a:pt x="90" y="103"/>
                  </a:lnTo>
                  <a:lnTo>
                    <a:pt x="86" y="101"/>
                  </a:lnTo>
                  <a:lnTo>
                    <a:pt x="79" y="98"/>
                  </a:lnTo>
                  <a:lnTo>
                    <a:pt x="73" y="95"/>
                  </a:lnTo>
                  <a:lnTo>
                    <a:pt x="60" y="83"/>
                  </a:lnTo>
                  <a:lnTo>
                    <a:pt x="46" y="71"/>
                  </a:lnTo>
                  <a:lnTo>
                    <a:pt x="19" y="4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DB2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Freeform 43"/>
            <p:cNvSpPr>
              <a:spLocks/>
            </p:cNvSpPr>
            <p:nvPr/>
          </p:nvSpPr>
          <p:spPr bwMode="auto">
            <a:xfrm>
              <a:off x="2230" y="3101"/>
              <a:ext cx="403" cy="312"/>
            </a:xfrm>
            <a:custGeom>
              <a:avLst/>
              <a:gdLst>
                <a:gd name="T0" fmla="*/ 0 w 403"/>
                <a:gd name="T1" fmla="*/ 7 h 312"/>
                <a:gd name="T2" fmla="*/ 11 w 403"/>
                <a:gd name="T3" fmla="*/ 5 h 312"/>
                <a:gd name="T4" fmla="*/ 79 w 403"/>
                <a:gd name="T5" fmla="*/ 2 h 312"/>
                <a:gd name="T6" fmla="*/ 184 w 403"/>
                <a:gd name="T7" fmla="*/ 2 h 312"/>
                <a:gd name="T8" fmla="*/ 264 w 403"/>
                <a:gd name="T9" fmla="*/ 6 h 312"/>
                <a:gd name="T10" fmla="*/ 310 w 403"/>
                <a:gd name="T11" fmla="*/ 12 h 312"/>
                <a:gd name="T12" fmla="*/ 331 w 403"/>
                <a:gd name="T13" fmla="*/ 16 h 312"/>
                <a:gd name="T14" fmla="*/ 362 w 403"/>
                <a:gd name="T15" fmla="*/ 25 h 312"/>
                <a:gd name="T16" fmla="*/ 384 w 403"/>
                <a:gd name="T17" fmla="*/ 38 h 312"/>
                <a:gd name="T18" fmla="*/ 395 w 403"/>
                <a:gd name="T19" fmla="*/ 51 h 312"/>
                <a:gd name="T20" fmla="*/ 402 w 403"/>
                <a:gd name="T21" fmla="*/ 71 h 312"/>
                <a:gd name="T22" fmla="*/ 403 w 403"/>
                <a:gd name="T23" fmla="*/ 94 h 312"/>
                <a:gd name="T24" fmla="*/ 400 w 403"/>
                <a:gd name="T25" fmla="*/ 158 h 312"/>
                <a:gd name="T26" fmla="*/ 399 w 403"/>
                <a:gd name="T27" fmla="*/ 201 h 312"/>
                <a:gd name="T28" fmla="*/ 396 w 403"/>
                <a:gd name="T29" fmla="*/ 275 h 312"/>
                <a:gd name="T30" fmla="*/ 392 w 403"/>
                <a:gd name="T31" fmla="*/ 305 h 312"/>
                <a:gd name="T32" fmla="*/ 387 w 403"/>
                <a:gd name="T33" fmla="*/ 312 h 312"/>
                <a:gd name="T34" fmla="*/ 384 w 403"/>
                <a:gd name="T35" fmla="*/ 310 h 312"/>
                <a:gd name="T36" fmla="*/ 380 w 403"/>
                <a:gd name="T37" fmla="*/ 289 h 312"/>
                <a:gd name="T38" fmla="*/ 379 w 403"/>
                <a:gd name="T39" fmla="*/ 261 h 312"/>
                <a:gd name="T40" fmla="*/ 379 w 403"/>
                <a:gd name="T41" fmla="*/ 137 h 312"/>
                <a:gd name="T42" fmla="*/ 378 w 403"/>
                <a:gd name="T43" fmla="*/ 74 h 312"/>
                <a:gd name="T44" fmla="*/ 378 w 403"/>
                <a:gd name="T45" fmla="*/ 62 h 312"/>
                <a:gd name="T46" fmla="*/ 372 w 403"/>
                <a:gd name="T47" fmla="*/ 50 h 312"/>
                <a:gd name="T48" fmla="*/ 358 w 403"/>
                <a:gd name="T49" fmla="*/ 40 h 312"/>
                <a:gd name="T50" fmla="*/ 338 w 403"/>
                <a:gd name="T51" fmla="*/ 32 h 312"/>
                <a:gd name="T52" fmla="*/ 314 w 403"/>
                <a:gd name="T53" fmla="*/ 25 h 312"/>
                <a:gd name="T54" fmla="*/ 254 w 403"/>
                <a:gd name="T55" fmla="*/ 17 h 312"/>
                <a:gd name="T56" fmla="*/ 184 w 403"/>
                <a:gd name="T57" fmla="*/ 13 h 312"/>
                <a:gd name="T58" fmla="*/ 57 w 403"/>
                <a:gd name="T59" fmla="*/ 11 h 312"/>
                <a:gd name="T60" fmla="*/ 4 w 403"/>
                <a:gd name="T61" fmla="*/ 10 h 312"/>
                <a:gd name="T62" fmla="*/ 0 w 403"/>
                <a:gd name="T63" fmla="*/ 7 h 3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3"/>
                <a:gd name="T97" fmla="*/ 0 h 312"/>
                <a:gd name="T98" fmla="*/ 403 w 403"/>
                <a:gd name="T99" fmla="*/ 312 h 3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3" h="312">
                  <a:moveTo>
                    <a:pt x="0" y="7"/>
                  </a:moveTo>
                  <a:lnTo>
                    <a:pt x="0" y="7"/>
                  </a:lnTo>
                  <a:lnTo>
                    <a:pt x="3" y="6"/>
                  </a:lnTo>
                  <a:lnTo>
                    <a:pt x="11" y="5"/>
                  </a:lnTo>
                  <a:lnTo>
                    <a:pt x="39" y="3"/>
                  </a:lnTo>
                  <a:lnTo>
                    <a:pt x="79" y="2"/>
                  </a:lnTo>
                  <a:lnTo>
                    <a:pt x="129" y="0"/>
                  </a:lnTo>
                  <a:lnTo>
                    <a:pt x="184" y="2"/>
                  </a:lnTo>
                  <a:lnTo>
                    <a:pt x="238" y="4"/>
                  </a:lnTo>
                  <a:lnTo>
                    <a:pt x="264" y="6"/>
                  </a:lnTo>
                  <a:lnTo>
                    <a:pt x="288" y="9"/>
                  </a:lnTo>
                  <a:lnTo>
                    <a:pt x="310" y="12"/>
                  </a:lnTo>
                  <a:lnTo>
                    <a:pt x="331" y="16"/>
                  </a:lnTo>
                  <a:lnTo>
                    <a:pt x="348" y="20"/>
                  </a:lnTo>
                  <a:lnTo>
                    <a:pt x="362" y="25"/>
                  </a:lnTo>
                  <a:lnTo>
                    <a:pt x="373" y="31"/>
                  </a:lnTo>
                  <a:lnTo>
                    <a:pt x="384" y="38"/>
                  </a:lnTo>
                  <a:lnTo>
                    <a:pt x="391" y="45"/>
                  </a:lnTo>
                  <a:lnTo>
                    <a:pt x="395" y="51"/>
                  </a:lnTo>
                  <a:lnTo>
                    <a:pt x="400" y="61"/>
                  </a:lnTo>
                  <a:lnTo>
                    <a:pt x="402" y="71"/>
                  </a:lnTo>
                  <a:lnTo>
                    <a:pt x="403" y="82"/>
                  </a:lnTo>
                  <a:lnTo>
                    <a:pt x="403" y="94"/>
                  </a:lnTo>
                  <a:lnTo>
                    <a:pt x="402" y="123"/>
                  </a:lnTo>
                  <a:lnTo>
                    <a:pt x="400" y="158"/>
                  </a:lnTo>
                  <a:lnTo>
                    <a:pt x="399" y="201"/>
                  </a:lnTo>
                  <a:lnTo>
                    <a:pt x="399" y="243"/>
                  </a:lnTo>
                  <a:lnTo>
                    <a:pt x="396" y="275"/>
                  </a:lnTo>
                  <a:lnTo>
                    <a:pt x="393" y="297"/>
                  </a:lnTo>
                  <a:lnTo>
                    <a:pt x="392" y="305"/>
                  </a:lnTo>
                  <a:lnTo>
                    <a:pt x="389" y="310"/>
                  </a:lnTo>
                  <a:lnTo>
                    <a:pt x="387" y="312"/>
                  </a:lnTo>
                  <a:lnTo>
                    <a:pt x="386" y="312"/>
                  </a:lnTo>
                  <a:lnTo>
                    <a:pt x="384" y="310"/>
                  </a:lnTo>
                  <a:lnTo>
                    <a:pt x="382" y="305"/>
                  </a:lnTo>
                  <a:lnTo>
                    <a:pt x="380" y="289"/>
                  </a:lnTo>
                  <a:lnTo>
                    <a:pt x="379" y="261"/>
                  </a:lnTo>
                  <a:lnTo>
                    <a:pt x="378" y="196"/>
                  </a:lnTo>
                  <a:lnTo>
                    <a:pt x="379" y="137"/>
                  </a:lnTo>
                  <a:lnTo>
                    <a:pt x="379" y="90"/>
                  </a:lnTo>
                  <a:lnTo>
                    <a:pt x="378" y="74"/>
                  </a:lnTo>
                  <a:lnTo>
                    <a:pt x="378" y="62"/>
                  </a:lnTo>
                  <a:lnTo>
                    <a:pt x="376" y="56"/>
                  </a:lnTo>
                  <a:lnTo>
                    <a:pt x="372" y="50"/>
                  </a:lnTo>
                  <a:lnTo>
                    <a:pt x="366" y="45"/>
                  </a:lnTo>
                  <a:lnTo>
                    <a:pt x="358" y="40"/>
                  </a:lnTo>
                  <a:lnTo>
                    <a:pt x="349" y="35"/>
                  </a:lnTo>
                  <a:lnTo>
                    <a:pt x="338" y="32"/>
                  </a:lnTo>
                  <a:lnTo>
                    <a:pt x="327" y="28"/>
                  </a:lnTo>
                  <a:lnTo>
                    <a:pt x="314" y="25"/>
                  </a:lnTo>
                  <a:lnTo>
                    <a:pt x="285" y="20"/>
                  </a:lnTo>
                  <a:lnTo>
                    <a:pt x="254" y="17"/>
                  </a:lnTo>
                  <a:lnTo>
                    <a:pt x="219" y="14"/>
                  </a:lnTo>
                  <a:lnTo>
                    <a:pt x="184" y="13"/>
                  </a:lnTo>
                  <a:lnTo>
                    <a:pt x="117" y="11"/>
                  </a:lnTo>
                  <a:lnTo>
                    <a:pt x="57" y="11"/>
                  </a:lnTo>
                  <a:lnTo>
                    <a:pt x="15" y="11"/>
                  </a:lnTo>
                  <a:lnTo>
                    <a:pt x="4" y="10"/>
                  </a:lnTo>
                  <a:lnTo>
                    <a:pt x="2" y="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3E0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2" name="Freeform 44"/>
            <p:cNvSpPr>
              <a:spLocks/>
            </p:cNvSpPr>
            <p:nvPr/>
          </p:nvSpPr>
          <p:spPr bwMode="auto">
            <a:xfrm>
              <a:off x="2278" y="3348"/>
              <a:ext cx="250" cy="225"/>
            </a:xfrm>
            <a:custGeom>
              <a:avLst/>
              <a:gdLst>
                <a:gd name="T0" fmla="*/ 109 w 250"/>
                <a:gd name="T1" fmla="*/ 202 h 225"/>
                <a:gd name="T2" fmla="*/ 115 w 250"/>
                <a:gd name="T3" fmla="*/ 206 h 225"/>
                <a:gd name="T4" fmla="*/ 122 w 250"/>
                <a:gd name="T5" fmla="*/ 198 h 225"/>
                <a:gd name="T6" fmla="*/ 134 w 250"/>
                <a:gd name="T7" fmla="*/ 188 h 225"/>
                <a:gd name="T8" fmla="*/ 138 w 250"/>
                <a:gd name="T9" fmla="*/ 191 h 225"/>
                <a:gd name="T10" fmla="*/ 144 w 250"/>
                <a:gd name="T11" fmla="*/ 187 h 225"/>
                <a:gd name="T12" fmla="*/ 149 w 250"/>
                <a:gd name="T13" fmla="*/ 186 h 225"/>
                <a:gd name="T14" fmla="*/ 188 w 250"/>
                <a:gd name="T15" fmla="*/ 179 h 225"/>
                <a:gd name="T16" fmla="*/ 209 w 250"/>
                <a:gd name="T17" fmla="*/ 167 h 225"/>
                <a:gd name="T18" fmla="*/ 217 w 250"/>
                <a:gd name="T19" fmla="*/ 156 h 225"/>
                <a:gd name="T20" fmla="*/ 216 w 250"/>
                <a:gd name="T21" fmla="*/ 144 h 225"/>
                <a:gd name="T22" fmla="*/ 203 w 250"/>
                <a:gd name="T23" fmla="*/ 135 h 225"/>
                <a:gd name="T24" fmla="*/ 197 w 250"/>
                <a:gd name="T25" fmla="*/ 130 h 225"/>
                <a:gd name="T26" fmla="*/ 193 w 250"/>
                <a:gd name="T27" fmla="*/ 118 h 225"/>
                <a:gd name="T28" fmla="*/ 194 w 250"/>
                <a:gd name="T29" fmla="*/ 72 h 225"/>
                <a:gd name="T30" fmla="*/ 193 w 250"/>
                <a:gd name="T31" fmla="*/ 53 h 225"/>
                <a:gd name="T32" fmla="*/ 186 w 250"/>
                <a:gd name="T33" fmla="*/ 32 h 225"/>
                <a:gd name="T34" fmla="*/ 178 w 250"/>
                <a:gd name="T35" fmla="*/ 13 h 225"/>
                <a:gd name="T36" fmla="*/ 177 w 250"/>
                <a:gd name="T37" fmla="*/ 2 h 225"/>
                <a:gd name="T38" fmla="*/ 193 w 250"/>
                <a:gd name="T39" fmla="*/ 14 h 225"/>
                <a:gd name="T40" fmla="*/ 207 w 250"/>
                <a:gd name="T41" fmla="*/ 47 h 225"/>
                <a:gd name="T42" fmla="*/ 218 w 250"/>
                <a:gd name="T43" fmla="*/ 100 h 225"/>
                <a:gd name="T44" fmla="*/ 230 w 250"/>
                <a:gd name="T45" fmla="*/ 121 h 225"/>
                <a:gd name="T46" fmla="*/ 246 w 250"/>
                <a:gd name="T47" fmla="*/ 143 h 225"/>
                <a:gd name="T48" fmla="*/ 250 w 250"/>
                <a:gd name="T49" fmla="*/ 167 h 225"/>
                <a:gd name="T50" fmla="*/ 242 w 250"/>
                <a:gd name="T51" fmla="*/ 185 h 225"/>
                <a:gd name="T52" fmla="*/ 200 w 250"/>
                <a:gd name="T53" fmla="*/ 206 h 225"/>
                <a:gd name="T54" fmla="*/ 141 w 250"/>
                <a:gd name="T55" fmla="*/ 221 h 225"/>
                <a:gd name="T56" fmla="*/ 78 w 250"/>
                <a:gd name="T57" fmla="*/ 225 h 225"/>
                <a:gd name="T58" fmla="*/ 34 w 250"/>
                <a:gd name="T59" fmla="*/ 216 h 225"/>
                <a:gd name="T60" fmla="*/ 14 w 250"/>
                <a:gd name="T61" fmla="*/ 203 h 225"/>
                <a:gd name="T62" fmla="*/ 1 w 250"/>
                <a:gd name="T63" fmla="*/ 185 h 225"/>
                <a:gd name="T64" fmla="*/ 6 w 250"/>
                <a:gd name="T65" fmla="*/ 159 h 225"/>
                <a:gd name="T66" fmla="*/ 17 w 250"/>
                <a:gd name="T67" fmla="*/ 141 h 225"/>
                <a:gd name="T68" fmla="*/ 22 w 250"/>
                <a:gd name="T69" fmla="*/ 144 h 225"/>
                <a:gd name="T70" fmla="*/ 24 w 250"/>
                <a:gd name="T71" fmla="*/ 166 h 225"/>
                <a:gd name="T72" fmla="*/ 27 w 250"/>
                <a:gd name="T73" fmla="*/ 176 h 225"/>
                <a:gd name="T74" fmla="*/ 31 w 250"/>
                <a:gd name="T75" fmla="*/ 179 h 225"/>
                <a:gd name="T76" fmla="*/ 46 w 250"/>
                <a:gd name="T77" fmla="*/ 170 h 225"/>
                <a:gd name="T78" fmla="*/ 57 w 250"/>
                <a:gd name="T79" fmla="*/ 156 h 225"/>
                <a:gd name="T80" fmla="*/ 71 w 250"/>
                <a:gd name="T81" fmla="*/ 144 h 225"/>
                <a:gd name="T82" fmla="*/ 72 w 250"/>
                <a:gd name="T83" fmla="*/ 170 h 225"/>
                <a:gd name="T84" fmla="*/ 72 w 250"/>
                <a:gd name="T85" fmla="*/ 189 h 225"/>
                <a:gd name="T86" fmla="*/ 85 w 250"/>
                <a:gd name="T87" fmla="*/ 194 h 2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50"/>
                <a:gd name="T133" fmla="*/ 0 h 225"/>
                <a:gd name="T134" fmla="*/ 250 w 250"/>
                <a:gd name="T135" fmla="*/ 225 h 2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50" h="225">
                  <a:moveTo>
                    <a:pt x="110" y="191"/>
                  </a:moveTo>
                  <a:lnTo>
                    <a:pt x="110" y="191"/>
                  </a:lnTo>
                  <a:lnTo>
                    <a:pt x="109" y="202"/>
                  </a:lnTo>
                  <a:lnTo>
                    <a:pt x="113" y="205"/>
                  </a:lnTo>
                  <a:lnTo>
                    <a:pt x="115" y="206"/>
                  </a:lnTo>
                  <a:lnTo>
                    <a:pt x="117" y="205"/>
                  </a:lnTo>
                  <a:lnTo>
                    <a:pt x="120" y="203"/>
                  </a:lnTo>
                  <a:lnTo>
                    <a:pt x="122" y="198"/>
                  </a:lnTo>
                  <a:lnTo>
                    <a:pt x="123" y="189"/>
                  </a:lnTo>
                  <a:lnTo>
                    <a:pt x="134" y="188"/>
                  </a:lnTo>
                  <a:lnTo>
                    <a:pt x="136" y="189"/>
                  </a:lnTo>
                  <a:lnTo>
                    <a:pt x="138" y="191"/>
                  </a:lnTo>
                  <a:lnTo>
                    <a:pt x="142" y="189"/>
                  </a:lnTo>
                  <a:lnTo>
                    <a:pt x="144" y="187"/>
                  </a:lnTo>
                  <a:lnTo>
                    <a:pt x="149" y="186"/>
                  </a:lnTo>
                  <a:lnTo>
                    <a:pt x="164" y="185"/>
                  </a:lnTo>
                  <a:lnTo>
                    <a:pt x="177" y="181"/>
                  </a:lnTo>
                  <a:lnTo>
                    <a:pt x="188" y="179"/>
                  </a:lnTo>
                  <a:lnTo>
                    <a:pt x="196" y="176"/>
                  </a:lnTo>
                  <a:lnTo>
                    <a:pt x="204" y="171"/>
                  </a:lnTo>
                  <a:lnTo>
                    <a:pt x="209" y="167"/>
                  </a:lnTo>
                  <a:lnTo>
                    <a:pt x="214" y="164"/>
                  </a:lnTo>
                  <a:lnTo>
                    <a:pt x="216" y="159"/>
                  </a:lnTo>
                  <a:lnTo>
                    <a:pt x="217" y="156"/>
                  </a:lnTo>
                  <a:lnTo>
                    <a:pt x="218" y="151"/>
                  </a:lnTo>
                  <a:lnTo>
                    <a:pt x="217" y="148"/>
                  </a:lnTo>
                  <a:lnTo>
                    <a:pt x="216" y="144"/>
                  </a:lnTo>
                  <a:lnTo>
                    <a:pt x="214" y="141"/>
                  </a:lnTo>
                  <a:lnTo>
                    <a:pt x="210" y="138"/>
                  </a:lnTo>
                  <a:lnTo>
                    <a:pt x="203" y="135"/>
                  </a:lnTo>
                  <a:lnTo>
                    <a:pt x="200" y="133"/>
                  </a:lnTo>
                  <a:lnTo>
                    <a:pt x="197" y="130"/>
                  </a:lnTo>
                  <a:lnTo>
                    <a:pt x="195" y="128"/>
                  </a:lnTo>
                  <a:lnTo>
                    <a:pt x="194" y="125"/>
                  </a:lnTo>
                  <a:lnTo>
                    <a:pt x="193" y="118"/>
                  </a:lnTo>
                  <a:lnTo>
                    <a:pt x="192" y="107"/>
                  </a:lnTo>
                  <a:lnTo>
                    <a:pt x="194" y="85"/>
                  </a:lnTo>
                  <a:lnTo>
                    <a:pt x="194" y="72"/>
                  </a:lnTo>
                  <a:lnTo>
                    <a:pt x="194" y="60"/>
                  </a:lnTo>
                  <a:lnTo>
                    <a:pt x="193" y="53"/>
                  </a:lnTo>
                  <a:lnTo>
                    <a:pt x="192" y="46"/>
                  </a:lnTo>
                  <a:lnTo>
                    <a:pt x="186" y="32"/>
                  </a:lnTo>
                  <a:lnTo>
                    <a:pt x="186" y="25"/>
                  </a:lnTo>
                  <a:lnTo>
                    <a:pt x="178" y="13"/>
                  </a:lnTo>
                  <a:lnTo>
                    <a:pt x="170" y="0"/>
                  </a:lnTo>
                  <a:lnTo>
                    <a:pt x="177" y="2"/>
                  </a:lnTo>
                  <a:lnTo>
                    <a:pt x="182" y="4"/>
                  </a:lnTo>
                  <a:lnTo>
                    <a:pt x="188" y="9"/>
                  </a:lnTo>
                  <a:lnTo>
                    <a:pt x="193" y="14"/>
                  </a:lnTo>
                  <a:lnTo>
                    <a:pt x="196" y="21"/>
                  </a:lnTo>
                  <a:lnTo>
                    <a:pt x="201" y="29"/>
                  </a:lnTo>
                  <a:lnTo>
                    <a:pt x="207" y="47"/>
                  </a:lnTo>
                  <a:lnTo>
                    <a:pt x="211" y="65"/>
                  </a:lnTo>
                  <a:lnTo>
                    <a:pt x="215" y="84"/>
                  </a:lnTo>
                  <a:lnTo>
                    <a:pt x="218" y="100"/>
                  </a:lnTo>
                  <a:lnTo>
                    <a:pt x="221" y="113"/>
                  </a:lnTo>
                  <a:lnTo>
                    <a:pt x="230" y="121"/>
                  </a:lnTo>
                  <a:lnTo>
                    <a:pt x="238" y="129"/>
                  </a:lnTo>
                  <a:lnTo>
                    <a:pt x="243" y="136"/>
                  </a:lnTo>
                  <a:lnTo>
                    <a:pt x="246" y="143"/>
                  </a:lnTo>
                  <a:lnTo>
                    <a:pt x="249" y="150"/>
                  </a:lnTo>
                  <a:lnTo>
                    <a:pt x="250" y="158"/>
                  </a:lnTo>
                  <a:lnTo>
                    <a:pt x="250" y="167"/>
                  </a:lnTo>
                  <a:lnTo>
                    <a:pt x="250" y="179"/>
                  </a:lnTo>
                  <a:lnTo>
                    <a:pt x="242" y="185"/>
                  </a:lnTo>
                  <a:lnTo>
                    <a:pt x="231" y="192"/>
                  </a:lnTo>
                  <a:lnTo>
                    <a:pt x="216" y="199"/>
                  </a:lnTo>
                  <a:lnTo>
                    <a:pt x="200" y="206"/>
                  </a:lnTo>
                  <a:lnTo>
                    <a:pt x="181" y="211"/>
                  </a:lnTo>
                  <a:lnTo>
                    <a:pt x="161" y="217"/>
                  </a:lnTo>
                  <a:lnTo>
                    <a:pt x="141" y="221"/>
                  </a:lnTo>
                  <a:lnTo>
                    <a:pt x="120" y="224"/>
                  </a:lnTo>
                  <a:lnTo>
                    <a:pt x="99" y="225"/>
                  </a:lnTo>
                  <a:lnTo>
                    <a:pt x="78" y="225"/>
                  </a:lnTo>
                  <a:lnTo>
                    <a:pt x="59" y="224"/>
                  </a:lnTo>
                  <a:lnTo>
                    <a:pt x="42" y="220"/>
                  </a:lnTo>
                  <a:lnTo>
                    <a:pt x="34" y="216"/>
                  </a:lnTo>
                  <a:lnTo>
                    <a:pt x="27" y="213"/>
                  </a:lnTo>
                  <a:lnTo>
                    <a:pt x="20" y="209"/>
                  </a:lnTo>
                  <a:lnTo>
                    <a:pt x="14" y="203"/>
                  </a:lnTo>
                  <a:lnTo>
                    <a:pt x="9" y="199"/>
                  </a:lnTo>
                  <a:lnTo>
                    <a:pt x="5" y="192"/>
                  </a:lnTo>
                  <a:lnTo>
                    <a:pt x="1" y="185"/>
                  </a:lnTo>
                  <a:lnTo>
                    <a:pt x="0" y="177"/>
                  </a:lnTo>
                  <a:lnTo>
                    <a:pt x="6" y="159"/>
                  </a:lnTo>
                  <a:lnTo>
                    <a:pt x="12" y="148"/>
                  </a:lnTo>
                  <a:lnTo>
                    <a:pt x="16" y="142"/>
                  </a:lnTo>
                  <a:lnTo>
                    <a:pt x="17" y="141"/>
                  </a:lnTo>
                  <a:lnTo>
                    <a:pt x="20" y="141"/>
                  </a:lnTo>
                  <a:lnTo>
                    <a:pt x="21" y="142"/>
                  </a:lnTo>
                  <a:lnTo>
                    <a:pt x="22" y="144"/>
                  </a:lnTo>
                  <a:lnTo>
                    <a:pt x="23" y="150"/>
                  </a:lnTo>
                  <a:lnTo>
                    <a:pt x="24" y="157"/>
                  </a:lnTo>
                  <a:lnTo>
                    <a:pt x="24" y="166"/>
                  </a:lnTo>
                  <a:lnTo>
                    <a:pt x="26" y="173"/>
                  </a:lnTo>
                  <a:lnTo>
                    <a:pt x="27" y="176"/>
                  </a:lnTo>
                  <a:lnTo>
                    <a:pt x="28" y="178"/>
                  </a:lnTo>
                  <a:lnTo>
                    <a:pt x="29" y="178"/>
                  </a:lnTo>
                  <a:lnTo>
                    <a:pt x="31" y="179"/>
                  </a:lnTo>
                  <a:lnTo>
                    <a:pt x="36" y="178"/>
                  </a:lnTo>
                  <a:lnTo>
                    <a:pt x="41" y="174"/>
                  </a:lnTo>
                  <a:lnTo>
                    <a:pt x="46" y="170"/>
                  </a:lnTo>
                  <a:lnTo>
                    <a:pt x="52" y="163"/>
                  </a:lnTo>
                  <a:lnTo>
                    <a:pt x="57" y="156"/>
                  </a:lnTo>
                  <a:lnTo>
                    <a:pt x="66" y="145"/>
                  </a:lnTo>
                  <a:lnTo>
                    <a:pt x="69" y="144"/>
                  </a:lnTo>
                  <a:lnTo>
                    <a:pt x="71" y="144"/>
                  </a:lnTo>
                  <a:lnTo>
                    <a:pt x="72" y="147"/>
                  </a:lnTo>
                  <a:lnTo>
                    <a:pt x="73" y="152"/>
                  </a:lnTo>
                  <a:lnTo>
                    <a:pt x="72" y="170"/>
                  </a:lnTo>
                  <a:lnTo>
                    <a:pt x="71" y="185"/>
                  </a:lnTo>
                  <a:lnTo>
                    <a:pt x="72" y="189"/>
                  </a:lnTo>
                  <a:lnTo>
                    <a:pt x="73" y="192"/>
                  </a:lnTo>
                  <a:lnTo>
                    <a:pt x="78" y="194"/>
                  </a:lnTo>
                  <a:lnTo>
                    <a:pt x="85" y="194"/>
                  </a:lnTo>
                  <a:lnTo>
                    <a:pt x="110" y="191"/>
                  </a:lnTo>
                  <a:close/>
                </a:path>
              </a:pathLst>
            </a:custGeom>
            <a:solidFill>
              <a:srgbClr val="9B79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3" name="Freeform 45"/>
            <p:cNvSpPr>
              <a:spLocks/>
            </p:cNvSpPr>
            <p:nvPr/>
          </p:nvSpPr>
          <p:spPr bwMode="auto">
            <a:xfrm>
              <a:off x="2324" y="3364"/>
              <a:ext cx="54" cy="98"/>
            </a:xfrm>
            <a:custGeom>
              <a:avLst/>
              <a:gdLst>
                <a:gd name="T0" fmla="*/ 0 w 54"/>
                <a:gd name="T1" fmla="*/ 76 h 98"/>
                <a:gd name="T2" fmla="*/ 0 w 54"/>
                <a:gd name="T3" fmla="*/ 76 h 98"/>
                <a:gd name="T4" fmla="*/ 4 w 54"/>
                <a:gd name="T5" fmla="*/ 60 h 98"/>
                <a:gd name="T6" fmla="*/ 10 w 54"/>
                <a:gd name="T7" fmla="*/ 44 h 98"/>
                <a:gd name="T8" fmla="*/ 16 w 54"/>
                <a:gd name="T9" fmla="*/ 29 h 98"/>
                <a:gd name="T10" fmla="*/ 21 w 54"/>
                <a:gd name="T11" fmla="*/ 16 h 98"/>
                <a:gd name="T12" fmla="*/ 28 w 54"/>
                <a:gd name="T13" fmla="*/ 5 h 98"/>
                <a:gd name="T14" fmla="*/ 33 w 54"/>
                <a:gd name="T15" fmla="*/ 0 h 98"/>
                <a:gd name="T16" fmla="*/ 34 w 54"/>
                <a:gd name="T17" fmla="*/ 0 h 98"/>
                <a:gd name="T18" fmla="*/ 35 w 54"/>
                <a:gd name="T19" fmla="*/ 0 h 98"/>
                <a:gd name="T20" fmla="*/ 36 w 54"/>
                <a:gd name="T21" fmla="*/ 3 h 98"/>
                <a:gd name="T22" fmla="*/ 36 w 54"/>
                <a:gd name="T23" fmla="*/ 6 h 98"/>
                <a:gd name="T24" fmla="*/ 36 w 54"/>
                <a:gd name="T25" fmla="*/ 6 h 98"/>
                <a:gd name="T26" fmla="*/ 34 w 54"/>
                <a:gd name="T27" fmla="*/ 26 h 98"/>
                <a:gd name="T28" fmla="*/ 33 w 54"/>
                <a:gd name="T29" fmla="*/ 40 h 98"/>
                <a:gd name="T30" fmla="*/ 34 w 54"/>
                <a:gd name="T31" fmla="*/ 44 h 98"/>
                <a:gd name="T32" fmla="*/ 34 w 54"/>
                <a:gd name="T33" fmla="*/ 44 h 98"/>
                <a:gd name="T34" fmla="*/ 35 w 54"/>
                <a:gd name="T35" fmla="*/ 42 h 98"/>
                <a:gd name="T36" fmla="*/ 39 w 54"/>
                <a:gd name="T37" fmla="*/ 38 h 98"/>
                <a:gd name="T38" fmla="*/ 43 w 54"/>
                <a:gd name="T39" fmla="*/ 29 h 98"/>
                <a:gd name="T40" fmla="*/ 43 w 54"/>
                <a:gd name="T41" fmla="*/ 29 h 98"/>
                <a:gd name="T42" fmla="*/ 50 w 54"/>
                <a:gd name="T43" fmla="*/ 10 h 98"/>
                <a:gd name="T44" fmla="*/ 53 w 54"/>
                <a:gd name="T45" fmla="*/ 6 h 98"/>
                <a:gd name="T46" fmla="*/ 53 w 54"/>
                <a:gd name="T47" fmla="*/ 5 h 98"/>
                <a:gd name="T48" fmla="*/ 53 w 54"/>
                <a:gd name="T49" fmla="*/ 6 h 98"/>
                <a:gd name="T50" fmla="*/ 54 w 54"/>
                <a:gd name="T51" fmla="*/ 17 h 98"/>
                <a:gd name="T52" fmla="*/ 53 w 54"/>
                <a:gd name="T53" fmla="*/ 45 h 98"/>
                <a:gd name="T54" fmla="*/ 53 w 54"/>
                <a:gd name="T55" fmla="*/ 45 h 98"/>
                <a:gd name="T56" fmla="*/ 52 w 54"/>
                <a:gd name="T57" fmla="*/ 54 h 98"/>
                <a:gd name="T58" fmla="*/ 49 w 54"/>
                <a:gd name="T59" fmla="*/ 62 h 98"/>
                <a:gd name="T60" fmla="*/ 47 w 54"/>
                <a:gd name="T61" fmla="*/ 69 h 98"/>
                <a:gd name="T62" fmla="*/ 42 w 54"/>
                <a:gd name="T63" fmla="*/ 76 h 98"/>
                <a:gd name="T64" fmla="*/ 39 w 54"/>
                <a:gd name="T65" fmla="*/ 82 h 98"/>
                <a:gd name="T66" fmla="*/ 34 w 54"/>
                <a:gd name="T67" fmla="*/ 88 h 98"/>
                <a:gd name="T68" fmla="*/ 28 w 54"/>
                <a:gd name="T69" fmla="*/ 91 h 98"/>
                <a:gd name="T70" fmla="*/ 24 w 54"/>
                <a:gd name="T71" fmla="*/ 95 h 98"/>
                <a:gd name="T72" fmla="*/ 18 w 54"/>
                <a:gd name="T73" fmla="*/ 97 h 98"/>
                <a:gd name="T74" fmla="*/ 13 w 54"/>
                <a:gd name="T75" fmla="*/ 98 h 98"/>
                <a:gd name="T76" fmla="*/ 10 w 54"/>
                <a:gd name="T77" fmla="*/ 98 h 98"/>
                <a:gd name="T78" fmla="*/ 5 w 54"/>
                <a:gd name="T79" fmla="*/ 96 h 98"/>
                <a:gd name="T80" fmla="*/ 3 w 54"/>
                <a:gd name="T81" fmla="*/ 93 h 98"/>
                <a:gd name="T82" fmla="*/ 0 w 54"/>
                <a:gd name="T83" fmla="*/ 89 h 98"/>
                <a:gd name="T84" fmla="*/ 0 w 54"/>
                <a:gd name="T85" fmla="*/ 83 h 98"/>
                <a:gd name="T86" fmla="*/ 0 w 54"/>
                <a:gd name="T87" fmla="*/ 76 h 98"/>
                <a:gd name="T88" fmla="*/ 0 w 54"/>
                <a:gd name="T89" fmla="*/ 76 h 9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4"/>
                <a:gd name="T136" fmla="*/ 0 h 98"/>
                <a:gd name="T137" fmla="*/ 54 w 54"/>
                <a:gd name="T138" fmla="*/ 98 h 9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4" h="98">
                  <a:moveTo>
                    <a:pt x="0" y="76"/>
                  </a:moveTo>
                  <a:lnTo>
                    <a:pt x="0" y="76"/>
                  </a:lnTo>
                  <a:lnTo>
                    <a:pt x="4" y="60"/>
                  </a:lnTo>
                  <a:lnTo>
                    <a:pt x="10" y="44"/>
                  </a:lnTo>
                  <a:lnTo>
                    <a:pt x="16" y="29"/>
                  </a:lnTo>
                  <a:lnTo>
                    <a:pt x="21" y="16"/>
                  </a:lnTo>
                  <a:lnTo>
                    <a:pt x="28" y="5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6" y="3"/>
                  </a:lnTo>
                  <a:lnTo>
                    <a:pt x="36" y="6"/>
                  </a:lnTo>
                  <a:lnTo>
                    <a:pt x="34" y="26"/>
                  </a:lnTo>
                  <a:lnTo>
                    <a:pt x="33" y="40"/>
                  </a:lnTo>
                  <a:lnTo>
                    <a:pt x="34" y="44"/>
                  </a:lnTo>
                  <a:lnTo>
                    <a:pt x="35" y="42"/>
                  </a:lnTo>
                  <a:lnTo>
                    <a:pt x="39" y="38"/>
                  </a:lnTo>
                  <a:lnTo>
                    <a:pt x="43" y="29"/>
                  </a:lnTo>
                  <a:lnTo>
                    <a:pt x="50" y="10"/>
                  </a:lnTo>
                  <a:lnTo>
                    <a:pt x="53" y="6"/>
                  </a:lnTo>
                  <a:lnTo>
                    <a:pt x="53" y="5"/>
                  </a:lnTo>
                  <a:lnTo>
                    <a:pt x="53" y="6"/>
                  </a:lnTo>
                  <a:lnTo>
                    <a:pt x="54" y="17"/>
                  </a:lnTo>
                  <a:lnTo>
                    <a:pt x="53" y="45"/>
                  </a:lnTo>
                  <a:lnTo>
                    <a:pt x="52" y="54"/>
                  </a:lnTo>
                  <a:lnTo>
                    <a:pt x="49" y="62"/>
                  </a:lnTo>
                  <a:lnTo>
                    <a:pt x="47" y="69"/>
                  </a:lnTo>
                  <a:lnTo>
                    <a:pt x="42" y="76"/>
                  </a:lnTo>
                  <a:lnTo>
                    <a:pt x="39" y="82"/>
                  </a:lnTo>
                  <a:lnTo>
                    <a:pt x="34" y="88"/>
                  </a:lnTo>
                  <a:lnTo>
                    <a:pt x="28" y="91"/>
                  </a:lnTo>
                  <a:lnTo>
                    <a:pt x="24" y="95"/>
                  </a:lnTo>
                  <a:lnTo>
                    <a:pt x="18" y="97"/>
                  </a:lnTo>
                  <a:lnTo>
                    <a:pt x="13" y="98"/>
                  </a:lnTo>
                  <a:lnTo>
                    <a:pt x="10" y="98"/>
                  </a:lnTo>
                  <a:lnTo>
                    <a:pt x="5" y="96"/>
                  </a:lnTo>
                  <a:lnTo>
                    <a:pt x="3" y="93"/>
                  </a:lnTo>
                  <a:lnTo>
                    <a:pt x="0" y="89"/>
                  </a:lnTo>
                  <a:lnTo>
                    <a:pt x="0" y="83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E6EC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4" name="Freeform 46"/>
            <p:cNvSpPr>
              <a:spLocks/>
            </p:cNvSpPr>
            <p:nvPr/>
          </p:nvSpPr>
          <p:spPr bwMode="auto">
            <a:xfrm>
              <a:off x="2374" y="3255"/>
              <a:ext cx="128" cy="47"/>
            </a:xfrm>
            <a:custGeom>
              <a:avLst/>
              <a:gdLst>
                <a:gd name="T0" fmla="*/ 65 w 128"/>
                <a:gd name="T1" fmla="*/ 1 h 47"/>
                <a:gd name="T2" fmla="*/ 64 w 128"/>
                <a:gd name="T3" fmla="*/ 16 h 47"/>
                <a:gd name="T4" fmla="*/ 63 w 128"/>
                <a:gd name="T5" fmla="*/ 30 h 47"/>
                <a:gd name="T6" fmla="*/ 67 w 128"/>
                <a:gd name="T7" fmla="*/ 40 h 47"/>
                <a:gd name="T8" fmla="*/ 72 w 128"/>
                <a:gd name="T9" fmla="*/ 46 h 47"/>
                <a:gd name="T10" fmla="*/ 64 w 128"/>
                <a:gd name="T11" fmla="*/ 46 h 47"/>
                <a:gd name="T12" fmla="*/ 60 w 128"/>
                <a:gd name="T13" fmla="*/ 40 h 47"/>
                <a:gd name="T14" fmla="*/ 58 w 128"/>
                <a:gd name="T15" fmla="*/ 30 h 47"/>
                <a:gd name="T16" fmla="*/ 58 w 128"/>
                <a:gd name="T17" fmla="*/ 16 h 47"/>
                <a:gd name="T18" fmla="*/ 57 w 128"/>
                <a:gd name="T19" fmla="*/ 6 h 47"/>
                <a:gd name="T20" fmla="*/ 54 w 128"/>
                <a:gd name="T21" fmla="*/ 11 h 47"/>
                <a:gd name="T22" fmla="*/ 46 w 128"/>
                <a:gd name="T23" fmla="*/ 37 h 47"/>
                <a:gd name="T24" fmla="*/ 45 w 128"/>
                <a:gd name="T25" fmla="*/ 41 h 47"/>
                <a:gd name="T26" fmla="*/ 41 w 128"/>
                <a:gd name="T27" fmla="*/ 45 h 47"/>
                <a:gd name="T28" fmla="*/ 38 w 128"/>
                <a:gd name="T29" fmla="*/ 41 h 47"/>
                <a:gd name="T30" fmla="*/ 35 w 128"/>
                <a:gd name="T31" fmla="*/ 31 h 47"/>
                <a:gd name="T32" fmla="*/ 34 w 128"/>
                <a:gd name="T33" fmla="*/ 23 h 47"/>
                <a:gd name="T34" fmla="*/ 31 w 128"/>
                <a:gd name="T35" fmla="*/ 13 h 47"/>
                <a:gd name="T36" fmla="*/ 24 w 128"/>
                <a:gd name="T37" fmla="*/ 11 h 47"/>
                <a:gd name="T38" fmla="*/ 15 w 128"/>
                <a:gd name="T39" fmla="*/ 15 h 47"/>
                <a:gd name="T40" fmla="*/ 6 w 128"/>
                <a:gd name="T41" fmla="*/ 19 h 47"/>
                <a:gd name="T42" fmla="*/ 0 w 128"/>
                <a:gd name="T43" fmla="*/ 15 h 47"/>
                <a:gd name="T44" fmla="*/ 3 w 128"/>
                <a:gd name="T45" fmla="*/ 10 h 47"/>
                <a:gd name="T46" fmla="*/ 9 w 128"/>
                <a:gd name="T47" fmla="*/ 5 h 47"/>
                <a:gd name="T48" fmla="*/ 28 w 128"/>
                <a:gd name="T49" fmla="*/ 1 h 47"/>
                <a:gd name="T50" fmla="*/ 50 w 128"/>
                <a:gd name="T51" fmla="*/ 0 h 47"/>
                <a:gd name="T52" fmla="*/ 65 w 128"/>
                <a:gd name="T53" fmla="*/ 1 h 47"/>
                <a:gd name="T54" fmla="*/ 65 w 128"/>
                <a:gd name="T55" fmla="*/ 1 h 47"/>
                <a:gd name="T56" fmla="*/ 93 w 128"/>
                <a:gd name="T57" fmla="*/ 39 h 47"/>
                <a:gd name="T58" fmla="*/ 117 w 128"/>
                <a:gd name="T59" fmla="*/ 30 h 47"/>
                <a:gd name="T60" fmla="*/ 125 w 128"/>
                <a:gd name="T61" fmla="*/ 30 h 47"/>
                <a:gd name="T62" fmla="*/ 128 w 128"/>
                <a:gd name="T63" fmla="*/ 35 h 47"/>
                <a:gd name="T64" fmla="*/ 122 w 128"/>
                <a:gd name="T65" fmla="*/ 41 h 47"/>
                <a:gd name="T66" fmla="*/ 117 w 128"/>
                <a:gd name="T67" fmla="*/ 47 h 47"/>
                <a:gd name="T68" fmla="*/ 107 w 128"/>
                <a:gd name="T69" fmla="*/ 40 h 47"/>
                <a:gd name="T70" fmla="*/ 93 w 128"/>
                <a:gd name="T71" fmla="*/ 39 h 47"/>
                <a:gd name="T72" fmla="*/ 65 w 128"/>
                <a:gd name="T73" fmla="*/ 1 h 4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8"/>
                <a:gd name="T112" fmla="*/ 0 h 47"/>
                <a:gd name="T113" fmla="*/ 128 w 128"/>
                <a:gd name="T114" fmla="*/ 47 h 4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8" h="47">
                  <a:moveTo>
                    <a:pt x="65" y="1"/>
                  </a:moveTo>
                  <a:lnTo>
                    <a:pt x="65" y="1"/>
                  </a:lnTo>
                  <a:lnTo>
                    <a:pt x="65" y="9"/>
                  </a:lnTo>
                  <a:lnTo>
                    <a:pt x="64" y="16"/>
                  </a:lnTo>
                  <a:lnTo>
                    <a:pt x="63" y="26"/>
                  </a:lnTo>
                  <a:lnTo>
                    <a:pt x="63" y="30"/>
                  </a:lnTo>
                  <a:lnTo>
                    <a:pt x="64" y="34"/>
                  </a:lnTo>
                  <a:lnTo>
                    <a:pt x="67" y="40"/>
                  </a:lnTo>
                  <a:lnTo>
                    <a:pt x="72" y="46"/>
                  </a:lnTo>
                  <a:lnTo>
                    <a:pt x="68" y="46"/>
                  </a:lnTo>
                  <a:lnTo>
                    <a:pt x="64" y="46"/>
                  </a:lnTo>
                  <a:lnTo>
                    <a:pt x="62" y="44"/>
                  </a:lnTo>
                  <a:lnTo>
                    <a:pt x="60" y="40"/>
                  </a:lnTo>
                  <a:lnTo>
                    <a:pt x="58" y="35"/>
                  </a:lnTo>
                  <a:lnTo>
                    <a:pt x="58" y="30"/>
                  </a:lnTo>
                  <a:lnTo>
                    <a:pt x="58" y="16"/>
                  </a:lnTo>
                  <a:lnTo>
                    <a:pt x="58" y="9"/>
                  </a:lnTo>
                  <a:lnTo>
                    <a:pt x="57" y="6"/>
                  </a:lnTo>
                  <a:lnTo>
                    <a:pt x="55" y="8"/>
                  </a:lnTo>
                  <a:lnTo>
                    <a:pt x="54" y="11"/>
                  </a:lnTo>
                  <a:lnTo>
                    <a:pt x="49" y="24"/>
                  </a:lnTo>
                  <a:lnTo>
                    <a:pt x="46" y="37"/>
                  </a:lnTo>
                  <a:lnTo>
                    <a:pt x="45" y="41"/>
                  </a:lnTo>
                  <a:lnTo>
                    <a:pt x="43" y="44"/>
                  </a:lnTo>
                  <a:lnTo>
                    <a:pt x="41" y="45"/>
                  </a:lnTo>
                  <a:lnTo>
                    <a:pt x="40" y="44"/>
                  </a:lnTo>
                  <a:lnTo>
                    <a:pt x="38" y="41"/>
                  </a:lnTo>
                  <a:lnTo>
                    <a:pt x="36" y="37"/>
                  </a:lnTo>
                  <a:lnTo>
                    <a:pt x="35" y="31"/>
                  </a:lnTo>
                  <a:lnTo>
                    <a:pt x="34" y="23"/>
                  </a:lnTo>
                  <a:lnTo>
                    <a:pt x="33" y="17"/>
                  </a:lnTo>
                  <a:lnTo>
                    <a:pt x="31" y="13"/>
                  </a:lnTo>
                  <a:lnTo>
                    <a:pt x="28" y="12"/>
                  </a:lnTo>
                  <a:lnTo>
                    <a:pt x="24" y="11"/>
                  </a:lnTo>
                  <a:lnTo>
                    <a:pt x="20" y="12"/>
                  </a:lnTo>
                  <a:lnTo>
                    <a:pt x="15" y="15"/>
                  </a:lnTo>
                  <a:lnTo>
                    <a:pt x="6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3" y="10"/>
                  </a:lnTo>
                  <a:lnTo>
                    <a:pt x="5" y="8"/>
                  </a:lnTo>
                  <a:lnTo>
                    <a:pt x="9" y="5"/>
                  </a:lnTo>
                  <a:lnTo>
                    <a:pt x="18" y="3"/>
                  </a:lnTo>
                  <a:lnTo>
                    <a:pt x="28" y="1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0"/>
                  </a:lnTo>
                  <a:lnTo>
                    <a:pt x="65" y="1"/>
                  </a:lnTo>
                  <a:lnTo>
                    <a:pt x="93" y="39"/>
                  </a:lnTo>
                  <a:lnTo>
                    <a:pt x="106" y="33"/>
                  </a:lnTo>
                  <a:lnTo>
                    <a:pt x="117" y="30"/>
                  </a:lnTo>
                  <a:lnTo>
                    <a:pt x="121" y="30"/>
                  </a:lnTo>
                  <a:lnTo>
                    <a:pt x="125" y="30"/>
                  </a:lnTo>
                  <a:lnTo>
                    <a:pt x="127" y="32"/>
                  </a:lnTo>
                  <a:lnTo>
                    <a:pt x="128" y="35"/>
                  </a:lnTo>
                  <a:lnTo>
                    <a:pt x="122" y="41"/>
                  </a:lnTo>
                  <a:lnTo>
                    <a:pt x="117" y="47"/>
                  </a:lnTo>
                  <a:lnTo>
                    <a:pt x="113" y="42"/>
                  </a:lnTo>
                  <a:lnTo>
                    <a:pt x="107" y="40"/>
                  </a:lnTo>
                  <a:lnTo>
                    <a:pt x="101" y="39"/>
                  </a:lnTo>
                  <a:lnTo>
                    <a:pt x="93" y="39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E6EC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5" name="Freeform 47"/>
            <p:cNvSpPr>
              <a:spLocks/>
            </p:cNvSpPr>
            <p:nvPr/>
          </p:nvSpPr>
          <p:spPr bwMode="auto">
            <a:xfrm>
              <a:off x="2401" y="3302"/>
              <a:ext cx="62" cy="29"/>
            </a:xfrm>
            <a:custGeom>
              <a:avLst/>
              <a:gdLst>
                <a:gd name="T0" fmla="*/ 55 w 62"/>
                <a:gd name="T1" fmla="*/ 27 h 29"/>
                <a:gd name="T2" fmla="*/ 55 w 62"/>
                <a:gd name="T3" fmla="*/ 27 h 29"/>
                <a:gd name="T4" fmla="*/ 47 w 62"/>
                <a:gd name="T5" fmla="*/ 29 h 29"/>
                <a:gd name="T6" fmla="*/ 47 w 62"/>
                <a:gd name="T7" fmla="*/ 29 h 29"/>
                <a:gd name="T8" fmla="*/ 45 w 62"/>
                <a:gd name="T9" fmla="*/ 27 h 29"/>
                <a:gd name="T10" fmla="*/ 47 w 62"/>
                <a:gd name="T11" fmla="*/ 24 h 29"/>
                <a:gd name="T12" fmla="*/ 49 w 62"/>
                <a:gd name="T13" fmla="*/ 22 h 29"/>
                <a:gd name="T14" fmla="*/ 50 w 62"/>
                <a:gd name="T15" fmla="*/ 20 h 29"/>
                <a:gd name="T16" fmla="*/ 50 w 62"/>
                <a:gd name="T17" fmla="*/ 19 h 29"/>
                <a:gd name="T18" fmla="*/ 49 w 62"/>
                <a:gd name="T19" fmla="*/ 16 h 29"/>
                <a:gd name="T20" fmla="*/ 47 w 62"/>
                <a:gd name="T21" fmla="*/ 13 h 29"/>
                <a:gd name="T22" fmla="*/ 47 w 62"/>
                <a:gd name="T23" fmla="*/ 13 h 29"/>
                <a:gd name="T24" fmla="*/ 43 w 62"/>
                <a:gd name="T25" fmla="*/ 14 h 29"/>
                <a:gd name="T26" fmla="*/ 40 w 62"/>
                <a:gd name="T27" fmla="*/ 15 h 29"/>
                <a:gd name="T28" fmla="*/ 33 w 62"/>
                <a:gd name="T29" fmla="*/ 19 h 29"/>
                <a:gd name="T30" fmla="*/ 30 w 62"/>
                <a:gd name="T31" fmla="*/ 19 h 29"/>
                <a:gd name="T32" fmla="*/ 27 w 62"/>
                <a:gd name="T33" fmla="*/ 16 h 29"/>
                <a:gd name="T34" fmla="*/ 25 w 62"/>
                <a:gd name="T35" fmla="*/ 13 h 29"/>
                <a:gd name="T36" fmla="*/ 23 w 62"/>
                <a:gd name="T37" fmla="*/ 7 h 29"/>
                <a:gd name="T38" fmla="*/ 23 w 62"/>
                <a:gd name="T39" fmla="*/ 7 h 29"/>
                <a:gd name="T40" fmla="*/ 19 w 62"/>
                <a:gd name="T41" fmla="*/ 7 h 29"/>
                <a:gd name="T42" fmla="*/ 16 w 62"/>
                <a:gd name="T43" fmla="*/ 8 h 29"/>
                <a:gd name="T44" fmla="*/ 13 w 62"/>
                <a:gd name="T45" fmla="*/ 11 h 29"/>
                <a:gd name="T46" fmla="*/ 12 w 62"/>
                <a:gd name="T47" fmla="*/ 13 h 29"/>
                <a:gd name="T48" fmla="*/ 9 w 62"/>
                <a:gd name="T49" fmla="*/ 14 h 29"/>
                <a:gd name="T50" fmla="*/ 6 w 62"/>
                <a:gd name="T51" fmla="*/ 15 h 29"/>
                <a:gd name="T52" fmla="*/ 1 w 62"/>
                <a:gd name="T53" fmla="*/ 15 h 29"/>
                <a:gd name="T54" fmla="*/ 1 w 62"/>
                <a:gd name="T55" fmla="*/ 15 h 29"/>
                <a:gd name="T56" fmla="*/ 0 w 62"/>
                <a:gd name="T57" fmla="*/ 2 h 29"/>
                <a:gd name="T58" fmla="*/ 0 w 62"/>
                <a:gd name="T59" fmla="*/ 2 h 29"/>
                <a:gd name="T60" fmla="*/ 1 w 62"/>
                <a:gd name="T61" fmla="*/ 0 h 29"/>
                <a:gd name="T62" fmla="*/ 2 w 62"/>
                <a:gd name="T63" fmla="*/ 0 h 29"/>
                <a:gd name="T64" fmla="*/ 4 w 62"/>
                <a:gd name="T65" fmla="*/ 0 h 29"/>
                <a:gd name="T66" fmla="*/ 6 w 62"/>
                <a:gd name="T67" fmla="*/ 1 h 29"/>
                <a:gd name="T68" fmla="*/ 6 w 62"/>
                <a:gd name="T69" fmla="*/ 1 h 29"/>
                <a:gd name="T70" fmla="*/ 8 w 62"/>
                <a:gd name="T71" fmla="*/ 5 h 29"/>
                <a:gd name="T72" fmla="*/ 12 w 62"/>
                <a:gd name="T73" fmla="*/ 5 h 29"/>
                <a:gd name="T74" fmla="*/ 15 w 62"/>
                <a:gd name="T75" fmla="*/ 5 h 29"/>
                <a:gd name="T76" fmla="*/ 18 w 62"/>
                <a:gd name="T77" fmla="*/ 2 h 29"/>
                <a:gd name="T78" fmla="*/ 23 w 62"/>
                <a:gd name="T79" fmla="*/ 0 h 29"/>
                <a:gd name="T80" fmla="*/ 26 w 62"/>
                <a:gd name="T81" fmla="*/ 1 h 29"/>
                <a:gd name="T82" fmla="*/ 27 w 62"/>
                <a:gd name="T83" fmla="*/ 4 h 29"/>
                <a:gd name="T84" fmla="*/ 27 w 62"/>
                <a:gd name="T85" fmla="*/ 4 h 29"/>
                <a:gd name="T86" fmla="*/ 28 w 62"/>
                <a:gd name="T87" fmla="*/ 5 h 29"/>
                <a:gd name="T88" fmla="*/ 30 w 62"/>
                <a:gd name="T89" fmla="*/ 6 h 29"/>
                <a:gd name="T90" fmla="*/ 35 w 62"/>
                <a:gd name="T91" fmla="*/ 6 h 29"/>
                <a:gd name="T92" fmla="*/ 48 w 62"/>
                <a:gd name="T93" fmla="*/ 5 h 29"/>
                <a:gd name="T94" fmla="*/ 55 w 62"/>
                <a:gd name="T95" fmla="*/ 5 h 29"/>
                <a:gd name="T96" fmla="*/ 59 w 62"/>
                <a:gd name="T97" fmla="*/ 5 h 29"/>
                <a:gd name="T98" fmla="*/ 61 w 62"/>
                <a:gd name="T99" fmla="*/ 6 h 29"/>
                <a:gd name="T100" fmla="*/ 62 w 62"/>
                <a:gd name="T101" fmla="*/ 7 h 29"/>
                <a:gd name="T102" fmla="*/ 62 w 62"/>
                <a:gd name="T103" fmla="*/ 9 h 29"/>
                <a:gd name="T104" fmla="*/ 62 w 62"/>
                <a:gd name="T105" fmla="*/ 13 h 29"/>
                <a:gd name="T106" fmla="*/ 62 w 62"/>
                <a:gd name="T107" fmla="*/ 13 h 29"/>
                <a:gd name="T108" fmla="*/ 58 w 62"/>
                <a:gd name="T109" fmla="*/ 20 h 29"/>
                <a:gd name="T110" fmla="*/ 55 w 62"/>
                <a:gd name="T111" fmla="*/ 27 h 29"/>
                <a:gd name="T112" fmla="*/ 55 w 62"/>
                <a:gd name="T113" fmla="*/ 27 h 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2"/>
                <a:gd name="T172" fmla="*/ 0 h 29"/>
                <a:gd name="T173" fmla="*/ 62 w 62"/>
                <a:gd name="T174" fmla="*/ 29 h 2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2" h="29">
                  <a:moveTo>
                    <a:pt x="55" y="27"/>
                  </a:moveTo>
                  <a:lnTo>
                    <a:pt x="55" y="27"/>
                  </a:lnTo>
                  <a:lnTo>
                    <a:pt x="47" y="29"/>
                  </a:lnTo>
                  <a:lnTo>
                    <a:pt x="45" y="27"/>
                  </a:lnTo>
                  <a:lnTo>
                    <a:pt x="47" y="24"/>
                  </a:lnTo>
                  <a:lnTo>
                    <a:pt x="49" y="22"/>
                  </a:lnTo>
                  <a:lnTo>
                    <a:pt x="50" y="20"/>
                  </a:lnTo>
                  <a:lnTo>
                    <a:pt x="50" y="19"/>
                  </a:lnTo>
                  <a:lnTo>
                    <a:pt x="49" y="16"/>
                  </a:lnTo>
                  <a:lnTo>
                    <a:pt x="47" y="13"/>
                  </a:lnTo>
                  <a:lnTo>
                    <a:pt x="43" y="14"/>
                  </a:lnTo>
                  <a:lnTo>
                    <a:pt x="40" y="15"/>
                  </a:lnTo>
                  <a:lnTo>
                    <a:pt x="33" y="19"/>
                  </a:lnTo>
                  <a:lnTo>
                    <a:pt x="30" y="19"/>
                  </a:lnTo>
                  <a:lnTo>
                    <a:pt x="27" y="16"/>
                  </a:lnTo>
                  <a:lnTo>
                    <a:pt x="25" y="13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6" y="8"/>
                  </a:lnTo>
                  <a:lnTo>
                    <a:pt x="13" y="11"/>
                  </a:lnTo>
                  <a:lnTo>
                    <a:pt x="12" y="13"/>
                  </a:lnTo>
                  <a:lnTo>
                    <a:pt x="9" y="14"/>
                  </a:lnTo>
                  <a:lnTo>
                    <a:pt x="6" y="15"/>
                  </a:lnTo>
                  <a:lnTo>
                    <a:pt x="1" y="15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5"/>
                  </a:lnTo>
                  <a:lnTo>
                    <a:pt x="12" y="5"/>
                  </a:lnTo>
                  <a:lnTo>
                    <a:pt x="15" y="5"/>
                  </a:lnTo>
                  <a:lnTo>
                    <a:pt x="18" y="2"/>
                  </a:lnTo>
                  <a:lnTo>
                    <a:pt x="23" y="0"/>
                  </a:lnTo>
                  <a:lnTo>
                    <a:pt x="26" y="1"/>
                  </a:lnTo>
                  <a:lnTo>
                    <a:pt x="27" y="4"/>
                  </a:lnTo>
                  <a:lnTo>
                    <a:pt x="28" y="5"/>
                  </a:lnTo>
                  <a:lnTo>
                    <a:pt x="30" y="6"/>
                  </a:lnTo>
                  <a:lnTo>
                    <a:pt x="35" y="6"/>
                  </a:lnTo>
                  <a:lnTo>
                    <a:pt x="48" y="5"/>
                  </a:lnTo>
                  <a:lnTo>
                    <a:pt x="55" y="5"/>
                  </a:lnTo>
                  <a:lnTo>
                    <a:pt x="59" y="5"/>
                  </a:lnTo>
                  <a:lnTo>
                    <a:pt x="61" y="6"/>
                  </a:lnTo>
                  <a:lnTo>
                    <a:pt x="62" y="7"/>
                  </a:lnTo>
                  <a:lnTo>
                    <a:pt x="62" y="9"/>
                  </a:lnTo>
                  <a:lnTo>
                    <a:pt x="62" y="13"/>
                  </a:lnTo>
                  <a:lnTo>
                    <a:pt x="58" y="20"/>
                  </a:lnTo>
                  <a:lnTo>
                    <a:pt x="55" y="27"/>
                  </a:lnTo>
                  <a:close/>
                </a:path>
              </a:pathLst>
            </a:custGeom>
            <a:solidFill>
              <a:srgbClr val="9B79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6" name="Freeform 48"/>
            <p:cNvSpPr>
              <a:spLocks/>
            </p:cNvSpPr>
            <p:nvPr/>
          </p:nvSpPr>
          <p:spPr bwMode="auto">
            <a:xfrm>
              <a:off x="2182" y="3221"/>
              <a:ext cx="22" cy="110"/>
            </a:xfrm>
            <a:custGeom>
              <a:avLst/>
              <a:gdLst>
                <a:gd name="T0" fmla="*/ 1 w 22"/>
                <a:gd name="T1" fmla="*/ 1 h 110"/>
                <a:gd name="T2" fmla="*/ 1 w 22"/>
                <a:gd name="T3" fmla="*/ 1 h 110"/>
                <a:gd name="T4" fmla="*/ 22 w 22"/>
                <a:gd name="T5" fmla="*/ 0 h 110"/>
                <a:gd name="T6" fmla="*/ 22 w 22"/>
                <a:gd name="T7" fmla="*/ 0 h 110"/>
                <a:gd name="T8" fmla="*/ 21 w 22"/>
                <a:gd name="T9" fmla="*/ 28 h 110"/>
                <a:gd name="T10" fmla="*/ 21 w 22"/>
                <a:gd name="T11" fmla="*/ 28 h 110"/>
                <a:gd name="T12" fmla="*/ 19 w 22"/>
                <a:gd name="T13" fmla="*/ 28 h 110"/>
                <a:gd name="T14" fmla="*/ 19 w 22"/>
                <a:gd name="T15" fmla="*/ 28 h 110"/>
                <a:gd name="T16" fmla="*/ 18 w 22"/>
                <a:gd name="T17" fmla="*/ 35 h 110"/>
                <a:gd name="T18" fmla="*/ 19 w 22"/>
                <a:gd name="T19" fmla="*/ 39 h 110"/>
                <a:gd name="T20" fmla="*/ 19 w 22"/>
                <a:gd name="T21" fmla="*/ 39 h 110"/>
                <a:gd name="T22" fmla="*/ 16 w 22"/>
                <a:gd name="T23" fmla="*/ 109 h 110"/>
                <a:gd name="T24" fmla="*/ 16 w 22"/>
                <a:gd name="T25" fmla="*/ 109 h 110"/>
                <a:gd name="T26" fmla="*/ 0 w 22"/>
                <a:gd name="T27" fmla="*/ 110 h 110"/>
                <a:gd name="T28" fmla="*/ 0 w 22"/>
                <a:gd name="T29" fmla="*/ 110 h 110"/>
                <a:gd name="T30" fmla="*/ 1 w 22"/>
                <a:gd name="T31" fmla="*/ 54 h 110"/>
                <a:gd name="T32" fmla="*/ 1 w 22"/>
                <a:gd name="T33" fmla="*/ 1 h 110"/>
                <a:gd name="T34" fmla="*/ 1 w 22"/>
                <a:gd name="T35" fmla="*/ 1 h 1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"/>
                <a:gd name="T55" fmla="*/ 0 h 110"/>
                <a:gd name="T56" fmla="*/ 22 w 22"/>
                <a:gd name="T57" fmla="*/ 110 h 11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" h="110">
                  <a:moveTo>
                    <a:pt x="1" y="1"/>
                  </a:moveTo>
                  <a:lnTo>
                    <a:pt x="1" y="1"/>
                  </a:lnTo>
                  <a:lnTo>
                    <a:pt x="22" y="0"/>
                  </a:lnTo>
                  <a:lnTo>
                    <a:pt x="21" y="28"/>
                  </a:lnTo>
                  <a:lnTo>
                    <a:pt x="19" y="28"/>
                  </a:lnTo>
                  <a:lnTo>
                    <a:pt x="18" y="35"/>
                  </a:lnTo>
                  <a:lnTo>
                    <a:pt x="19" y="39"/>
                  </a:lnTo>
                  <a:lnTo>
                    <a:pt x="16" y="109"/>
                  </a:lnTo>
                  <a:lnTo>
                    <a:pt x="0" y="110"/>
                  </a:lnTo>
                  <a:lnTo>
                    <a:pt x="1" y="5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FE5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7" name="Freeform 49"/>
            <p:cNvSpPr>
              <a:spLocks/>
            </p:cNvSpPr>
            <p:nvPr/>
          </p:nvSpPr>
          <p:spPr bwMode="auto">
            <a:xfrm>
              <a:off x="2163" y="3456"/>
              <a:ext cx="27" cy="80"/>
            </a:xfrm>
            <a:custGeom>
              <a:avLst/>
              <a:gdLst>
                <a:gd name="T0" fmla="*/ 0 w 27"/>
                <a:gd name="T1" fmla="*/ 4 h 80"/>
                <a:gd name="T2" fmla="*/ 0 w 27"/>
                <a:gd name="T3" fmla="*/ 4 h 80"/>
                <a:gd name="T4" fmla="*/ 13 w 27"/>
                <a:gd name="T5" fmla="*/ 1 h 80"/>
                <a:gd name="T6" fmla="*/ 27 w 27"/>
                <a:gd name="T7" fmla="*/ 0 h 80"/>
                <a:gd name="T8" fmla="*/ 27 w 27"/>
                <a:gd name="T9" fmla="*/ 21 h 80"/>
                <a:gd name="T10" fmla="*/ 27 w 27"/>
                <a:gd name="T11" fmla="*/ 21 h 80"/>
                <a:gd name="T12" fmla="*/ 27 w 27"/>
                <a:gd name="T13" fmla="*/ 23 h 80"/>
                <a:gd name="T14" fmla="*/ 27 w 27"/>
                <a:gd name="T15" fmla="*/ 78 h 80"/>
                <a:gd name="T16" fmla="*/ 27 w 27"/>
                <a:gd name="T17" fmla="*/ 78 h 80"/>
                <a:gd name="T18" fmla="*/ 9 w 27"/>
                <a:gd name="T19" fmla="*/ 80 h 80"/>
                <a:gd name="T20" fmla="*/ 0 w 27"/>
                <a:gd name="T21" fmla="*/ 4 h 80"/>
                <a:gd name="T22" fmla="*/ 0 w 27"/>
                <a:gd name="T23" fmla="*/ 4 h 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80"/>
                <a:gd name="T38" fmla="*/ 27 w 27"/>
                <a:gd name="T39" fmla="*/ 80 h 8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80">
                  <a:moveTo>
                    <a:pt x="0" y="4"/>
                  </a:moveTo>
                  <a:lnTo>
                    <a:pt x="0" y="4"/>
                  </a:lnTo>
                  <a:lnTo>
                    <a:pt x="13" y="1"/>
                  </a:lnTo>
                  <a:lnTo>
                    <a:pt x="27" y="0"/>
                  </a:lnTo>
                  <a:lnTo>
                    <a:pt x="27" y="21"/>
                  </a:lnTo>
                  <a:lnTo>
                    <a:pt x="27" y="23"/>
                  </a:lnTo>
                  <a:lnTo>
                    <a:pt x="27" y="78"/>
                  </a:lnTo>
                  <a:lnTo>
                    <a:pt x="9" y="8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FE5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8" name="Freeform 50"/>
            <p:cNvSpPr>
              <a:spLocks/>
            </p:cNvSpPr>
            <p:nvPr/>
          </p:nvSpPr>
          <p:spPr bwMode="auto">
            <a:xfrm>
              <a:off x="2216" y="3220"/>
              <a:ext cx="25" cy="109"/>
            </a:xfrm>
            <a:custGeom>
              <a:avLst/>
              <a:gdLst>
                <a:gd name="T0" fmla="*/ 5 w 25"/>
                <a:gd name="T1" fmla="*/ 0 h 109"/>
                <a:gd name="T2" fmla="*/ 5 w 25"/>
                <a:gd name="T3" fmla="*/ 0 h 109"/>
                <a:gd name="T4" fmla="*/ 21 w 25"/>
                <a:gd name="T5" fmla="*/ 0 h 109"/>
                <a:gd name="T6" fmla="*/ 21 w 25"/>
                <a:gd name="T7" fmla="*/ 0 h 109"/>
                <a:gd name="T8" fmla="*/ 21 w 25"/>
                <a:gd name="T9" fmla="*/ 25 h 109"/>
                <a:gd name="T10" fmla="*/ 21 w 25"/>
                <a:gd name="T11" fmla="*/ 25 h 109"/>
                <a:gd name="T12" fmla="*/ 4 w 25"/>
                <a:gd name="T13" fmla="*/ 24 h 109"/>
                <a:gd name="T14" fmla="*/ 5 w 25"/>
                <a:gd name="T15" fmla="*/ 0 h 109"/>
                <a:gd name="T16" fmla="*/ 5 w 25"/>
                <a:gd name="T17" fmla="*/ 0 h 109"/>
                <a:gd name="T18" fmla="*/ 5 w 25"/>
                <a:gd name="T19" fmla="*/ 0 h 109"/>
                <a:gd name="T20" fmla="*/ 4 w 25"/>
                <a:gd name="T21" fmla="*/ 41 h 109"/>
                <a:gd name="T22" fmla="*/ 4 w 25"/>
                <a:gd name="T23" fmla="*/ 41 h 109"/>
                <a:gd name="T24" fmla="*/ 21 w 25"/>
                <a:gd name="T25" fmla="*/ 38 h 109"/>
                <a:gd name="T26" fmla="*/ 21 w 25"/>
                <a:gd name="T27" fmla="*/ 38 h 109"/>
                <a:gd name="T28" fmla="*/ 21 w 25"/>
                <a:gd name="T29" fmla="*/ 60 h 109"/>
                <a:gd name="T30" fmla="*/ 21 w 25"/>
                <a:gd name="T31" fmla="*/ 60 h 109"/>
                <a:gd name="T32" fmla="*/ 13 w 25"/>
                <a:gd name="T33" fmla="*/ 60 h 109"/>
                <a:gd name="T34" fmla="*/ 3 w 25"/>
                <a:gd name="T35" fmla="*/ 61 h 109"/>
                <a:gd name="T36" fmla="*/ 4 w 25"/>
                <a:gd name="T37" fmla="*/ 41 h 109"/>
                <a:gd name="T38" fmla="*/ 4 w 25"/>
                <a:gd name="T39" fmla="*/ 41 h 109"/>
                <a:gd name="T40" fmla="*/ 5 w 25"/>
                <a:gd name="T41" fmla="*/ 0 h 109"/>
                <a:gd name="T42" fmla="*/ 2 w 25"/>
                <a:gd name="T43" fmla="*/ 81 h 109"/>
                <a:gd name="T44" fmla="*/ 2 w 25"/>
                <a:gd name="T45" fmla="*/ 81 h 109"/>
                <a:gd name="T46" fmla="*/ 12 w 25"/>
                <a:gd name="T47" fmla="*/ 81 h 109"/>
                <a:gd name="T48" fmla="*/ 25 w 25"/>
                <a:gd name="T49" fmla="*/ 81 h 109"/>
                <a:gd name="T50" fmla="*/ 25 w 25"/>
                <a:gd name="T51" fmla="*/ 81 h 109"/>
                <a:gd name="T52" fmla="*/ 25 w 25"/>
                <a:gd name="T53" fmla="*/ 93 h 109"/>
                <a:gd name="T54" fmla="*/ 24 w 25"/>
                <a:gd name="T55" fmla="*/ 98 h 109"/>
                <a:gd name="T56" fmla="*/ 21 w 25"/>
                <a:gd name="T57" fmla="*/ 106 h 109"/>
                <a:gd name="T58" fmla="*/ 21 w 25"/>
                <a:gd name="T59" fmla="*/ 106 h 109"/>
                <a:gd name="T60" fmla="*/ 0 w 25"/>
                <a:gd name="T61" fmla="*/ 109 h 109"/>
                <a:gd name="T62" fmla="*/ 2 w 25"/>
                <a:gd name="T63" fmla="*/ 81 h 109"/>
                <a:gd name="T64" fmla="*/ 2 w 25"/>
                <a:gd name="T65" fmla="*/ 81 h 109"/>
                <a:gd name="T66" fmla="*/ 5 w 25"/>
                <a:gd name="T67" fmla="*/ 0 h 1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"/>
                <a:gd name="T103" fmla="*/ 0 h 109"/>
                <a:gd name="T104" fmla="*/ 25 w 25"/>
                <a:gd name="T105" fmla="*/ 109 h 10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" h="109">
                  <a:moveTo>
                    <a:pt x="5" y="0"/>
                  </a:moveTo>
                  <a:lnTo>
                    <a:pt x="5" y="0"/>
                  </a:lnTo>
                  <a:lnTo>
                    <a:pt x="21" y="0"/>
                  </a:lnTo>
                  <a:lnTo>
                    <a:pt x="21" y="25"/>
                  </a:lnTo>
                  <a:lnTo>
                    <a:pt x="4" y="24"/>
                  </a:lnTo>
                  <a:lnTo>
                    <a:pt x="5" y="0"/>
                  </a:lnTo>
                  <a:lnTo>
                    <a:pt x="4" y="41"/>
                  </a:lnTo>
                  <a:lnTo>
                    <a:pt x="21" y="38"/>
                  </a:lnTo>
                  <a:lnTo>
                    <a:pt x="21" y="60"/>
                  </a:lnTo>
                  <a:lnTo>
                    <a:pt x="13" y="60"/>
                  </a:lnTo>
                  <a:lnTo>
                    <a:pt x="3" y="61"/>
                  </a:lnTo>
                  <a:lnTo>
                    <a:pt x="4" y="41"/>
                  </a:lnTo>
                  <a:lnTo>
                    <a:pt x="5" y="0"/>
                  </a:lnTo>
                  <a:lnTo>
                    <a:pt x="2" y="81"/>
                  </a:lnTo>
                  <a:lnTo>
                    <a:pt x="12" y="81"/>
                  </a:lnTo>
                  <a:lnTo>
                    <a:pt x="25" y="81"/>
                  </a:lnTo>
                  <a:lnTo>
                    <a:pt x="25" y="93"/>
                  </a:lnTo>
                  <a:lnTo>
                    <a:pt x="24" y="98"/>
                  </a:lnTo>
                  <a:lnTo>
                    <a:pt x="21" y="106"/>
                  </a:lnTo>
                  <a:lnTo>
                    <a:pt x="0" y="109"/>
                  </a:lnTo>
                  <a:lnTo>
                    <a:pt x="2" y="8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9653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9" name="Freeform 51"/>
            <p:cNvSpPr>
              <a:spLocks/>
            </p:cNvSpPr>
            <p:nvPr/>
          </p:nvSpPr>
          <p:spPr bwMode="auto">
            <a:xfrm>
              <a:off x="2212" y="3453"/>
              <a:ext cx="10" cy="79"/>
            </a:xfrm>
            <a:custGeom>
              <a:avLst/>
              <a:gdLst>
                <a:gd name="T0" fmla="*/ 0 w 10"/>
                <a:gd name="T1" fmla="*/ 1 h 79"/>
                <a:gd name="T2" fmla="*/ 0 w 10"/>
                <a:gd name="T3" fmla="*/ 1 h 79"/>
                <a:gd name="T4" fmla="*/ 10 w 10"/>
                <a:gd name="T5" fmla="*/ 0 h 79"/>
                <a:gd name="T6" fmla="*/ 10 w 10"/>
                <a:gd name="T7" fmla="*/ 0 h 79"/>
                <a:gd name="T8" fmla="*/ 10 w 10"/>
                <a:gd name="T9" fmla="*/ 15 h 79"/>
                <a:gd name="T10" fmla="*/ 10 w 10"/>
                <a:gd name="T11" fmla="*/ 15 h 79"/>
                <a:gd name="T12" fmla="*/ 0 w 10"/>
                <a:gd name="T13" fmla="*/ 15 h 79"/>
                <a:gd name="T14" fmla="*/ 0 w 10"/>
                <a:gd name="T15" fmla="*/ 15 h 79"/>
                <a:gd name="T16" fmla="*/ 0 w 10"/>
                <a:gd name="T17" fmla="*/ 1 h 79"/>
                <a:gd name="T18" fmla="*/ 0 w 10"/>
                <a:gd name="T19" fmla="*/ 1 h 79"/>
                <a:gd name="T20" fmla="*/ 0 w 10"/>
                <a:gd name="T21" fmla="*/ 1 h 79"/>
                <a:gd name="T22" fmla="*/ 0 w 10"/>
                <a:gd name="T23" fmla="*/ 28 h 79"/>
                <a:gd name="T24" fmla="*/ 0 w 10"/>
                <a:gd name="T25" fmla="*/ 28 h 79"/>
                <a:gd name="T26" fmla="*/ 10 w 10"/>
                <a:gd name="T27" fmla="*/ 28 h 79"/>
                <a:gd name="T28" fmla="*/ 10 w 10"/>
                <a:gd name="T29" fmla="*/ 28 h 79"/>
                <a:gd name="T30" fmla="*/ 10 w 10"/>
                <a:gd name="T31" fmla="*/ 43 h 79"/>
                <a:gd name="T32" fmla="*/ 10 w 10"/>
                <a:gd name="T33" fmla="*/ 43 h 79"/>
                <a:gd name="T34" fmla="*/ 0 w 10"/>
                <a:gd name="T35" fmla="*/ 44 h 79"/>
                <a:gd name="T36" fmla="*/ 0 w 10"/>
                <a:gd name="T37" fmla="*/ 44 h 79"/>
                <a:gd name="T38" fmla="*/ 0 w 10"/>
                <a:gd name="T39" fmla="*/ 28 h 79"/>
                <a:gd name="T40" fmla="*/ 0 w 10"/>
                <a:gd name="T41" fmla="*/ 28 h 79"/>
                <a:gd name="T42" fmla="*/ 0 w 10"/>
                <a:gd name="T43" fmla="*/ 1 h 79"/>
                <a:gd name="T44" fmla="*/ 0 w 10"/>
                <a:gd name="T45" fmla="*/ 55 h 79"/>
                <a:gd name="T46" fmla="*/ 0 w 10"/>
                <a:gd name="T47" fmla="*/ 55 h 79"/>
                <a:gd name="T48" fmla="*/ 10 w 10"/>
                <a:gd name="T49" fmla="*/ 57 h 79"/>
                <a:gd name="T50" fmla="*/ 10 w 10"/>
                <a:gd name="T51" fmla="*/ 57 h 79"/>
                <a:gd name="T52" fmla="*/ 8 w 10"/>
                <a:gd name="T53" fmla="*/ 76 h 79"/>
                <a:gd name="T54" fmla="*/ 8 w 10"/>
                <a:gd name="T55" fmla="*/ 76 h 79"/>
                <a:gd name="T56" fmla="*/ 6 w 10"/>
                <a:gd name="T57" fmla="*/ 77 h 79"/>
                <a:gd name="T58" fmla="*/ 1 w 10"/>
                <a:gd name="T59" fmla="*/ 79 h 79"/>
                <a:gd name="T60" fmla="*/ 1 w 10"/>
                <a:gd name="T61" fmla="*/ 79 h 79"/>
                <a:gd name="T62" fmla="*/ 0 w 10"/>
                <a:gd name="T63" fmla="*/ 55 h 79"/>
                <a:gd name="T64" fmla="*/ 0 w 10"/>
                <a:gd name="T65" fmla="*/ 55 h 79"/>
                <a:gd name="T66" fmla="*/ 0 w 10"/>
                <a:gd name="T67" fmla="*/ 1 h 7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"/>
                <a:gd name="T103" fmla="*/ 0 h 79"/>
                <a:gd name="T104" fmla="*/ 10 w 10"/>
                <a:gd name="T105" fmla="*/ 79 h 7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" h="79">
                  <a:moveTo>
                    <a:pt x="0" y="1"/>
                  </a:moveTo>
                  <a:lnTo>
                    <a:pt x="0" y="1"/>
                  </a:lnTo>
                  <a:lnTo>
                    <a:pt x="10" y="0"/>
                  </a:lnTo>
                  <a:lnTo>
                    <a:pt x="10" y="15"/>
                  </a:lnTo>
                  <a:lnTo>
                    <a:pt x="0" y="15"/>
                  </a:lnTo>
                  <a:lnTo>
                    <a:pt x="0" y="1"/>
                  </a:lnTo>
                  <a:lnTo>
                    <a:pt x="0" y="28"/>
                  </a:lnTo>
                  <a:lnTo>
                    <a:pt x="10" y="28"/>
                  </a:lnTo>
                  <a:lnTo>
                    <a:pt x="10" y="43"/>
                  </a:lnTo>
                  <a:lnTo>
                    <a:pt x="0" y="44"/>
                  </a:lnTo>
                  <a:lnTo>
                    <a:pt x="0" y="28"/>
                  </a:lnTo>
                  <a:lnTo>
                    <a:pt x="0" y="1"/>
                  </a:lnTo>
                  <a:lnTo>
                    <a:pt x="0" y="55"/>
                  </a:lnTo>
                  <a:lnTo>
                    <a:pt x="10" y="57"/>
                  </a:lnTo>
                  <a:lnTo>
                    <a:pt x="8" y="76"/>
                  </a:lnTo>
                  <a:lnTo>
                    <a:pt x="6" y="77"/>
                  </a:lnTo>
                  <a:lnTo>
                    <a:pt x="1" y="79"/>
                  </a:lnTo>
                  <a:lnTo>
                    <a:pt x="0" y="5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9653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0" name="Freeform 52"/>
            <p:cNvSpPr>
              <a:spLocks/>
            </p:cNvSpPr>
            <p:nvPr/>
          </p:nvSpPr>
          <p:spPr bwMode="auto">
            <a:xfrm>
              <a:off x="2345" y="3372"/>
              <a:ext cx="129" cy="187"/>
            </a:xfrm>
            <a:custGeom>
              <a:avLst/>
              <a:gdLst>
                <a:gd name="T0" fmla="*/ 129 w 129"/>
                <a:gd name="T1" fmla="*/ 94 h 187"/>
                <a:gd name="T2" fmla="*/ 129 w 129"/>
                <a:gd name="T3" fmla="*/ 94 h 187"/>
                <a:gd name="T4" fmla="*/ 128 w 129"/>
                <a:gd name="T5" fmla="*/ 112 h 187"/>
                <a:gd name="T6" fmla="*/ 125 w 129"/>
                <a:gd name="T7" fmla="*/ 129 h 187"/>
                <a:gd name="T8" fmla="*/ 118 w 129"/>
                <a:gd name="T9" fmla="*/ 146 h 187"/>
                <a:gd name="T10" fmla="*/ 111 w 129"/>
                <a:gd name="T11" fmla="*/ 160 h 187"/>
                <a:gd name="T12" fmla="*/ 106 w 129"/>
                <a:gd name="T13" fmla="*/ 165 h 187"/>
                <a:gd name="T14" fmla="*/ 100 w 129"/>
                <a:gd name="T15" fmla="*/ 171 h 187"/>
                <a:gd name="T16" fmla="*/ 96 w 129"/>
                <a:gd name="T17" fmla="*/ 176 h 187"/>
                <a:gd name="T18" fmla="*/ 90 w 129"/>
                <a:gd name="T19" fmla="*/ 181 h 187"/>
                <a:gd name="T20" fmla="*/ 84 w 129"/>
                <a:gd name="T21" fmla="*/ 183 h 187"/>
                <a:gd name="T22" fmla="*/ 78 w 129"/>
                <a:gd name="T23" fmla="*/ 185 h 187"/>
                <a:gd name="T24" fmla="*/ 71 w 129"/>
                <a:gd name="T25" fmla="*/ 187 h 187"/>
                <a:gd name="T26" fmla="*/ 64 w 129"/>
                <a:gd name="T27" fmla="*/ 187 h 187"/>
                <a:gd name="T28" fmla="*/ 64 w 129"/>
                <a:gd name="T29" fmla="*/ 187 h 187"/>
                <a:gd name="T30" fmla="*/ 58 w 129"/>
                <a:gd name="T31" fmla="*/ 187 h 187"/>
                <a:gd name="T32" fmla="*/ 51 w 129"/>
                <a:gd name="T33" fmla="*/ 185 h 187"/>
                <a:gd name="T34" fmla="*/ 46 w 129"/>
                <a:gd name="T35" fmla="*/ 183 h 187"/>
                <a:gd name="T36" fmla="*/ 40 w 129"/>
                <a:gd name="T37" fmla="*/ 181 h 187"/>
                <a:gd name="T38" fmla="*/ 34 w 129"/>
                <a:gd name="T39" fmla="*/ 176 h 187"/>
                <a:gd name="T40" fmla="*/ 28 w 129"/>
                <a:gd name="T41" fmla="*/ 171 h 187"/>
                <a:gd name="T42" fmla="*/ 24 w 129"/>
                <a:gd name="T43" fmla="*/ 165 h 187"/>
                <a:gd name="T44" fmla="*/ 19 w 129"/>
                <a:gd name="T45" fmla="*/ 160 h 187"/>
                <a:gd name="T46" fmla="*/ 11 w 129"/>
                <a:gd name="T47" fmla="*/ 146 h 187"/>
                <a:gd name="T48" fmla="*/ 5 w 129"/>
                <a:gd name="T49" fmla="*/ 129 h 187"/>
                <a:gd name="T50" fmla="*/ 2 w 129"/>
                <a:gd name="T51" fmla="*/ 112 h 187"/>
                <a:gd name="T52" fmla="*/ 0 w 129"/>
                <a:gd name="T53" fmla="*/ 94 h 187"/>
                <a:gd name="T54" fmla="*/ 0 w 129"/>
                <a:gd name="T55" fmla="*/ 94 h 187"/>
                <a:gd name="T56" fmla="*/ 2 w 129"/>
                <a:gd name="T57" fmla="*/ 75 h 187"/>
                <a:gd name="T58" fmla="*/ 5 w 129"/>
                <a:gd name="T59" fmla="*/ 56 h 187"/>
                <a:gd name="T60" fmla="*/ 11 w 129"/>
                <a:gd name="T61" fmla="*/ 41 h 187"/>
                <a:gd name="T62" fmla="*/ 19 w 129"/>
                <a:gd name="T63" fmla="*/ 27 h 187"/>
                <a:gd name="T64" fmla="*/ 24 w 129"/>
                <a:gd name="T65" fmla="*/ 21 h 187"/>
                <a:gd name="T66" fmla="*/ 28 w 129"/>
                <a:gd name="T67" fmla="*/ 16 h 187"/>
                <a:gd name="T68" fmla="*/ 34 w 129"/>
                <a:gd name="T69" fmla="*/ 11 h 187"/>
                <a:gd name="T70" fmla="*/ 40 w 129"/>
                <a:gd name="T71" fmla="*/ 7 h 187"/>
                <a:gd name="T72" fmla="*/ 46 w 129"/>
                <a:gd name="T73" fmla="*/ 3 h 187"/>
                <a:gd name="T74" fmla="*/ 51 w 129"/>
                <a:gd name="T75" fmla="*/ 1 h 187"/>
                <a:gd name="T76" fmla="*/ 58 w 129"/>
                <a:gd name="T77" fmla="*/ 0 h 187"/>
                <a:gd name="T78" fmla="*/ 64 w 129"/>
                <a:gd name="T79" fmla="*/ 0 h 187"/>
                <a:gd name="T80" fmla="*/ 64 w 129"/>
                <a:gd name="T81" fmla="*/ 0 h 187"/>
                <a:gd name="T82" fmla="*/ 71 w 129"/>
                <a:gd name="T83" fmla="*/ 0 h 187"/>
                <a:gd name="T84" fmla="*/ 78 w 129"/>
                <a:gd name="T85" fmla="*/ 1 h 187"/>
                <a:gd name="T86" fmla="*/ 84 w 129"/>
                <a:gd name="T87" fmla="*/ 3 h 187"/>
                <a:gd name="T88" fmla="*/ 90 w 129"/>
                <a:gd name="T89" fmla="*/ 7 h 187"/>
                <a:gd name="T90" fmla="*/ 96 w 129"/>
                <a:gd name="T91" fmla="*/ 11 h 187"/>
                <a:gd name="T92" fmla="*/ 100 w 129"/>
                <a:gd name="T93" fmla="*/ 16 h 187"/>
                <a:gd name="T94" fmla="*/ 106 w 129"/>
                <a:gd name="T95" fmla="*/ 21 h 187"/>
                <a:gd name="T96" fmla="*/ 111 w 129"/>
                <a:gd name="T97" fmla="*/ 27 h 187"/>
                <a:gd name="T98" fmla="*/ 118 w 129"/>
                <a:gd name="T99" fmla="*/ 41 h 187"/>
                <a:gd name="T100" fmla="*/ 125 w 129"/>
                <a:gd name="T101" fmla="*/ 56 h 187"/>
                <a:gd name="T102" fmla="*/ 128 w 129"/>
                <a:gd name="T103" fmla="*/ 75 h 187"/>
                <a:gd name="T104" fmla="*/ 129 w 129"/>
                <a:gd name="T105" fmla="*/ 94 h 187"/>
                <a:gd name="T106" fmla="*/ 129 w 129"/>
                <a:gd name="T107" fmla="*/ 94 h 1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9"/>
                <a:gd name="T163" fmla="*/ 0 h 187"/>
                <a:gd name="T164" fmla="*/ 129 w 129"/>
                <a:gd name="T165" fmla="*/ 187 h 18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9" h="187">
                  <a:moveTo>
                    <a:pt x="129" y="94"/>
                  </a:moveTo>
                  <a:lnTo>
                    <a:pt x="129" y="94"/>
                  </a:lnTo>
                  <a:lnTo>
                    <a:pt x="128" y="112"/>
                  </a:lnTo>
                  <a:lnTo>
                    <a:pt x="125" y="129"/>
                  </a:lnTo>
                  <a:lnTo>
                    <a:pt x="118" y="146"/>
                  </a:lnTo>
                  <a:lnTo>
                    <a:pt x="111" y="160"/>
                  </a:lnTo>
                  <a:lnTo>
                    <a:pt x="106" y="165"/>
                  </a:lnTo>
                  <a:lnTo>
                    <a:pt x="100" y="171"/>
                  </a:lnTo>
                  <a:lnTo>
                    <a:pt x="96" y="176"/>
                  </a:lnTo>
                  <a:lnTo>
                    <a:pt x="90" y="181"/>
                  </a:lnTo>
                  <a:lnTo>
                    <a:pt x="84" y="183"/>
                  </a:lnTo>
                  <a:lnTo>
                    <a:pt x="78" y="185"/>
                  </a:lnTo>
                  <a:lnTo>
                    <a:pt x="71" y="187"/>
                  </a:lnTo>
                  <a:lnTo>
                    <a:pt x="64" y="187"/>
                  </a:lnTo>
                  <a:lnTo>
                    <a:pt x="58" y="187"/>
                  </a:lnTo>
                  <a:lnTo>
                    <a:pt x="51" y="185"/>
                  </a:lnTo>
                  <a:lnTo>
                    <a:pt x="46" y="183"/>
                  </a:lnTo>
                  <a:lnTo>
                    <a:pt x="40" y="181"/>
                  </a:lnTo>
                  <a:lnTo>
                    <a:pt x="34" y="176"/>
                  </a:lnTo>
                  <a:lnTo>
                    <a:pt x="28" y="171"/>
                  </a:lnTo>
                  <a:lnTo>
                    <a:pt x="24" y="165"/>
                  </a:lnTo>
                  <a:lnTo>
                    <a:pt x="19" y="160"/>
                  </a:lnTo>
                  <a:lnTo>
                    <a:pt x="11" y="146"/>
                  </a:lnTo>
                  <a:lnTo>
                    <a:pt x="5" y="129"/>
                  </a:lnTo>
                  <a:lnTo>
                    <a:pt x="2" y="112"/>
                  </a:lnTo>
                  <a:lnTo>
                    <a:pt x="0" y="94"/>
                  </a:lnTo>
                  <a:lnTo>
                    <a:pt x="2" y="75"/>
                  </a:lnTo>
                  <a:lnTo>
                    <a:pt x="5" y="56"/>
                  </a:lnTo>
                  <a:lnTo>
                    <a:pt x="11" y="41"/>
                  </a:lnTo>
                  <a:lnTo>
                    <a:pt x="19" y="27"/>
                  </a:lnTo>
                  <a:lnTo>
                    <a:pt x="24" y="21"/>
                  </a:lnTo>
                  <a:lnTo>
                    <a:pt x="28" y="16"/>
                  </a:lnTo>
                  <a:lnTo>
                    <a:pt x="34" y="11"/>
                  </a:lnTo>
                  <a:lnTo>
                    <a:pt x="40" y="7"/>
                  </a:lnTo>
                  <a:lnTo>
                    <a:pt x="46" y="3"/>
                  </a:lnTo>
                  <a:lnTo>
                    <a:pt x="51" y="1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8" y="1"/>
                  </a:lnTo>
                  <a:lnTo>
                    <a:pt x="84" y="3"/>
                  </a:lnTo>
                  <a:lnTo>
                    <a:pt x="90" y="7"/>
                  </a:lnTo>
                  <a:lnTo>
                    <a:pt x="96" y="11"/>
                  </a:lnTo>
                  <a:lnTo>
                    <a:pt x="100" y="16"/>
                  </a:lnTo>
                  <a:lnTo>
                    <a:pt x="106" y="21"/>
                  </a:lnTo>
                  <a:lnTo>
                    <a:pt x="111" y="27"/>
                  </a:lnTo>
                  <a:lnTo>
                    <a:pt x="118" y="41"/>
                  </a:lnTo>
                  <a:lnTo>
                    <a:pt x="125" y="56"/>
                  </a:lnTo>
                  <a:lnTo>
                    <a:pt x="128" y="75"/>
                  </a:lnTo>
                  <a:lnTo>
                    <a:pt x="129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1" name="Freeform 53"/>
            <p:cNvSpPr>
              <a:spLocks/>
            </p:cNvSpPr>
            <p:nvPr/>
          </p:nvSpPr>
          <p:spPr bwMode="auto">
            <a:xfrm>
              <a:off x="2416" y="3507"/>
              <a:ext cx="25" cy="25"/>
            </a:xfrm>
            <a:custGeom>
              <a:avLst/>
              <a:gdLst>
                <a:gd name="T0" fmla="*/ 0 w 25"/>
                <a:gd name="T1" fmla="*/ 8 h 25"/>
                <a:gd name="T2" fmla="*/ 0 w 25"/>
                <a:gd name="T3" fmla="*/ 8 h 25"/>
                <a:gd name="T4" fmla="*/ 3 w 25"/>
                <a:gd name="T5" fmla="*/ 8 h 25"/>
                <a:gd name="T6" fmla="*/ 5 w 25"/>
                <a:gd name="T7" fmla="*/ 10 h 25"/>
                <a:gd name="T8" fmla="*/ 8 w 25"/>
                <a:gd name="T9" fmla="*/ 11 h 25"/>
                <a:gd name="T10" fmla="*/ 12 w 25"/>
                <a:gd name="T11" fmla="*/ 13 h 25"/>
                <a:gd name="T12" fmla="*/ 15 w 25"/>
                <a:gd name="T13" fmla="*/ 15 h 25"/>
                <a:gd name="T14" fmla="*/ 18 w 25"/>
                <a:gd name="T15" fmla="*/ 20 h 25"/>
                <a:gd name="T16" fmla="*/ 20 w 25"/>
                <a:gd name="T17" fmla="*/ 25 h 25"/>
                <a:gd name="T18" fmla="*/ 25 w 25"/>
                <a:gd name="T19" fmla="*/ 23 h 25"/>
                <a:gd name="T20" fmla="*/ 25 w 25"/>
                <a:gd name="T21" fmla="*/ 23 h 25"/>
                <a:gd name="T22" fmla="*/ 25 w 25"/>
                <a:gd name="T23" fmla="*/ 22 h 25"/>
                <a:gd name="T24" fmla="*/ 25 w 25"/>
                <a:gd name="T25" fmla="*/ 21 h 25"/>
                <a:gd name="T26" fmla="*/ 25 w 25"/>
                <a:gd name="T27" fmla="*/ 20 h 25"/>
                <a:gd name="T28" fmla="*/ 25 w 25"/>
                <a:gd name="T29" fmla="*/ 19 h 25"/>
                <a:gd name="T30" fmla="*/ 23 w 25"/>
                <a:gd name="T31" fmla="*/ 18 h 25"/>
                <a:gd name="T32" fmla="*/ 23 w 25"/>
                <a:gd name="T33" fmla="*/ 15 h 25"/>
                <a:gd name="T34" fmla="*/ 22 w 25"/>
                <a:gd name="T35" fmla="*/ 13 h 25"/>
                <a:gd name="T36" fmla="*/ 21 w 25"/>
                <a:gd name="T37" fmla="*/ 12 h 25"/>
                <a:gd name="T38" fmla="*/ 20 w 25"/>
                <a:gd name="T39" fmla="*/ 10 h 25"/>
                <a:gd name="T40" fmla="*/ 19 w 25"/>
                <a:gd name="T41" fmla="*/ 7 h 25"/>
                <a:gd name="T42" fmla="*/ 16 w 25"/>
                <a:gd name="T43" fmla="*/ 6 h 25"/>
                <a:gd name="T44" fmla="*/ 14 w 25"/>
                <a:gd name="T45" fmla="*/ 4 h 25"/>
                <a:gd name="T46" fmla="*/ 12 w 25"/>
                <a:gd name="T47" fmla="*/ 3 h 25"/>
                <a:gd name="T48" fmla="*/ 10 w 25"/>
                <a:gd name="T49" fmla="*/ 1 h 25"/>
                <a:gd name="T50" fmla="*/ 6 w 25"/>
                <a:gd name="T51" fmla="*/ 0 h 25"/>
                <a:gd name="T52" fmla="*/ 0 w 25"/>
                <a:gd name="T53" fmla="*/ 8 h 2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5"/>
                <a:gd name="T82" fmla="*/ 0 h 25"/>
                <a:gd name="T83" fmla="*/ 25 w 25"/>
                <a:gd name="T84" fmla="*/ 25 h 2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5" h="25">
                  <a:moveTo>
                    <a:pt x="0" y="8"/>
                  </a:moveTo>
                  <a:lnTo>
                    <a:pt x="0" y="8"/>
                  </a:lnTo>
                  <a:lnTo>
                    <a:pt x="3" y="8"/>
                  </a:lnTo>
                  <a:lnTo>
                    <a:pt x="5" y="10"/>
                  </a:lnTo>
                  <a:lnTo>
                    <a:pt x="8" y="11"/>
                  </a:lnTo>
                  <a:lnTo>
                    <a:pt x="12" y="13"/>
                  </a:lnTo>
                  <a:lnTo>
                    <a:pt x="15" y="15"/>
                  </a:lnTo>
                  <a:lnTo>
                    <a:pt x="18" y="20"/>
                  </a:lnTo>
                  <a:lnTo>
                    <a:pt x="20" y="25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5" y="21"/>
                  </a:lnTo>
                  <a:lnTo>
                    <a:pt x="25" y="20"/>
                  </a:lnTo>
                  <a:lnTo>
                    <a:pt x="25" y="19"/>
                  </a:lnTo>
                  <a:lnTo>
                    <a:pt x="23" y="18"/>
                  </a:lnTo>
                  <a:lnTo>
                    <a:pt x="23" y="15"/>
                  </a:lnTo>
                  <a:lnTo>
                    <a:pt x="22" y="13"/>
                  </a:lnTo>
                  <a:lnTo>
                    <a:pt x="21" y="12"/>
                  </a:lnTo>
                  <a:lnTo>
                    <a:pt x="20" y="10"/>
                  </a:lnTo>
                  <a:lnTo>
                    <a:pt x="19" y="7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0" y="1"/>
                  </a:lnTo>
                  <a:lnTo>
                    <a:pt x="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2" name="Freeform 54"/>
            <p:cNvSpPr>
              <a:spLocks/>
            </p:cNvSpPr>
            <p:nvPr/>
          </p:nvSpPr>
          <p:spPr bwMode="auto">
            <a:xfrm>
              <a:off x="2415" y="3506"/>
              <a:ext cx="24" cy="24"/>
            </a:xfrm>
            <a:custGeom>
              <a:avLst/>
              <a:gdLst>
                <a:gd name="T0" fmla="*/ 0 w 24"/>
                <a:gd name="T1" fmla="*/ 0 h 24"/>
                <a:gd name="T2" fmla="*/ 2 w 24"/>
                <a:gd name="T3" fmla="*/ 8 h 24"/>
                <a:gd name="T4" fmla="*/ 4 w 24"/>
                <a:gd name="T5" fmla="*/ 8 h 24"/>
                <a:gd name="T6" fmla="*/ 5 w 24"/>
                <a:gd name="T7" fmla="*/ 8 h 24"/>
                <a:gd name="T8" fmla="*/ 8 w 24"/>
                <a:gd name="T9" fmla="*/ 9 h 24"/>
                <a:gd name="T10" fmla="*/ 11 w 24"/>
                <a:gd name="T11" fmla="*/ 11 h 24"/>
                <a:gd name="T12" fmla="*/ 14 w 24"/>
                <a:gd name="T13" fmla="*/ 13 h 24"/>
                <a:gd name="T14" fmla="*/ 17 w 24"/>
                <a:gd name="T15" fmla="*/ 16 h 24"/>
                <a:gd name="T16" fmla="*/ 20 w 24"/>
                <a:gd name="T17" fmla="*/ 20 h 24"/>
                <a:gd name="T18" fmla="*/ 22 w 24"/>
                <a:gd name="T19" fmla="*/ 24 h 24"/>
                <a:gd name="T20" fmla="*/ 24 w 24"/>
                <a:gd name="T21" fmla="*/ 24 h 24"/>
                <a:gd name="T22" fmla="*/ 24 w 24"/>
                <a:gd name="T23" fmla="*/ 24 h 24"/>
                <a:gd name="T24" fmla="*/ 24 w 24"/>
                <a:gd name="T25" fmla="*/ 23 h 24"/>
                <a:gd name="T26" fmla="*/ 24 w 24"/>
                <a:gd name="T27" fmla="*/ 22 h 24"/>
                <a:gd name="T28" fmla="*/ 24 w 24"/>
                <a:gd name="T29" fmla="*/ 21 h 24"/>
                <a:gd name="T30" fmla="*/ 23 w 24"/>
                <a:gd name="T31" fmla="*/ 20 h 24"/>
                <a:gd name="T32" fmla="*/ 23 w 24"/>
                <a:gd name="T33" fmla="*/ 18 h 24"/>
                <a:gd name="T34" fmla="*/ 22 w 24"/>
                <a:gd name="T35" fmla="*/ 16 h 24"/>
                <a:gd name="T36" fmla="*/ 21 w 24"/>
                <a:gd name="T37" fmla="*/ 14 h 24"/>
                <a:gd name="T38" fmla="*/ 20 w 24"/>
                <a:gd name="T39" fmla="*/ 12 h 24"/>
                <a:gd name="T40" fmla="*/ 19 w 24"/>
                <a:gd name="T41" fmla="*/ 11 h 24"/>
                <a:gd name="T42" fmla="*/ 16 w 24"/>
                <a:gd name="T43" fmla="*/ 8 h 24"/>
                <a:gd name="T44" fmla="*/ 14 w 24"/>
                <a:gd name="T45" fmla="*/ 6 h 24"/>
                <a:gd name="T46" fmla="*/ 12 w 24"/>
                <a:gd name="T47" fmla="*/ 5 h 24"/>
                <a:gd name="T48" fmla="*/ 8 w 24"/>
                <a:gd name="T49" fmla="*/ 2 h 24"/>
                <a:gd name="T50" fmla="*/ 5 w 24"/>
                <a:gd name="T51" fmla="*/ 1 h 24"/>
                <a:gd name="T52" fmla="*/ 0 w 24"/>
                <a:gd name="T53" fmla="*/ 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4"/>
                <a:gd name="T82" fmla="*/ 0 h 24"/>
                <a:gd name="T83" fmla="*/ 24 w 24"/>
                <a:gd name="T84" fmla="*/ 24 h 2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4" h="24">
                  <a:moveTo>
                    <a:pt x="0" y="0"/>
                  </a:move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8" y="9"/>
                  </a:lnTo>
                  <a:lnTo>
                    <a:pt x="11" y="11"/>
                  </a:lnTo>
                  <a:lnTo>
                    <a:pt x="14" y="13"/>
                  </a:lnTo>
                  <a:lnTo>
                    <a:pt x="17" y="16"/>
                  </a:lnTo>
                  <a:lnTo>
                    <a:pt x="20" y="20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4" y="22"/>
                  </a:lnTo>
                  <a:lnTo>
                    <a:pt x="24" y="21"/>
                  </a:lnTo>
                  <a:lnTo>
                    <a:pt x="23" y="20"/>
                  </a:lnTo>
                  <a:lnTo>
                    <a:pt x="23" y="18"/>
                  </a:lnTo>
                  <a:lnTo>
                    <a:pt x="22" y="16"/>
                  </a:lnTo>
                  <a:lnTo>
                    <a:pt x="21" y="14"/>
                  </a:lnTo>
                  <a:lnTo>
                    <a:pt x="20" y="12"/>
                  </a:lnTo>
                  <a:lnTo>
                    <a:pt x="19" y="11"/>
                  </a:lnTo>
                  <a:lnTo>
                    <a:pt x="16" y="8"/>
                  </a:lnTo>
                  <a:lnTo>
                    <a:pt x="14" y="6"/>
                  </a:lnTo>
                  <a:lnTo>
                    <a:pt x="12" y="5"/>
                  </a:lnTo>
                  <a:lnTo>
                    <a:pt x="8" y="2"/>
                  </a:lnTo>
                  <a:lnTo>
                    <a:pt x="5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9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3" name="Freeform 55"/>
            <p:cNvSpPr>
              <a:spLocks/>
            </p:cNvSpPr>
            <p:nvPr/>
          </p:nvSpPr>
          <p:spPr bwMode="auto">
            <a:xfrm>
              <a:off x="2402" y="3461"/>
              <a:ext cx="29" cy="78"/>
            </a:xfrm>
            <a:custGeom>
              <a:avLst/>
              <a:gdLst>
                <a:gd name="T0" fmla="*/ 4 w 29"/>
                <a:gd name="T1" fmla="*/ 9 h 78"/>
                <a:gd name="T2" fmla="*/ 10 w 29"/>
                <a:gd name="T3" fmla="*/ 10 h 78"/>
                <a:gd name="T4" fmla="*/ 17 w 29"/>
                <a:gd name="T5" fmla="*/ 14 h 78"/>
                <a:gd name="T6" fmla="*/ 21 w 29"/>
                <a:gd name="T7" fmla="*/ 20 h 78"/>
                <a:gd name="T8" fmla="*/ 22 w 29"/>
                <a:gd name="T9" fmla="*/ 24 h 78"/>
                <a:gd name="T10" fmla="*/ 22 w 29"/>
                <a:gd name="T11" fmla="*/ 25 h 78"/>
                <a:gd name="T12" fmla="*/ 22 w 29"/>
                <a:gd name="T13" fmla="*/ 27 h 78"/>
                <a:gd name="T14" fmla="*/ 22 w 29"/>
                <a:gd name="T15" fmla="*/ 30 h 78"/>
                <a:gd name="T16" fmla="*/ 21 w 29"/>
                <a:gd name="T17" fmla="*/ 34 h 78"/>
                <a:gd name="T18" fmla="*/ 19 w 29"/>
                <a:gd name="T19" fmla="*/ 37 h 78"/>
                <a:gd name="T20" fmla="*/ 17 w 29"/>
                <a:gd name="T21" fmla="*/ 40 h 78"/>
                <a:gd name="T22" fmla="*/ 13 w 29"/>
                <a:gd name="T23" fmla="*/ 45 h 78"/>
                <a:gd name="T24" fmla="*/ 10 w 29"/>
                <a:gd name="T25" fmla="*/ 47 h 78"/>
                <a:gd name="T26" fmla="*/ 8 w 29"/>
                <a:gd name="T27" fmla="*/ 49 h 78"/>
                <a:gd name="T28" fmla="*/ 7 w 29"/>
                <a:gd name="T29" fmla="*/ 51 h 78"/>
                <a:gd name="T30" fmla="*/ 5 w 29"/>
                <a:gd name="T31" fmla="*/ 53 h 78"/>
                <a:gd name="T32" fmla="*/ 3 w 29"/>
                <a:gd name="T33" fmla="*/ 58 h 78"/>
                <a:gd name="T34" fmla="*/ 0 w 29"/>
                <a:gd name="T35" fmla="*/ 63 h 78"/>
                <a:gd name="T36" fmla="*/ 0 w 29"/>
                <a:gd name="T37" fmla="*/ 68 h 78"/>
                <a:gd name="T38" fmla="*/ 0 w 29"/>
                <a:gd name="T39" fmla="*/ 74 h 78"/>
                <a:gd name="T40" fmla="*/ 7 w 29"/>
                <a:gd name="T41" fmla="*/ 76 h 78"/>
                <a:gd name="T42" fmla="*/ 7 w 29"/>
                <a:gd name="T43" fmla="*/ 75 h 78"/>
                <a:gd name="T44" fmla="*/ 7 w 29"/>
                <a:gd name="T45" fmla="*/ 74 h 78"/>
                <a:gd name="T46" fmla="*/ 7 w 29"/>
                <a:gd name="T47" fmla="*/ 71 h 78"/>
                <a:gd name="T48" fmla="*/ 7 w 29"/>
                <a:gd name="T49" fmla="*/ 67 h 78"/>
                <a:gd name="T50" fmla="*/ 8 w 29"/>
                <a:gd name="T51" fmla="*/ 64 h 78"/>
                <a:gd name="T52" fmla="*/ 11 w 29"/>
                <a:gd name="T53" fmla="*/ 59 h 78"/>
                <a:gd name="T54" fmla="*/ 14 w 29"/>
                <a:gd name="T55" fmla="*/ 54 h 78"/>
                <a:gd name="T56" fmla="*/ 20 w 29"/>
                <a:gd name="T57" fmla="*/ 51 h 78"/>
                <a:gd name="T58" fmla="*/ 21 w 29"/>
                <a:gd name="T59" fmla="*/ 50 h 78"/>
                <a:gd name="T60" fmla="*/ 22 w 29"/>
                <a:gd name="T61" fmla="*/ 49 h 78"/>
                <a:gd name="T62" fmla="*/ 24 w 29"/>
                <a:gd name="T63" fmla="*/ 46 h 78"/>
                <a:gd name="T64" fmla="*/ 26 w 29"/>
                <a:gd name="T65" fmla="*/ 43 h 78"/>
                <a:gd name="T66" fmla="*/ 28 w 29"/>
                <a:gd name="T67" fmla="*/ 39 h 78"/>
                <a:gd name="T68" fmla="*/ 29 w 29"/>
                <a:gd name="T69" fmla="*/ 34 h 78"/>
                <a:gd name="T70" fmla="*/ 29 w 29"/>
                <a:gd name="T71" fmla="*/ 29 h 78"/>
                <a:gd name="T72" fmla="*/ 29 w 29"/>
                <a:gd name="T73" fmla="*/ 22 h 78"/>
                <a:gd name="T74" fmla="*/ 29 w 29"/>
                <a:gd name="T75" fmla="*/ 22 h 78"/>
                <a:gd name="T76" fmla="*/ 28 w 29"/>
                <a:gd name="T77" fmla="*/ 20 h 78"/>
                <a:gd name="T78" fmla="*/ 27 w 29"/>
                <a:gd name="T79" fmla="*/ 16 h 78"/>
                <a:gd name="T80" fmla="*/ 26 w 29"/>
                <a:gd name="T81" fmla="*/ 13 h 78"/>
                <a:gd name="T82" fmla="*/ 24 w 29"/>
                <a:gd name="T83" fmla="*/ 9 h 78"/>
                <a:gd name="T84" fmla="*/ 20 w 29"/>
                <a:gd name="T85" fmla="*/ 6 h 78"/>
                <a:gd name="T86" fmla="*/ 15 w 29"/>
                <a:gd name="T87" fmla="*/ 2 h 78"/>
                <a:gd name="T88" fmla="*/ 11 w 29"/>
                <a:gd name="T89" fmla="*/ 0 h 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9"/>
                <a:gd name="T136" fmla="*/ 0 h 78"/>
                <a:gd name="T137" fmla="*/ 29 w 29"/>
                <a:gd name="T138" fmla="*/ 78 h 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9" h="78">
                  <a:moveTo>
                    <a:pt x="4" y="9"/>
                  </a:moveTo>
                  <a:lnTo>
                    <a:pt x="4" y="9"/>
                  </a:lnTo>
                  <a:lnTo>
                    <a:pt x="6" y="10"/>
                  </a:lnTo>
                  <a:lnTo>
                    <a:pt x="10" y="10"/>
                  </a:lnTo>
                  <a:lnTo>
                    <a:pt x="13" y="13"/>
                  </a:lnTo>
                  <a:lnTo>
                    <a:pt x="17" y="14"/>
                  </a:lnTo>
                  <a:lnTo>
                    <a:pt x="19" y="16"/>
                  </a:lnTo>
                  <a:lnTo>
                    <a:pt x="21" y="20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1" y="31"/>
                  </a:lnTo>
                  <a:lnTo>
                    <a:pt x="21" y="34"/>
                  </a:lnTo>
                  <a:lnTo>
                    <a:pt x="20" y="35"/>
                  </a:lnTo>
                  <a:lnTo>
                    <a:pt x="19" y="37"/>
                  </a:lnTo>
                  <a:lnTo>
                    <a:pt x="18" y="39"/>
                  </a:lnTo>
                  <a:lnTo>
                    <a:pt x="17" y="40"/>
                  </a:lnTo>
                  <a:lnTo>
                    <a:pt x="15" y="43"/>
                  </a:lnTo>
                  <a:lnTo>
                    <a:pt x="13" y="45"/>
                  </a:lnTo>
                  <a:lnTo>
                    <a:pt x="11" y="47"/>
                  </a:lnTo>
                  <a:lnTo>
                    <a:pt x="10" y="47"/>
                  </a:lnTo>
                  <a:lnTo>
                    <a:pt x="8" y="49"/>
                  </a:lnTo>
                  <a:lnTo>
                    <a:pt x="7" y="51"/>
                  </a:lnTo>
                  <a:lnTo>
                    <a:pt x="6" y="52"/>
                  </a:lnTo>
                  <a:lnTo>
                    <a:pt x="5" y="53"/>
                  </a:lnTo>
                  <a:lnTo>
                    <a:pt x="4" y="56"/>
                  </a:lnTo>
                  <a:lnTo>
                    <a:pt x="3" y="58"/>
                  </a:lnTo>
                  <a:lnTo>
                    <a:pt x="1" y="60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1" y="78"/>
                  </a:lnTo>
                  <a:lnTo>
                    <a:pt x="7" y="76"/>
                  </a:lnTo>
                  <a:lnTo>
                    <a:pt x="7" y="75"/>
                  </a:lnTo>
                  <a:lnTo>
                    <a:pt x="7" y="74"/>
                  </a:lnTo>
                  <a:lnTo>
                    <a:pt x="7" y="72"/>
                  </a:lnTo>
                  <a:lnTo>
                    <a:pt x="7" y="71"/>
                  </a:lnTo>
                  <a:lnTo>
                    <a:pt x="7" y="69"/>
                  </a:lnTo>
                  <a:lnTo>
                    <a:pt x="7" y="67"/>
                  </a:lnTo>
                  <a:lnTo>
                    <a:pt x="8" y="65"/>
                  </a:lnTo>
                  <a:lnTo>
                    <a:pt x="8" y="64"/>
                  </a:lnTo>
                  <a:lnTo>
                    <a:pt x="10" y="61"/>
                  </a:lnTo>
                  <a:lnTo>
                    <a:pt x="11" y="59"/>
                  </a:lnTo>
                  <a:lnTo>
                    <a:pt x="13" y="57"/>
                  </a:lnTo>
                  <a:lnTo>
                    <a:pt x="14" y="54"/>
                  </a:lnTo>
                  <a:lnTo>
                    <a:pt x="18" y="53"/>
                  </a:lnTo>
                  <a:lnTo>
                    <a:pt x="20" y="51"/>
                  </a:lnTo>
                  <a:lnTo>
                    <a:pt x="21" y="50"/>
                  </a:lnTo>
                  <a:lnTo>
                    <a:pt x="22" y="49"/>
                  </a:lnTo>
                  <a:lnTo>
                    <a:pt x="22" y="47"/>
                  </a:lnTo>
                  <a:lnTo>
                    <a:pt x="24" y="46"/>
                  </a:lnTo>
                  <a:lnTo>
                    <a:pt x="25" y="45"/>
                  </a:lnTo>
                  <a:lnTo>
                    <a:pt x="26" y="43"/>
                  </a:lnTo>
                  <a:lnTo>
                    <a:pt x="27" y="40"/>
                  </a:lnTo>
                  <a:lnTo>
                    <a:pt x="28" y="39"/>
                  </a:lnTo>
                  <a:lnTo>
                    <a:pt x="28" y="37"/>
                  </a:lnTo>
                  <a:lnTo>
                    <a:pt x="29" y="34"/>
                  </a:lnTo>
                  <a:lnTo>
                    <a:pt x="29" y="31"/>
                  </a:lnTo>
                  <a:lnTo>
                    <a:pt x="29" y="29"/>
                  </a:lnTo>
                  <a:lnTo>
                    <a:pt x="29" y="25"/>
                  </a:lnTo>
                  <a:lnTo>
                    <a:pt x="29" y="22"/>
                  </a:lnTo>
                  <a:lnTo>
                    <a:pt x="29" y="21"/>
                  </a:lnTo>
                  <a:lnTo>
                    <a:pt x="28" y="20"/>
                  </a:lnTo>
                  <a:lnTo>
                    <a:pt x="28" y="18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6" y="13"/>
                  </a:lnTo>
                  <a:lnTo>
                    <a:pt x="25" y="12"/>
                  </a:lnTo>
                  <a:lnTo>
                    <a:pt x="24" y="9"/>
                  </a:lnTo>
                  <a:lnTo>
                    <a:pt x="22" y="7"/>
                  </a:lnTo>
                  <a:lnTo>
                    <a:pt x="20" y="6"/>
                  </a:lnTo>
                  <a:lnTo>
                    <a:pt x="18" y="3"/>
                  </a:lnTo>
                  <a:lnTo>
                    <a:pt x="15" y="2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4" name="Freeform 56"/>
            <p:cNvSpPr>
              <a:spLocks/>
            </p:cNvSpPr>
            <p:nvPr/>
          </p:nvSpPr>
          <p:spPr bwMode="auto">
            <a:xfrm>
              <a:off x="2405" y="3460"/>
              <a:ext cx="24" cy="25"/>
            </a:xfrm>
            <a:custGeom>
              <a:avLst/>
              <a:gdLst>
                <a:gd name="T0" fmla="*/ 0 w 24"/>
                <a:gd name="T1" fmla="*/ 0 h 25"/>
                <a:gd name="T2" fmla="*/ 2 w 24"/>
                <a:gd name="T3" fmla="*/ 9 h 25"/>
                <a:gd name="T4" fmla="*/ 3 w 24"/>
                <a:gd name="T5" fmla="*/ 9 h 25"/>
                <a:gd name="T6" fmla="*/ 4 w 24"/>
                <a:gd name="T7" fmla="*/ 10 h 25"/>
                <a:gd name="T8" fmla="*/ 8 w 24"/>
                <a:gd name="T9" fmla="*/ 10 h 25"/>
                <a:gd name="T10" fmla="*/ 10 w 24"/>
                <a:gd name="T11" fmla="*/ 13 h 25"/>
                <a:gd name="T12" fmla="*/ 14 w 24"/>
                <a:gd name="T13" fmla="*/ 14 h 25"/>
                <a:gd name="T14" fmla="*/ 17 w 24"/>
                <a:gd name="T15" fmla="*/ 17 h 25"/>
                <a:gd name="T16" fmla="*/ 19 w 24"/>
                <a:gd name="T17" fmla="*/ 21 h 25"/>
                <a:gd name="T18" fmla="*/ 22 w 24"/>
                <a:gd name="T19" fmla="*/ 25 h 25"/>
                <a:gd name="T20" fmla="*/ 24 w 24"/>
                <a:gd name="T21" fmla="*/ 25 h 25"/>
                <a:gd name="T22" fmla="*/ 24 w 24"/>
                <a:gd name="T23" fmla="*/ 24 h 25"/>
                <a:gd name="T24" fmla="*/ 24 w 24"/>
                <a:gd name="T25" fmla="*/ 24 h 25"/>
                <a:gd name="T26" fmla="*/ 24 w 24"/>
                <a:gd name="T27" fmla="*/ 23 h 25"/>
                <a:gd name="T28" fmla="*/ 24 w 24"/>
                <a:gd name="T29" fmla="*/ 22 h 25"/>
                <a:gd name="T30" fmla="*/ 23 w 24"/>
                <a:gd name="T31" fmla="*/ 19 h 25"/>
                <a:gd name="T32" fmla="*/ 23 w 24"/>
                <a:gd name="T33" fmla="*/ 18 h 25"/>
                <a:gd name="T34" fmla="*/ 22 w 24"/>
                <a:gd name="T35" fmla="*/ 16 h 25"/>
                <a:gd name="T36" fmla="*/ 21 w 24"/>
                <a:gd name="T37" fmla="*/ 14 h 25"/>
                <a:gd name="T38" fmla="*/ 19 w 24"/>
                <a:gd name="T39" fmla="*/ 13 h 25"/>
                <a:gd name="T40" fmla="*/ 17 w 24"/>
                <a:gd name="T41" fmla="*/ 10 h 25"/>
                <a:gd name="T42" fmla="*/ 16 w 24"/>
                <a:gd name="T43" fmla="*/ 8 h 25"/>
                <a:gd name="T44" fmla="*/ 14 w 24"/>
                <a:gd name="T45" fmla="*/ 6 h 25"/>
                <a:gd name="T46" fmla="*/ 10 w 24"/>
                <a:gd name="T47" fmla="*/ 4 h 25"/>
                <a:gd name="T48" fmla="*/ 8 w 24"/>
                <a:gd name="T49" fmla="*/ 2 h 25"/>
                <a:gd name="T50" fmla="*/ 4 w 24"/>
                <a:gd name="T51" fmla="*/ 1 h 25"/>
                <a:gd name="T52" fmla="*/ 0 w 24"/>
                <a:gd name="T53" fmla="*/ 0 h 2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4"/>
                <a:gd name="T82" fmla="*/ 0 h 25"/>
                <a:gd name="T83" fmla="*/ 24 w 24"/>
                <a:gd name="T84" fmla="*/ 25 h 2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4" h="25">
                  <a:moveTo>
                    <a:pt x="0" y="0"/>
                  </a:moveTo>
                  <a:lnTo>
                    <a:pt x="2" y="9"/>
                  </a:lnTo>
                  <a:lnTo>
                    <a:pt x="3" y="9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0" y="13"/>
                  </a:lnTo>
                  <a:lnTo>
                    <a:pt x="14" y="14"/>
                  </a:lnTo>
                  <a:lnTo>
                    <a:pt x="17" y="17"/>
                  </a:lnTo>
                  <a:lnTo>
                    <a:pt x="19" y="21"/>
                  </a:lnTo>
                  <a:lnTo>
                    <a:pt x="22" y="25"/>
                  </a:lnTo>
                  <a:lnTo>
                    <a:pt x="24" y="25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4" y="22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2" y="16"/>
                  </a:lnTo>
                  <a:lnTo>
                    <a:pt x="21" y="14"/>
                  </a:lnTo>
                  <a:lnTo>
                    <a:pt x="19" y="13"/>
                  </a:lnTo>
                  <a:lnTo>
                    <a:pt x="17" y="10"/>
                  </a:lnTo>
                  <a:lnTo>
                    <a:pt x="16" y="8"/>
                  </a:lnTo>
                  <a:lnTo>
                    <a:pt x="14" y="6"/>
                  </a:lnTo>
                  <a:lnTo>
                    <a:pt x="10" y="4"/>
                  </a:lnTo>
                  <a:lnTo>
                    <a:pt x="8" y="2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9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5" name="Freeform 57"/>
            <p:cNvSpPr>
              <a:spLocks/>
            </p:cNvSpPr>
            <p:nvPr/>
          </p:nvSpPr>
          <p:spPr bwMode="auto">
            <a:xfrm>
              <a:off x="2371" y="3398"/>
              <a:ext cx="50" cy="66"/>
            </a:xfrm>
            <a:custGeom>
              <a:avLst/>
              <a:gdLst>
                <a:gd name="T0" fmla="*/ 6 w 50"/>
                <a:gd name="T1" fmla="*/ 1 h 66"/>
                <a:gd name="T2" fmla="*/ 7 w 50"/>
                <a:gd name="T3" fmla="*/ 5 h 66"/>
                <a:gd name="T4" fmla="*/ 12 w 50"/>
                <a:gd name="T5" fmla="*/ 10 h 66"/>
                <a:gd name="T6" fmla="*/ 18 w 50"/>
                <a:gd name="T7" fmla="*/ 14 h 66"/>
                <a:gd name="T8" fmla="*/ 24 w 50"/>
                <a:gd name="T9" fmla="*/ 17 h 66"/>
                <a:gd name="T10" fmla="*/ 27 w 50"/>
                <a:gd name="T11" fmla="*/ 18 h 66"/>
                <a:gd name="T12" fmla="*/ 29 w 50"/>
                <a:gd name="T13" fmla="*/ 18 h 66"/>
                <a:gd name="T14" fmla="*/ 34 w 50"/>
                <a:gd name="T15" fmla="*/ 20 h 66"/>
                <a:gd name="T16" fmla="*/ 37 w 50"/>
                <a:gd name="T17" fmla="*/ 22 h 66"/>
                <a:gd name="T18" fmla="*/ 42 w 50"/>
                <a:gd name="T19" fmla="*/ 26 h 66"/>
                <a:gd name="T20" fmla="*/ 45 w 50"/>
                <a:gd name="T21" fmla="*/ 30 h 66"/>
                <a:gd name="T22" fmla="*/ 49 w 50"/>
                <a:gd name="T23" fmla="*/ 36 h 66"/>
                <a:gd name="T24" fmla="*/ 49 w 50"/>
                <a:gd name="T25" fmla="*/ 40 h 66"/>
                <a:gd name="T26" fmla="*/ 50 w 50"/>
                <a:gd name="T27" fmla="*/ 41 h 66"/>
                <a:gd name="T28" fmla="*/ 50 w 50"/>
                <a:gd name="T29" fmla="*/ 43 h 66"/>
                <a:gd name="T30" fmla="*/ 50 w 50"/>
                <a:gd name="T31" fmla="*/ 47 h 66"/>
                <a:gd name="T32" fmla="*/ 50 w 50"/>
                <a:gd name="T33" fmla="*/ 50 h 66"/>
                <a:gd name="T34" fmla="*/ 49 w 50"/>
                <a:gd name="T35" fmla="*/ 55 h 66"/>
                <a:gd name="T36" fmla="*/ 48 w 50"/>
                <a:gd name="T37" fmla="*/ 59 h 66"/>
                <a:gd name="T38" fmla="*/ 45 w 50"/>
                <a:gd name="T39" fmla="*/ 64 h 66"/>
                <a:gd name="T40" fmla="*/ 32 w 50"/>
                <a:gd name="T41" fmla="*/ 62 h 66"/>
                <a:gd name="T42" fmla="*/ 32 w 50"/>
                <a:gd name="T43" fmla="*/ 62 h 66"/>
                <a:gd name="T44" fmla="*/ 35 w 50"/>
                <a:gd name="T45" fmla="*/ 61 h 66"/>
                <a:gd name="T46" fmla="*/ 36 w 50"/>
                <a:gd name="T47" fmla="*/ 58 h 66"/>
                <a:gd name="T48" fmla="*/ 38 w 50"/>
                <a:gd name="T49" fmla="*/ 55 h 66"/>
                <a:gd name="T50" fmla="*/ 41 w 50"/>
                <a:gd name="T51" fmla="*/ 52 h 66"/>
                <a:gd name="T52" fmla="*/ 43 w 50"/>
                <a:gd name="T53" fmla="*/ 48 h 66"/>
                <a:gd name="T54" fmla="*/ 43 w 50"/>
                <a:gd name="T55" fmla="*/ 44 h 66"/>
                <a:gd name="T56" fmla="*/ 43 w 50"/>
                <a:gd name="T57" fmla="*/ 41 h 66"/>
                <a:gd name="T58" fmla="*/ 42 w 50"/>
                <a:gd name="T59" fmla="*/ 39 h 66"/>
                <a:gd name="T60" fmla="*/ 39 w 50"/>
                <a:gd name="T61" fmla="*/ 34 h 66"/>
                <a:gd name="T62" fmla="*/ 32 w 50"/>
                <a:gd name="T63" fmla="*/ 29 h 66"/>
                <a:gd name="T64" fmla="*/ 22 w 50"/>
                <a:gd name="T65" fmla="*/ 26 h 66"/>
                <a:gd name="T66" fmla="*/ 22 w 50"/>
                <a:gd name="T67" fmla="*/ 26 h 66"/>
                <a:gd name="T68" fmla="*/ 18 w 50"/>
                <a:gd name="T69" fmla="*/ 25 h 66"/>
                <a:gd name="T70" fmla="*/ 15 w 50"/>
                <a:gd name="T71" fmla="*/ 22 h 66"/>
                <a:gd name="T72" fmla="*/ 12 w 50"/>
                <a:gd name="T73" fmla="*/ 20 h 66"/>
                <a:gd name="T74" fmla="*/ 7 w 50"/>
                <a:gd name="T75" fmla="*/ 17 h 66"/>
                <a:gd name="T76" fmla="*/ 3 w 50"/>
                <a:gd name="T77" fmla="*/ 13 h 66"/>
                <a:gd name="T78" fmla="*/ 1 w 50"/>
                <a:gd name="T79" fmla="*/ 7 h 66"/>
                <a:gd name="T80" fmla="*/ 0 w 50"/>
                <a:gd name="T81" fmla="*/ 1 h 6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"/>
                <a:gd name="T124" fmla="*/ 0 h 66"/>
                <a:gd name="T125" fmla="*/ 50 w 50"/>
                <a:gd name="T126" fmla="*/ 66 h 6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" h="66">
                  <a:moveTo>
                    <a:pt x="6" y="0"/>
                  </a:moveTo>
                  <a:lnTo>
                    <a:pt x="6" y="1"/>
                  </a:lnTo>
                  <a:lnTo>
                    <a:pt x="6" y="3"/>
                  </a:lnTo>
                  <a:lnTo>
                    <a:pt x="7" y="5"/>
                  </a:lnTo>
                  <a:lnTo>
                    <a:pt x="9" y="7"/>
                  </a:lnTo>
                  <a:lnTo>
                    <a:pt x="12" y="10"/>
                  </a:lnTo>
                  <a:lnTo>
                    <a:pt x="14" y="12"/>
                  </a:lnTo>
                  <a:lnTo>
                    <a:pt x="18" y="14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7" y="18"/>
                  </a:lnTo>
                  <a:lnTo>
                    <a:pt x="28" y="18"/>
                  </a:lnTo>
                  <a:lnTo>
                    <a:pt x="29" y="18"/>
                  </a:lnTo>
                  <a:lnTo>
                    <a:pt x="31" y="19"/>
                  </a:lnTo>
                  <a:lnTo>
                    <a:pt x="34" y="20"/>
                  </a:lnTo>
                  <a:lnTo>
                    <a:pt x="35" y="21"/>
                  </a:lnTo>
                  <a:lnTo>
                    <a:pt x="37" y="22"/>
                  </a:lnTo>
                  <a:lnTo>
                    <a:pt x="39" y="23"/>
                  </a:lnTo>
                  <a:lnTo>
                    <a:pt x="42" y="26"/>
                  </a:lnTo>
                  <a:lnTo>
                    <a:pt x="44" y="28"/>
                  </a:lnTo>
                  <a:lnTo>
                    <a:pt x="45" y="30"/>
                  </a:lnTo>
                  <a:lnTo>
                    <a:pt x="46" y="33"/>
                  </a:lnTo>
                  <a:lnTo>
                    <a:pt x="49" y="36"/>
                  </a:lnTo>
                  <a:lnTo>
                    <a:pt x="49" y="40"/>
                  </a:lnTo>
                  <a:lnTo>
                    <a:pt x="50" y="41"/>
                  </a:lnTo>
                  <a:lnTo>
                    <a:pt x="50" y="42"/>
                  </a:lnTo>
                  <a:lnTo>
                    <a:pt x="50" y="43"/>
                  </a:lnTo>
                  <a:lnTo>
                    <a:pt x="50" y="44"/>
                  </a:lnTo>
                  <a:lnTo>
                    <a:pt x="50" y="47"/>
                  </a:lnTo>
                  <a:lnTo>
                    <a:pt x="50" y="48"/>
                  </a:lnTo>
                  <a:lnTo>
                    <a:pt x="50" y="50"/>
                  </a:lnTo>
                  <a:lnTo>
                    <a:pt x="50" y="52"/>
                  </a:lnTo>
                  <a:lnTo>
                    <a:pt x="49" y="55"/>
                  </a:lnTo>
                  <a:lnTo>
                    <a:pt x="49" y="57"/>
                  </a:lnTo>
                  <a:lnTo>
                    <a:pt x="48" y="59"/>
                  </a:lnTo>
                  <a:lnTo>
                    <a:pt x="46" y="62"/>
                  </a:lnTo>
                  <a:lnTo>
                    <a:pt x="45" y="64"/>
                  </a:lnTo>
                  <a:lnTo>
                    <a:pt x="43" y="66"/>
                  </a:lnTo>
                  <a:lnTo>
                    <a:pt x="32" y="62"/>
                  </a:lnTo>
                  <a:lnTo>
                    <a:pt x="34" y="61"/>
                  </a:lnTo>
                  <a:lnTo>
                    <a:pt x="35" y="61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7" y="57"/>
                  </a:lnTo>
                  <a:lnTo>
                    <a:pt x="38" y="55"/>
                  </a:lnTo>
                  <a:lnTo>
                    <a:pt x="39" y="54"/>
                  </a:lnTo>
                  <a:lnTo>
                    <a:pt x="41" y="52"/>
                  </a:lnTo>
                  <a:lnTo>
                    <a:pt x="42" y="50"/>
                  </a:lnTo>
                  <a:lnTo>
                    <a:pt x="43" y="48"/>
                  </a:lnTo>
                  <a:lnTo>
                    <a:pt x="43" y="47"/>
                  </a:lnTo>
                  <a:lnTo>
                    <a:pt x="43" y="44"/>
                  </a:lnTo>
                  <a:lnTo>
                    <a:pt x="43" y="43"/>
                  </a:lnTo>
                  <a:lnTo>
                    <a:pt x="43" y="41"/>
                  </a:lnTo>
                  <a:lnTo>
                    <a:pt x="42" y="39"/>
                  </a:lnTo>
                  <a:lnTo>
                    <a:pt x="41" y="36"/>
                  </a:lnTo>
                  <a:lnTo>
                    <a:pt x="39" y="34"/>
                  </a:lnTo>
                  <a:lnTo>
                    <a:pt x="36" y="32"/>
                  </a:lnTo>
                  <a:lnTo>
                    <a:pt x="32" y="29"/>
                  </a:lnTo>
                  <a:lnTo>
                    <a:pt x="28" y="27"/>
                  </a:lnTo>
                  <a:lnTo>
                    <a:pt x="22" y="26"/>
                  </a:lnTo>
                  <a:lnTo>
                    <a:pt x="21" y="25"/>
                  </a:lnTo>
                  <a:lnTo>
                    <a:pt x="18" y="25"/>
                  </a:lnTo>
                  <a:lnTo>
                    <a:pt x="17" y="23"/>
                  </a:lnTo>
                  <a:lnTo>
                    <a:pt x="15" y="22"/>
                  </a:lnTo>
                  <a:lnTo>
                    <a:pt x="14" y="21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7" y="17"/>
                  </a:lnTo>
                  <a:lnTo>
                    <a:pt x="6" y="15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6" name="Freeform 58"/>
            <p:cNvSpPr>
              <a:spLocks/>
            </p:cNvSpPr>
            <p:nvPr/>
          </p:nvSpPr>
          <p:spPr bwMode="auto">
            <a:xfrm>
              <a:off x="2372" y="3398"/>
              <a:ext cx="24" cy="25"/>
            </a:xfrm>
            <a:custGeom>
              <a:avLst/>
              <a:gdLst>
                <a:gd name="T0" fmla="*/ 24 w 24"/>
                <a:gd name="T1" fmla="*/ 25 h 25"/>
                <a:gd name="T2" fmla="*/ 22 w 24"/>
                <a:gd name="T3" fmla="*/ 18 h 25"/>
                <a:gd name="T4" fmla="*/ 22 w 24"/>
                <a:gd name="T5" fmla="*/ 18 h 25"/>
                <a:gd name="T6" fmla="*/ 20 w 24"/>
                <a:gd name="T7" fmla="*/ 17 h 25"/>
                <a:gd name="T8" fmla="*/ 17 w 24"/>
                <a:gd name="T9" fmla="*/ 17 h 25"/>
                <a:gd name="T10" fmla="*/ 14 w 24"/>
                <a:gd name="T11" fmla="*/ 14 h 25"/>
                <a:gd name="T12" fmla="*/ 11 w 24"/>
                <a:gd name="T13" fmla="*/ 12 h 25"/>
                <a:gd name="T14" fmla="*/ 8 w 24"/>
                <a:gd name="T15" fmla="*/ 10 h 25"/>
                <a:gd name="T16" fmla="*/ 5 w 24"/>
                <a:gd name="T17" fmla="*/ 5 h 25"/>
                <a:gd name="T18" fmla="*/ 4 w 24"/>
                <a:gd name="T19" fmla="*/ 0 h 25"/>
                <a:gd name="T20" fmla="*/ 0 w 24"/>
                <a:gd name="T21" fmla="*/ 1 h 25"/>
                <a:gd name="T22" fmla="*/ 0 w 24"/>
                <a:gd name="T23" fmla="*/ 1 h 25"/>
                <a:gd name="T24" fmla="*/ 0 w 24"/>
                <a:gd name="T25" fmla="*/ 3 h 25"/>
                <a:gd name="T26" fmla="*/ 0 w 24"/>
                <a:gd name="T27" fmla="*/ 3 h 25"/>
                <a:gd name="T28" fmla="*/ 1 w 24"/>
                <a:gd name="T29" fmla="*/ 4 h 25"/>
                <a:gd name="T30" fmla="*/ 1 w 24"/>
                <a:gd name="T31" fmla="*/ 6 h 25"/>
                <a:gd name="T32" fmla="*/ 2 w 24"/>
                <a:gd name="T33" fmla="*/ 7 h 25"/>
                <a:gd name="T34" fmla="*/ 2 w 24"/>
                <a:gd name="T35" fmla="*/ 10 h 25"/>
                <a:gd name="T36" fmla="*/ 4 w 24"/>
                <a:gd name="T37" fmla="*/ 11 h 25"/>
                <a:gd name="T38" fmla="*/ 5 w 24"/>
                <a:gd name="T39" fmla="*/ 13 h 25"/>
                <a:gd name="T40" fmla="*/ 7 w 24"/>
                <a:gd name="T41" fmla="*/ 15 h 25"/>
                <a:gd name="T42" fmla="*/ 8 w 24"/>
                <a:gd name="T43" fmla="*/ 18 h 25"/>
                <a:gd name="T44" fmla="*/ 11 w 24"/>
                <a:gd name="T45" fmla="*/ 19 h 25"/>
                <a:gd name="T46" fmla="*/ 14 w 24"/>
                <a:gd name="T47" fmla="*/ 21 h 25"/>
                <a:gd name="T48" fmla="*/ 16 w 24"/>
                <a:gd name="T49" fmla="*/ 22 h 25"/>
                <a:gd name="T50" fmla="*/ 20 w 24"/>
                <a:gd name="T51" fmla="*/ 23 h 25"/>
                <a:gd name="T52" fmla="*/ 24 w 24"/>
                <a:gd name="T53" fmla="*/ 25 h 2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4"/>
                <a:gd name="T82" fmla="*/ 0 h 25"/>
                <a:gd name="T83" fmla="*/ 24 w 24"/>
                <a:gd name="T84" fmla="*/ 25 h 2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4" h="25">
                  <a:moveTo>
                    <a:pt x="24" y="25"/>
                  </a:moveTo>
                  <a:lnTo>
                    <a:pt x="22" y="18"/>
                  </a:lnTo>
                  <a:lnTo>
                    <a:pt x="20" y="17"/>
                  </a:lnTo>
                  <a:lnTo>
                    <a:pt x="17" y="17"/>
                  </a:lnTo>
                  <a:lnTo>
                    <a:pt x="14" y="14"/>
                  </a:lnTo>
                  <a:lnTo>
                    <a:pt x="11" y="12"/>
                  </a:lnTo>
                  <a:lnTo>
                    <a:pt x="8" y="10"/>
                  </a:lnTo>
                  <a:lnTo>
                    <a:pt x="5" y="5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7" y="15"/>
                  </a:lnTo>
                  <a:lnTo>
                    <a:pt x="8" y="18"/>
                  </a:lnTo>
                  <a:lnTo>
                    <a:pt x="11" y="19"/>
                  </a:lnTo>
                  <a:lnTo>
                    <a:pt x="14" y="21"/>
                  </a:lnTo>
                  <a:lnTo>
                    <a:pt x="16" y="22"/>
                  </a:lnTo>
                  <a:lnTo>
                    <a:pt x="20" y="23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rgbClr val="169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7" name="Freeform 59"/>
            <p:cNvSpPr>
              <a:spLocks/>
            </p:cNvSpPr>
            <p:nvPr/>
          </p:nvSpPr>
          <p:spPr bwMode="auto">
            <a:xfrm>
              <a:off x="2394" y="3416"/>
              <a:ext cx="25" cy="24"/>
            </a:xfrm>
            <a:custGeom>
              <a:avLst/>
              <a:gdLst>
                <a:gd name="T0" fmla="*/ 0 w 25"/>
                <a:gd name="T1" fmla="*/ 0 h 24"/>
                <a:gd name="T2" fmla="*/ 2 w 25"/>
                <a:gd name="T3" fmla="*/ 7 h 24"/>
                <a:gd name="T4" fmla="*/ 2 w 25"/>
                <a:gd name="T5" fmla="*/ 8 h 24"/>
                <a:gd name="T6" fmla="*/ 5 w 25"/>
                <a:gd name="T7" fmla="*/ 8 h 24"/>
                <a:gd name="T8" fmla="*/ 7 w 25"/>
                <a:gd name="T9" fmla="*/ 9 h 24"/>
                <a:gd name="T10" fmla="*/ 11 w 25"/>
                <a:gd name="T11" fmla="*/ 10 h 24"/>
                <a:gd name="T12" fmla="*/ 14 w 25"/>
                <a:gd name="T13" fmla="*/ 12 h 24"/>
                <a:gd name="T14" fmla="*/ 18 w 25"/>
                <a:gd name="T15" fmla="*/ 15 h 24"/>
                <a:gd name="T16" fmla="*/ 20 w 25"/>
                <a:gd name="T17" fmla="*/ 19 h 24"/>
                <a:gd name="T18" fmla="*/ 22 w 25"/>
                <a:gd name="T19" fmla="*/ 24 h 24"/>
                <a:gd name="T20" fmla="*/ 25 w 25"/>
                <a:gd name="T21" fmla="*/ 23 h 24"/>
                <a:gd name="T22" fmla="*/ 25 w 25"/>
                <a:gd name="T23" fmla="*/ 23 h 24"/>
                <a:gd name="T24" fmla="*/ 25 w 25"/>
                <a:gd name="T25" fmla="*/ 23 h 24"/>
                <a:gd name="T26" fmla="*/ 25 w 25"/>
                <a:gd name="T27" fmla="*/ 22 h 24"/>
                <a:gd name="T28" fmla="*/ 23 w 25"/>
                <a:gd name="T29" fmla="*/ 21 h 24"/>
                <a:gd name="T30" fmla="*/ 23 w 25"/>
                <a:gd name="T31" fmla="*/ 19 h 24"/>
                <a:gd name="T32" fmla="*/ 23 w 25"/>
                <a:gd name="T33" fmla="*/ 17 h 24"/>
                <a:gd name="T34" fmla="*/ 22 w 25"/>
                <a:gd name="T35" fmla="*/ 15 h 24"/>
                <a:gd name="T36" fmla="*/ 21 w 25"/>
                <a:gd name="T37" fmla="*/ 14 h 24"/>
                <a:gd name="T38" fmla="*/ 20 w 25"/>
                <a:gd name="T39" fmla="*/ 11 h 24"/>
                <a:gd name="T40" fmla="*/ 18 w 25"/>
                <a:gd name="T41" fmla="*/ 9 h 24"/>
                <a:gd name="T42" fmla="*/ 16 w 25"/>
                <a:gd name="T43" fmla="*/ 8 h 24"/>
                <a:gd name="T44" fmla="*/ 14 w 25"/>
                <a:gd name="T45" fmla="*/ 5 h 24"/>
                <a:gd name="T46" fmla="*/ 11 w 25"/>
                <a:gd name="T47" fmla="*/ 3 h 24"/>
                <a:gd name="T48" fmla="*/ 8 w 25"/>
                <a:gd name="T49" fmla="*/ 2 h 24"/>
                <a:gd name="T50" fmla="*/ 5 w 25"/>
                <a:gd name="T51" fmla="*/ 1 h 24"/>
                <a:gd name="T52" fmla="*/ 0 w 25"/>
                <a:gd name="T53" fmla="*/ 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5"/>
                <a:gd name="T82" fmla="*/ 0 h 24"/>
                <a:gd name="T83" fmla="*/ 25 w 25"/>
                <a:gd name="T84" fmla="*/ 24 h 2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5" h="24">
                  <a:moveTo>
                    <a:pt x="0" y="0"/>
                  </a:moveTo>
                  <a:lnTo>
                    <a:pt x="2" y="7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9"/>
                  </a:lnTo>
                  <a:lnTo>
                    <a:pt x="11" y="10"/>
                  </a:lnTo>
                  <a:lnTo>
                    <a:pt x="14" y="12"/>
                  </a:lnTo>
                  <a:lnTo>
                    <a:pt x="18" y="15"/>
                  </a:lnTo>
                  <a:lnTo>
                    <a:pt x="20" y="19"/>
                  </a:lnTo>
                  <a:lnTo>
                    <a:pt x="22" y="24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3" y="21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2" y="15"/>
                  </a:lnTo>
                  <a:lnTo>
                    <a:pt x="21" y="14"/>
                  </a:lnTo>
                  <a:lnTo>
                    <a:pt x="20" y="11"/>
                  </a:lnTo>
                  <a:lnTo>
                    <a:pt x="18" y="9"/>
                  </a:lnTo>
                  <a:lnTo>
                    <a:pt x="16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2"/>
                  </a:lnTo>
                  <a:lnTo>
                    <a:pt x="5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9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8" name="Freeform 60"/>
            <p:cNvSpPr>
              <a:spLocks/>
            </p:cNvSpPr>
            <p:nvPr/>
          </p:nvSpPr>
          <p:spPr bwMode="auto">
            <a:xfrm>
              <a:off x="2380" y="3391"/>
              <a:ext cx="30" cy="78"/>
            </a:xfrm>
            <a:custGeom>
              <a:avLst/>
              <a:gdLst>
                <a:gd name="T0" fmla="*/ 23 w 30"/>
                <a:gd name="T1" fmla="*/ 2 h 78"/>
                <a:gd name="T2" fmla="*/ 23 w 30"/>
                <a:gd name="T3" fmla="*/ 3 h 78"/>
                <a:gd name="T4" fmla="*/ 23 w 30"/>
                <a:gd name="T5" fmla="*/ 4 h 78"/>
                <a:gd name="T6" fmla="*/ 23 w 30"/>
                <a:gd name="T7" fmla="*/ 7 h 78"/>
                <a:gd name="T8" fmla="*/ 22 w 30"/>
                <a:gd name="T9" fmla="*/ 10 h 78"/>
                <a:gd name="T10" fmla="*/ 21 w 30"/>
                <a:gd name="T11" fmla="*/ 13 h 78"/>
                <a:gd name="T12" fmla="*/ 19 w 30"/>
                <a:gd name="T13" fmla="*/ 18 h 78"/>
                <a:gd name="T14" fmla="*/ 15 w 30"/>
                <a:gd name="T15" fmla="*/ 21 h 78"/>
                <a:gd name="T16" fmla="*/ 13 w 30"/>
                <a:gd name="T17" fmla="*/ 24 h 78"/>
                <a:gd name="T18" fmla="*/ 12 w 30"/>
                <a:gd name="T19" fmla="*/ 25 h 78"/>
                <a:gd name="T20" fmla="*/ 9 w 30"/>
                <a:gd name="T21" fmla="*/ 27 h 78"/>
                <a:gd name="T22" fmla="*/ 7 w 30"/>
                <a:gd name="T23" fmla="*/ 30 h 78"/>
                <a:gd name="T24" fmla="*/ 5 w 30"/>
                <a:gd name="T25" fmla="*/ 34 h 78"/>
                <a:gd name="T26" fmla="*/ 3 w 30"/>
                <a:gd name="T27" fmla="*/ 39 h 78"/>
                <a:gd name="T28" fmla="*/ 0 w 30"/>
                <a:gd name="T29" fmla="*/ 44 h 78"/>
                <a:gd name="T30" fmla="*/ 0 w 30"/>
                <a:gd name="T31" fmla="*/ 51 h 78"/>
                <a:gd name="T32" fmla="*/ 1 w 30"/>
                <a:gd name="T33" fmla="*/ 55 h 78"/>
                <a:gd name="T34" fmla="*/ 1 w 30"/>
                <a:gd name="T35" fmla="*/ 56 h 78"/>
                <a:gd name="T36" fmla="*/ 3 w 30"/>
                <a:gd name="T37" fmla="*/ 58 h 78"/>
                <a:gd name="T38" fmla="*/ 4 w 30"/>
                <a:gd name="T39" fmla="*/ 62 h 78"/>
                <a:gd name="T40" fmla="*/ 6 w 30"/>
                <a:gd name="T41" fmla="*/ 65 h 78"/>
                <a:gd name="T42" fmla="*/ 9 w 30"/>
                <a:gd name="T43" fmla="*/ 70 h 78"/>
                <a:gd name="T44" fmla="*/ 13 w 30"/>
                <a:gd name="T45" fmla="*/ 73 h 78"/>
                <a:gd name="T46" fmla="*/ 19 w 30"/>
                <a:gd name="T47" fmla="*/ 77 h 78"/>
                <a:gd name="T48" fmla="*/ 28 w 30"/>
                <a:gd name="T49" fmla="*/ 69 h 78"/>
                <a:gd name="T50" fmla="*/ 26 w 30"/>
                <a:gd name="T51" fmla="*/ 68 h 78"/>
                <a:gd name="T52" fmla="*/ 19 w 30"/>
                <a:gd name="T53" fmla="*/ 65 h 78"/>
                <a:gd name="T54" fmla="*/ 12 w 30"/>
                <a:gd name="T55" fmla="*/ 61 h 78"/>
                <a:gd name="T56" fmla="*/ 8 w 30"/>
                <a:gd name="T57" fmla="*/ 54 h 78"/>
                <a:gd name="T58" fmla="*/ 8 w 30"/>
                <a:gd name="T59" fmla="*/ 53 h 78"/>
                <a:gd name="T60" fmla="*/ 7 w 30"/>
                <a:gd name="T61" fmla="*/ 51 h 78"/>
                <a:gd name="T62" fmla="*/ 7 w 30"/>
                <a:gd name="T63" fmla="*/ 49 h 78"/>
                <a:gd name="T64" fmla="*/ 8 w 30"/>
                <a:gd name="T65" fmla="*/ 47 h 78"/>
                <a:gd name="T66" fmla="*/ 9 w 30"/>
                <a:gd name="T67" fmla="*/ 43 h 78"/>
                <a:gd name="T68" fmla="*/ 11 w 30"/>
                <a:gd name="T69" fmla="*/ 40 h 78"/>
                <a:gd name="T70" fmla="*/ 14 w 30"/>
                <a:gd name="T71" fmla="*/ 36 h 78"/>
                <a:gd name="T72" fmla="*/ 19 w 30"/>
                <a:gd name="T73" fmla="*/ 33 h 78"/>
                <a:gd name="T74" fmla="*/ 19 w 30"/>
                <a:gd name="T75" fmla="*/ 32 h 78"/>
                <a:gd name="T76" fmla="*/ 21 w 30"/>
                <a:gd name="T77" fmla="*/ 30 h 78"/>
                <a:gd name="T78" fmla="*/ 23 w 30"/>
                <a:gd name="T79" fmla="*/ 28 h 78"/>
                <a:gd name="T80" fmla="*/ 26 w 30"/>
                <a:gd name="T81" fmla="*/ 24 h 78"/>
                <a:gd name="T82" fmla="*/ 28 w 30"/>
                <a:gd name="T83" fmla="*/ 20 h 78"/>
                <a:gd name="T84" fmla="*/ 30 w 30"/>
                <a:gd name="T85" fmla="*/ 14 h 78"/>
                <a:gd name="T86" fmla="*/ 30 w 30"/>
                <a:gd name="T87" fmla="*/ 7 h 78"/>
                <a:gd name="T88" fmla="*/ 29 w 30"/>
                <a:gd name="T89" fmla="*/ 0 h 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"/>
                <a:gd name="T136" fmla="*/ 0 h 78"/>
                <a:gd name="T137" fmla="*/ 30 w 30"/>
                <a:gd name="T138" fmla="*/ 78 h 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" h="78">
                  <a:moveTo>
                    <a:pt x="23" y="2"/>
                  </a:moveTo>
                  <a:lnTo>
                    <a:pt x="23" y="2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3" y="7"/>
                  </a:lnTo>
                  <a:lnTo>
                    <a:pt x="23" y="8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1" y="13"/>
                  </a:lnTo>
                  <a:lnTo>
                    <a:pt x="20" y="15"/>
                  </a:lnTo>
                  <a:lnTo>
                    <a:pt x="19" y="18"/>
                  </a:lnTo>
                  <a:lnTo>
                    <a:pt x="18" y="20"/>
                  </a:lnTo>
                  <a:lnTo>
                    <a:pt x="15" y="21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2" y="25"/>
                  </a:lnTo>
                  <a:lnTo>
                    <a:pt x="11" y="26"/>
                  </a:lnTo>
                  <a:lnTo>
                    <a:pt x="9" y="27"/>
                  </a:lnTo>
                  <a:lnTo>
                    <a:pt x="8" y="28"/>
                  </a:lnTo>
                  <a:lnTo>
                    <a:pt x="7" y="30"/>
                  </a:lnTo>
                  <a:lnTo>
                    <a:pt x="6" y="32"/>
                  </a:lnTo>
                  <a:lnTo>
                    <a:pt x="5" y="34"/>
                  </a:lnTo>
                  <a:lnTo>
                    <a:pt x="4" y="36"/>
                  </a:lnTo>
                  <a:lnTo>
                    <a:pt x="3" y="39"/>
                  </a:lnTo>
                  <a:lnTo>
                    <a:pt x="1" y="42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1" y="55"/>
                  </a:lnTo>
                  <a:lnTo>
                    <a:pt x="1" y="56"/>
                  </a:lnTo>
                  <a:lnTo>
                    <a:pt x="1" y="57"/>
                  </a:lnTo>
                  <a:lnTo>
                    <a:pt x="3" y="58"/>
                  </a:lnTo>
                  <a:lnTo>
                    <a:pt x="3" y="61"/>
                  </a:lnTo>
                  <a:lnTo>
                    <a:pt x="4" y="62"/>
                  </a:lnTo>
                  <a:lnTo>
                    <a:pt x="5" y="64"/>
                  </a:lnTo>
                  <a:lnTo>
                    <a:pt x="6" y="65"/>
                  </a:lnTo>
                  <a:lnTo>
                    <a:pt x="7" y="68"/>
                  </a:lnTo>
                  <a:lnTo>
                    <a:pt x="9" y="70"/>
                  </a:lnTo>
                  <a:lnTo>
                    <a:pt x="11" y="71"/>
                  </a:lnTo>
                  <a:lnTo>
                    <a:pt x="13" y="73"/>
                  </a:lnTo>
                  <a:lnTo>
                    <a:pt x="16" y="76"/>
                  </a:lnTo>
                  <a:lnTo>
                    <a:pt x="19" y="77"/>
                  </a:lnTo>
                  <a:lnTo>
                    <a:pt x="22" y="78"/>
                  </a:lnTo>
                  <a:lnTo>
                    <a:pt x="28" y="69"/>
                  </a:lnTo>
                  <a:lnTo>
                    <a:pt x="26" y="68"/>
                  </a:lnTo>
                  <a:lnTo>
                    <a:pt x="22" y="66"/>
                  </a:lnTo>
                  <a:lnTo>
                    <a:pt x="19" y="65"/>
                  </a:lnTo>
                  <a:lnTo>
                    <a:pt x="14" y="63"/>
                  </a:lnTo>
                  <a:lnTo>
                    <a:pt x="12" y="61"/>
                  </a:lnTo>
                  <a:lnTo>
                    <a:pt x="9" y="57"/>
                  </a:lnTo>
                  <a:lnTo>
                    <a:pt x="8" y="54"/>
                  </a:lnTo>
                  <a:lnTo>
                    <a:pt x="8" y="53"/>
                  </a:lnTo>
                  <a:lnTo>
                    <a:pt x="7" y="53"/>
                  </a:lnTo>
                  <a:lnTo>
                    <a:pt x="7" y="51"/>
                  </a:lnTo>
                  <a:lnTo>
                    <a:pt x="7" y="50"/>
                  </a:lnTo>
                  <a:lnTo>
                    <a:pt x="7" y="49"/>
                  </a:lnTo>
                  <a:lnTo>
                    <a:pt x="8" y="48"/>
                  </a:lnTo>
                  <a:lnTo>
                    <a:pt x="8" y="47"/>
                  </a:lnTo>
                  <a:lnTo>
                    <a:pt x="8" y="44"/>
                  </a:lnTo>
                  <a:lnTo>
                    <a:pt x="9" y="43"/>
                  </a:lnTo>
                  <a:lnTo>
                    <a:pt x="9" y="41"/>
                  </a:lnTo>
                  <a:lnTo>
                    <a:pt x="11" y="40"/>
                  </a:lnTo>
                  <a:lnTo>
                    <a:pt x="12" y="37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9" y="33"/>
                  </a:lnTo>
                  <a:lnTo>
                    <a:pt x="19" y="32"/>
                  </a:lnTo>
                  <a:lnTo>
                    <a:pt x="20" y="32"/>
                  </a:lnTo>
                  <a:lnTo>
                    <a:pt x="21" y="30"/>
                  </a:lnTo>
                  <a:lnTo>
                    <a:pt x="22" y="29"/>
                  </a:lnTo>
                  <a:lnTo>
                    <a:pt x="23" y="28"/>
                  </a:lnTo>
                  <a:lnTo>
                    <a:pt x="25" y="26"/>
                  </a:lnTo>
                  <a:lnTo>
                    <a:pt x="26" y="24"/>
                  </a:lnTo>
                  <a:lnTo>
                    <a:pt x="27" y="22"/>
                  </a:lnTo>
                  <a:lnTo>
                    <a:pt x="28" y="20"/>
                  </a:lnTo>
                  <a:lnTo>
                    <a:pt x="29" y="17"/>
                  </a:lnTo>
                  <a:lnTo>
                    <a:pt x="30" y="14"/>
                  </a:lnTo>
                  <a:lnTo>
                    <a:pt x="30" y="11"/>
                  </a:lnTo>
                  <a:lnTo>
                    <a:pt x="30" y="7"/>
                  </a:lnTo>
                  <a:lnTo>
                    <a:pt x="30" y="4"/>
                  </a:lnTo>
                  <a:lnTo>
                    <a:pt x="29" y="0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9" name="Freeform 61"/>
            <p:cNvSpPr>
              <a:spLocks/>
            </p:cNvSpPr>
            <p:nvPr/>
          </p:nvSpPr>
          <p:spPr bwMode="auto">
            <a:xfrm>
              <a:off x="2383" y="3444"/>
              <a:ext cx="24" cy="25"/>
            </a:xfrm>
            <a:custGeom>
              <a:avLst/>
              <a:gdLst>
                <a:gd name="T0" fmla="*/ 24 w 24"/>
                <a:gd name="T1" fmla="*/ 25 h 25"/>
                <a:gd name="T2" fmla="*/ 22 w 24"/>
                <a:gd name="T3" fmla="*/ 16 h 25"/>
                <a:gd name="T4" fmla="*/ 22 w 24"/>
                <a:gd name="T5" fmla="*/ 16 h 25"/>
                <a:gd name="T6" fmla="*/ 19 w 24"/>
                <a:gd name="T7" fmla="*/ 16 h 25"/>
                <a:gd name="T8" fmla="*/ 17 w 24"/>
                <a:gd name="T9" fmla="*/ 15 h 25"/>
                <a:gd name="T10" fmla="*/ 13 w 24"/>
                <a:gd name="T11" fmla="*/ 13 h 25"/>
                <a:gd name="T12" fmla="*/ 10 w 24"/>
                <a:gd name="T13" fmla="*/ 11 h 25"/>
                <a:gd name="T14" fmla="*/ 8 w 24"/>
                <a:gd name="T15" fmla="*/ 9 h 25"/>
                <a:gd name="T16" fmla="*/ 4 w 24"/>
                <a:gd name="T17" fmla="*/ 5 h 25"/>
                <a:gd name="T18" fmla="*/ 3 w 24"/>
                <a:gd name="T19" fmla="*/ 0 h 25"/>
                <a:gd name="T20" fmla="*/ 0 w 24"/>
                <a:gd name="T21" fmla="*/ 1 h 25"/>
                <a:gd name="T22" fmla="*/ 0 w 24"/>
                <a:gd name="T23" fmla="*/ 1 h 25"/>
                <a:gd name="T24" fmla="*/ 0 w 24"/>
                <a:gd name="T25" fmla="*/ 2 h 25"/>
                <a:gd name="T26" fmla="*/ 1 w 24"/>
                <a:gd name="T27" fmla="*/ 3 h 25"/>
                <a:gd name="T28" fmla="*/ 1 w 24"/>
                <a:gd name="T29" fmla="*/ 4 h 25"/>
                <a:gd name="T30" fmla="*/ 1 w 24"/>
                <a:gd name="T31" fmla="*/ 5 h 25"/>
                <a:gd name="T32" fmla="*/ 2 w 24"/>
                <a:gd name="T33" fmla="*/ 8 h 25"/>
                <a:gd name="T34" fmla="*/ 3 w 24"/>
                <a:gd name="T35" fmla="*/ 9 h 25"/>
                <a:gd name="T36" fmla="*/ 4 w 24"/>
                <a:gd name="T37" fmla="*/ 11 h 25"/>
                <a:gd name="T38" fmla="*/ 5 w 24"/>
                <a:gd name="T39" fmla="*/ 13 h 25"/>
                <a:gd name="T40" fmla="*/ 6 w 24"/>
                <a:gd name="T41" fmla="*/ 16 h 25"/>
                <a:gd name="T42" fmla="*/ 9 w 24"/>
                <a:gd name="T43" fmla="*/ 18 h 25"/>
                <a:gd name="T44" fmla="*/ 11 w 24"/>
                <a:gd name="T45" fmla="*/ 19 h 25"/>
                <a:gd name="T46" fmla="*/ 13 w 24"/>
                <a:gd name="T47" fmla="*/ 22 h 25"/>
                <a:gd name="T48" fmla="*/ 17 w 24"/>
                <a:gd name="T49" fmla="*/ 23 h 25"/>
                <a:gd name="T50" fmla="*/ 20 w 24"/>
                <a:gd name="T51" fmla="*/ 24 h 25"/>
                <a:gd name="T52" fmla="*/ 24 w 24"/>
                <a:gd name="T53" fmla="*/ 25 h 2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4"/>
                <a:gd name="T82" fmla="*/ 0 h 25"/>
                <a:gd name="T83" fmla="*/ 24 w 24"/>
                <a:gd name="T84" fmla="*/ 25 h 2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4" h="25">
                  <a:moveTo>
                    <a:pt x="24" y="25"/>
                  </a:moveTo>
                  <a:lnTo>
                    <a:pt x="22" y="16"/>
                  </a:lnTo>
                  <a:lnTo>
                    <a:pt x="19" y="16"/>
                  </a:lnTo>
                  <a:lnTo>
                    <a:pt x="17" y="15"/>
                  </a:lnTo>
                  <a:lnTo>
                    <a:pt x="13" y="13"/>
                  </a:lnTo>
                  <a:lnTo>
                    <a:pt x="10" y="11"/>
                  </a:lnTo>
                  <a:lnTo>
                    <a:pt x="8" y="9"/>
                  </a:lnTo>
                  <a:lnTo>
                    <a:pt x="4" y="5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8"/>
                  </a:lnTo>
                  <a:lnTo>
                    <a:pt x="3" y="9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6" y="16"/>
                  </a:lnTo>
                  <a:lnTo>
                    <a:pt x="9" y="18"/>
                  </a:lnTo>
                  <a:lnTo>
                    <a:pt x="11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20" y="24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rgbClr val="169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0" name="Freeform 62"/>
            <p:cNvSpPr>
              <a:spLocks/>
            </p:cNvSpPr>
            <p:nvPr/>
          </p:nvSpPr>
          <p:spPr bwMode="auto">
            <a:xfrm>
              <a:off x="2383" y="3416"/>
              <a:ext cx="13" cy="31"/>
            </a:xfrm>
            <a:custGeom>
              <a:avLst/>
              <a:gdLst>
                <a:gd name="T0" fmla="*/ 11 w 13"/>
                <a:gd name="T1" fmla="*/ 0 h 31"/>
                <a:gd name="T2" fmla="*/ 13 w 13"/>
                <a:gd name="T3" fmla="*/ 7 h 31"/>
                <a:gd name="T4" fmla="*/ 13 w 13"/>
                <a:gd name="T5" fmla="*/ 8 h 31"/>
                <a:gd name="T6" fmla="*/ 12 w 13"/>
                <a:gd name="T7" fmla="*/ 8 h 31"/>
                <a:gd name="T8" fmla="*/ 12 w 13"/>
                <a:gd name="T9" fmla="*/ 8 h 31"/>
                <a:gd name="T10" fmla="*/ 11 w 13"/>
                <a:gd name="T11" fmla="*/ 9 h 31"/>
                <a:gd name="T12" fmla="*/ 10 w 13"/>
                <a:gd name="T13" fmla="*/ 10 h 31"/>
                <a:gd name="T14" fmla="*/ 9 w 13"/>
                <a:gd name="T15" fmla="*/ 11 h 31"/>
                <a:gd name="T16" fmla="*/ 9 w 13"/>
                <a:gd name="T17" fmla="*/ 12 h 31"/>
                <a:gd name="T18" fmla="*/ 8 w 13"/>
                <a:gd name="T19" fmla="*/ 14 h 31"/>
                <a:gd name="T20" fmla="*/ 6 w 13"/>
                <a:gd name="T21" fmla="*/ 15 h 31"/>
                <a:gd name="T22" fmla="*/ 5 w 13"/>
                <a:gd name="T23" fmla="*/ 17 h 31"/>
                <a:gd name="T24" fmla="*/ 4 w 13"/>
                <a:gd name="T25" fmla="*/ 19 h 31"/>
                <a:gd name="T26" fmla="*/ 3 w 13"/>
                <a:gd name="T27" fmla="*/ 21 h 31"/>
                <a:gd name="T28" fmla="*/ 3 w 13"/>
                <a:gd name="T29" fmla="*/ 23 h 31"/>
                <a:gd name="T30" fmla="*/ 3 w 13"/>
                <a:gd name="T31" fmla="*/ 25 h 31"/>
                <a:gd name="T32" fmla="*/ 3 w 13"/>
                <a:gd name="T33" fmla="*/ 28 h 31"/>
                <a:gd name="T34" fmla="*/ 3 w 13"/>
                <a:gd name="T35" fmla="*/ 31 h 31"/>
                <a:gd name="T36" fmla="*/ 1 w 13"/>
                <a:gd name="T37" fmla="*/ 31 h 31"/>
                <a:gd name="T38" fmla="*/ 1 w 13"/>
                <a:gd name="T39" fmla="*/ 31 h 31"/>
                <a:gd name="T40" fmla="*/ 1 w 13"/>
                <a:gd name="T41" fmla="*/ 31 h 31"/>
                <a:gd name="T42" fmla="*/ 0 w 13"/>
                <a:gd name="T43" fmla="*/ 30 h 31"/>
                <a:gd name="T44" fmla="*/ 0 w 13"/>
                <a:gd name="T45" fmla="*/ 29 h 31"/>
                <a:gd name="T46" fmla="*/ 0 w 13"/>
                <a:gd name="T47" fmla="*/ 28 h 31"/>
                <a:gd name="T48" fmla="*/ 0 w 13"/>
                <a:gd name="T49" fmla="*/ 25 h 31"/>
                <a:gd name="T50" fmla="*/ 0 w 13"/>
                <a:gd name="T51" fmla="*/ 23 h 31"/>
                <a:gd name="T52" fmla="*/ 0 w 13"/>
                <a:gd name="T53" fmla="*/ 21 h 31"/>
                <a:gd name="T54" fmla="*/ 0 w 13"/>
                <a:gd name="T55" fmla="*/ 18 h 31"/>
                <a:gd name="T56" fmla="*/ 1 w 13"/>
                <a:gd name="T57" fmla="*/ 16 h 31"/>
                <a:gd name="T58" fmla="*/ 1 w 13"/>
                <a:gd name="T59" fmla="*/ 14 h 31"/>
                <a:gd name="T60" fmla="*/ 2 w 13"/>
                <a:gd name="T61" fmla="*/ 10 h 31"/>
                <a:gd name="T62" fmla="*/ 4 w 13"/>
                <a:gd name="T63" fmla="*/ 8 h 31"/>
                <a:gd name="T64" fmla="*/ 6 w 13"/>
                <a:gd name="T65" fmla="*/ 5 h 31"/>
                <a:gd name="T66" fmla="*/ 9 w 13"/>
                <a:gd name="T67" fmla="*/ 2 h 31"/>
                <a:gd name="T68" fmla="*/ 11 w 13"/>
                <a:gd name="T69" fmla="*/ 0 h 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"/>
                <a:gd name="T106" fmla="*/ 0 h 31"/>
                <a:gd name="T107" fmla="*/ 13 w 13"/>
                <a:gd name="T108" fmla="*/ 31 h 3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" h="31">
                  <a:moveTo>
                    <a:pt x="11" y="0"/>
                  </a:moveTo>
                  <a:lnTo>
                    <a:pt x="13" y="7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9" y="11"/>
                  </a:lnTo>
                  <a:lnTo>
                    <a:pt x="9" y="12"/>
                  </a:lnTo>
                  <a:lnTo>
                    <a:pt x="8" y="14"/>
                  </a:lnTo>
                  <a:lnTo>
                    <a:pt x="6" y="15"/>
                  </a:lnTo>
                  <a:lnTo>
                    <a:pt x="5" y="17"/>
                  </a:lnTo>
                  <a:lnTo>
                    <a:pt x="4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3" y="28"/>
                  </a:lnTo>
                  <a:lnTo>
                    <a:pt x="3" y="31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2" y="10"/>
                  </a:lnTo>
                  <a:lnTo>
                    <a:pt x="4" y="8"/>
                  </a:lnTo>
                  <a:lnTo>
                    <a:pt x="6" y="5"/>
                  </a:lnTo>
                  <a:lnTo>
                    <a:pt x="9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7F6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1" name="Freeform 63"/>
            <p:cNvSpPr>
              <a:spLocks/>
            </p:cNvSpPr>
            <p:nvPr/>
          </p:nvSpPr>
          <p:spPr bwMode="auto">
            <a:xfrm>
              <a:off x="2385" y="3437"/>
              <a:ext cx="2" cy="13"/>
            </a:xfrm>
            <a:custGeom>
              <a:avLst/>
              <a:gdLst>
                <a:gd name="T0" fmla="*/ 2 w 2"/>
                <a:gd name="T1" fmla="*/ 0 h 13"/>
                <a:gd name="T2" fmla="*/ 2 w 2"/>
                <a:gd name="T3" fmla="*/ 0 h 13"/>
                <a:gd name="T4" fmla="*/ 2 w 2"/>
                <a:gd name="T5" fmla="*/ 0 h 13"/>
                <a:gd name="T6" fmla="*/ 2 w 2"/>
                <a:gd name="T7" fmla="*/ 0 h 13"/>
                <a:gd name="T8" fmla="*/ 1 w 2"/>
                <a:gd name="T9" fmla="*/ 0 h 13"/>
                <a:gd name="T10" fmla="*/ 1 w 2"/>
                <a:gd name="T11" fmla="*/ 1 h 13"/>
                <a:gd name="T12" fmla="*/ 1 w 2"/>
                <a:gd name="T13" fmla="*/ 1 h 13"/>
                <a:gd name="T14" fmla="*/ 1 w 2"/>
                <a:gd name="T15" fmla="*/ 2 h 13"/>
                <a:gd name="T16" fmla="*/ 1 w 2"/>
                <a:gd name="T17" fmla="*/ 3 h 13"/>
                <a:gd name="T18" fmla="*/ 1 w 2"/>
                <a:gd name="T19" fmla="*/ 3 h 13"/>
                <a:gd name="T20" fmla="*/ 0 w 2"/>
                <a:gd name="T21" fmla="*/ 4 h 13"/>
                <a:gd name="T22" fmla="*/ 0 w 2"/>
                <a:gd name="T23" fmla="*/ 5 h 13"/>
                <a:gd name="T24" fmla="*/ 0 w 2"/>
                <a:gd name="T25" fmla="*/ 8 h 13"/>
                <a:gd name="T26" fmla="*/ 0 w 2"/>
                <a:gd name="T27" fmla="*/ 9 h 13"/>
                <a:gd name="T28" fmla="*/ 0 w 2"/>
                <a:gd name="T29" fmla="*/ 10 h 13"/>
                <a:gd name="T30" fmla="*/ 0 w 2"/>
                <a:gd name="T31" fmla="*/ 12 h 13"/>
                <a:gd name="T32" fmla="*/ 0 w 2"/>
                <a:gd name="T33" fmla="*/ 13 h 13"/>
                <a:gd name="T34" fmla="*/ 2 w 2"/>
                <a:gd name="T35" fmla="*/ 11 h 13"/>
                <a:gd name="T36" fmla="*/ 2 w 2"/>
                <a:gd name="T37" fmla="*/ 10 h 13"/>
                <a:gd name="T38" fmla="*/ 2 w 2"/>
                <a:gd name="T39" fmla="*/ 10 h 13"/>
                <a:gd name="T40" fmla="*/ 1 w 2"/>
                <a:gd name="T41" fmla="*/ 8 h 13"/>
                <a:gd name="T42" fmla="*/ 1 w 2"/>
                <a:gd name="T43" fmla="*/ 7 h 13"/>
                <a:gd name="T44" fmla="*/ 1 w 2"/>
                <a:gd name="T45" fmla="*/ 4 h 13"/>
                <a:gd name="T46" fmla="*/ 1 w 2"/>
                <a:gd name="T47" fmla="*/ 3 h 13"/>
                <a:gd name="T48" fmla="*/ 1 w 2"/>
                <a:gd name="T49" fmla="*/ 1 h 13"/>
                <a:gd name="T50" fmla="*/ 2 w 2"/>
                <a:gd name="T51" fmla="*/ 0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"/>
                <a:gd name="T79" fmla="*/ 0 h 13"/>
                <a:gd name="T80" fmla="*/ 2 w 2"/>
                <a:gd name="T81" fmla="*/ 13 h 1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" h="13">
                  <a:moveTo>
                    <a:pt x="2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69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2" name="Freeform 64"/>
            <p:cNvSpPr>
              <a:spLocks/>
            </p:cNvSpPr>
            <p:nvPr/>
          </p:nvSpPr>
          <p:spPr bwMode="auto">
            <a:xfrm>
              <a:off x="2383" y="3437"/>
              <a:ext cx="3" cy="13"/>
            </a:xfrm>
            <a:custGeom>
              <a:avLst/>
              <a:gdLst>
                <a:gd name="T0" fmla="*/ 0 w 3"/>
                <a:gd name="T1" fmla="*/ 3 h 13"/>
                <a:gd name="T2" fmla="*/ 0 w 3"/>
                <a:gd name="T3" fmla="*/ 3 h 13"/>
                <a:gd name="T4" fmla="*/ 0 w 3"/>
                <a:gd name="T5" fmla="*/ 4 h 13"/>
                <a:gd name="T6" fmla="*/ 0 w 3"/>
                <a:gd name="T7" fmla="*/ 5 h 13"/>
                <a:gd name="T8" fmla="*/ 0 w 3"/>
                <a:gd name="T9" fmla="*/ 7 h 13"/>
                <a:gd name="T10" fmla="*/ 0 w 3"/>
                <a:gd name="T11" fmla="*/ 9 h 13"/>
                <a:gd name="T12" fmla="*/ 0 w 3"/>
                <a:gd name="T13" fmla="*/ 10 h 13"/>
                <a:gd name="T14" fmla="*/ 1 w 3"/>
                <a:gd name="T15" fmla="*/ 12 h 13"/>
                <a:gd name="T16" fmla="*/ 1 w 3"/>
                <a:gd name="T17" fmla="*/ 13 h 13"/>
                <a:gd name="T18" fmla="*/ 2 w 3"/>
                <a:gd name="T19" fmla="*/ 13 h 13"/>
                <a:gd name="T20" fmla="*/ 1 w 3"/>
                <a:gd name="T21" fmla="*/ 13 h 13"/>
                <a:gd name="T22" fmla="*/ 1 w 3"/>
                <a:gd name="T23" fmla="*/ 12 h 13"/>
                <a:gd name="T24" fmla="*/ 2 w 3"/>
                <a:gd name="T25" fmla="*/ 12 h 13"/>
                <a:gd name="T26" fmla="*/ 2 w 3"/>
                <a:gd name="T27" fmla="*/ 11 h 13"/>
                <a:gd name="T28" fmla="*/ 2 w 3"/>
                <a:gd name="T29" fmla="*/ 10 h 13"/>
                <a:gd name="T30" fmla="*/ 2 w 3"/>
                <a:gd name="T31" fmla="*/ 9 h 13"/>
                <a:gd name="T32" fmla="*/ 2 w 3"/>
                <a:gd name="T33" fmla="*/ 8 h 13"/>
                <a:gd name="T34" fmla="*/ 2 w 3"/>
                <a:gd name="T35" fmla="*/ 7 h 13"/>
                <a:gd name="T36" fmla="*/ 2 w 3"/>
                <a:gd name="T37" fmla="*/ 5 h 13"/>
                <a:gd name="T38" fmla="*/ 2 w 3"/>
                <a:gd name="T39" fmla="*/ 4 h 13"/>
                <a:gd name="T40" fmla="*/ 2 w 3"/>
                <a:gd name="T41" fmla="*/ 3 h 13"/>
                <a:gd name="T42" fmla="*/ 2 w 3"/>
                <a:gd name="T43" fmla="*/ 2 h 13"/>
                <a:gd name="T44" fmla="*/ 3 w 3"/>
                <a:gd name="T45" fmla="*/ 2 h 13"/>
                <a:gd name="T46" fmla="*/ 3 w 3"/>
                <a:gd name="T47" fmla="*/ 1 h 13"/>
                <a:gd name="T48" fmla="*/ 3 w 3"/>
                <a:gd name="T49" fmla="*/ 0 h 13"/>
                <a:gd name="T50" fmla="*/ 0 w 3"/>
                <a:gd name="T51" fmla="*/ 3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"/>
                <a:gd name="T79" fmla="*/ 0 h 13"/>
                <a:gd name="T80" fmla="*/ 3 w 3"/>
                <a:gd name="T81" fmla="*/ 13 h 1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" h="13">
                  <a:moveTo>
                    <a:pt x="0" y="3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7F6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3" name="Freeform 65"/>
            <p:cNvSpPr>
              <a:spLocks/>
            </p:cNvSpPr>
            <p:nvPr/>
          </p:nvSpPr>
          <p:spPr bwMode="auto">
            <a:xfrm>
              <a:off x="2394" y="3410"/>
              <a:ext cx="7" cy="13"/>
            </a:xfrm>
            <a:custGeom>
              <a:avLst/>
              <a:gdLst>
                <a:gd name="T0" fmla="*/ 6 w 7"/>
                <a:gd name="T1" fmla="*/ 0 h 13"/>
                <a:gd name="T2" fmla="*/ 5 w 7"/>
                <a:gd name="T3" fmla="*/ 1 h 13"/>
                <a:gd name="T4" fmla="*/ 5 w 7"/>
                <a:gd name="T5" fmla="*/ 2 h 13"/>
                <a:gd name="T6" fmla="*/ 4 w 7"/>
                <a:gd name="T7" fmla="*/ 3 h 13"/>
                <a:gd name="T8" fmla="*/ 2 w 7"/>
                <a:gd name="T9" fmla="*/ 5 h 13"/>
                <a:gd name="T10" fmla="*/ 1 w 7"/>
                <a:gd name="T11" fmla="*/ 5 h 13"/>
                <a:gd name="T12" fmla="*/ 1 w 7"/>
                <a:gd name="T13" fmla="*/ 6 h 13"/>
                <a:gd name="T14" fmla="*/ 1 w 7"/>
                <a:gd name="T15" fmla="*/ 6 h 13"/>
                <a:gd name="T16" fmla="*/ 0 w 7"/>
                <a:gd name="T17" fmla="*/ 6 h 13"/>
                <a:gd name="T18" fmla="*/ 2 w 7"/>
                <a:gd name="T19" fmla="*/ 13 h 13"/>
                <a:gd name="T20" fmla="*/ 2 w 7"/>
                <a:gd name="T21" fmla="*/ 13 h 13"/>
                <a:gd name="T22" fmla="*/ 4 w 7"/>
                <a:gd name="T23" fmla="*/ 13 h 13"/>
                <a:gd name="T24" fmla="*/ 4 w 7"/>
                <a:gd name="T25" fmla="*/ 13 h 13"/>
                <a:gd name="T26" fmla="*/ 4 w 7"/>
                <a:gd name="T27" fmla="*/ 11 h 13"/>
                <a:gd name="T28" fmla="*/ 5 w 7"/>
                <a:gd name="T29" fmla="*/ 11 h 13"/>
                <a:gd name="T30" fmla="*/ 5 w 7"/>
                <a:gd name="T31" fmla="*/ 11 h 13"/>
                <a:gd name="T32" fmla="*/ 5 w 7"/>
                <a:gd name="T33" fmla="*/ 11 h 13"/>
                <a:gd name="T34" fmla="*/ 5 w 7"/>
                <a:gd name="T35" fmla="*/ 10 h 13"/>
                <a:gd name="T36" fmla="*/ 6 w 7"/>
                <a:gd name="T37" fmla="*/ 9 h 13"/>
                <a:gd name="T38" fmla="*/ 6 w 7"/>
                <a:gd name="T39" fmla="*/ 7 h 13"/>
                <a:gd name="T40" fmla="*/ 6 w 7"/>
                <a:gd name="T41" fmla="*/ 6 h 13"/>
                <a:gd name="T42" fmla="*/ 7 w 7"/>
                <a:gd name="T43" fmla="*/ 5 h 13"/>
                <a:gd name="T44" fmla="*/ 7 w 7"/>
                <a:gd name="T45" fmla="*/ 2 h 13"/>
                <a:gd name="T46" fmla="*/ 6 w 7"/>
                <a:gd name="T47" fmla="*/ 2 h 13"/>
                <a:gd name="T48" fmla="*/ 6 w 7"/>
                <a:gd name="T49" fmla="*/ 1 h 13"/>
                <a:gd name="T50" fmla="*/ 6 w 7"/>
                <a:gd name="T51" fmla="*/ 0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"/>
                <a:gd name="T79" fmla="*/ 0 h 13"/>
                <a:gd name="T80" fmla="*/ 7 w 7"/>
                <a:gd name="T81" fmla="*/ 13 h 1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" h="13">
                  <a:moveTo>
                    <a:pt x="6" y="0"/>
                  </a:moveTo>
                  <a:lnTo>
                    <a:pt x="5" y="1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6" y="9"/>
                  </a:lnTo>
                  <a:lnTo>
                    <a:pt x="6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7F6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4" name="Freeform 66"/>
            <p:cNvSpPr>
              <a:spLocks/>
            </p:cNvSpPr>
            <p:nvPr/>
          </p:nvSpPr>
          <p:spPr bwMode="auto">
            <a:xfrm>
              <a:off x="2399" y="3391"/>
              <a:ext cx="10" cy="29"/>
            </a:xfrm>
            <a:custGeom>
              <a:avLst/>
              <a:gdLst>
                <a:gd name="T0" fmla="*/ 8 w 10"/>
                <a:gd name="T1" fmla="*/ 0 h 29"/>
                <a:gd name="T2" fmla="*/ 6 w 10"/>
                <a:gd name="T3" fmla="*/ 0 h 29"/>
                <a:gd name="T4" fmla="*/ 6 w 10"/>
                <a:gd name="T5" fmla="*/ 3 h 29"/>
                <a:gd name="T6" fmla="*/ 6 w 10"/>
                <a:gd name="T7" fmla="*/ 4 h 29"/>
                <a:gd name="T8" fmla="*/ 6 w 10"/>
                <a:gd name="T9" fmla="*/ 5 h 29"/>
                <a:gd name="T10" fmla="*/ 6 w 10"/>
                <a:gd name="T11" fmla="*/ 6 h 29"/>
                <a:gd name="T12" fmla="*/ 6 w 10"/>
                <a:gd name="T13" fmla="*/ 7 h 29"/>
                <a:gd name="T14" fmla="*/ 6 w 10"/>
                <a:gd name="T15" fmla="*/ 8 h 29"/>
                <a:gd name="T16" fmla="*/ 6 w 10"/>
                <a:gd name="T17" fmla="*/ 10 h 29"/>
                <a:gd name="T18" fmla="*/ 6 w 10"/>
                <a:gd name="T19" fmla="*/ 11 h 29"/>
                <a:gd name="T20" fmla="*/ 4 w 10"/>
                <a:gd name="T21" fmla="*/ 12 h 29"/>
                <a:gd name="T22" fmla="*/ 4 w 10"/>
                <a:gd name="T23" fmla="*/ 13 h 29"/>
                <a:gd name="T24" fmla="*/ 4 w 10"/>
                <a:gd name="T25" fmla="*/ 14 h 29"/>
                <a:gd name="T26" fmla="*/ 3 w 10"/>
                <a:gd name="T27" fmla="*/ 15 h 29"/>
                <a:gd name="T28" fmla="*/ 3 w 10"/>
                <a:gd name="T29" fmla="*/ 17 h 29"/>
                <a:gd name="T30" fmla="*/ 2 w 10"/>
                <a:gd name="T31" fmla="*/ 18 h 29"/>
                <a:gd name="T32" fmla="*/ 2 w 10"/>
                <a:gd name="T33" fmla="*/ 18 h 29"/>
                <a:gd name="T34" fmla="*/ 1 w 10"/>
                <a:gd name="T35" fmla="*/ 19 h 29"/>
                <a:gd name="T36" fmla="*/ 1 w 10"/>
                <a:gd name="T37" fmla="*/ 20 h 29"/>
                <a:gd name="T38" fmla="*/ 1 w 10"/>
                <a:gd name="T39" fmla="*/ 21 h 29"/>
                <a:gd name="T40" fmla="*/ 2 w 10"/>
                <a:gd name="T41" fmla="*/ 21 h 29"/>
                <a:gd name="T42" fmla="*/ 2 w 10"/>
                <a:gd name="T43" fmla="*/ 24 h 29"/>
                <a:gd name="T44" fmla="*/ 1 w 10"/>
                <a:gd name="T45" fmla="*/ 25 h 29"/>
                <a:gd name="T46" fmla="*/ 1 w 10"/>
                <a:gd name="T47" fmla="*/ 26 h 29"/>
                <a:gd name="T48" fmla="*/ 1 w 10"/>
                <a:gd name="T49" fmla="*/ 28 h 29"/>
                <a:gd name="T50" fmla="*/ 0 w 10"/>
                <a:gd name="T51" fmla="*/ 29 h 29"/>
                <a:gd name="T52" fmla="*/ 3 w 10"/>
                <a:gd name="T53" fmla="*/ 27 h 29"/>
                <a:gd name="T54" fmla="*/ 4 w 10"/>
                <a:gd name="T55" fmla="*/ 25 h 29"/>
                <a:gd name="T56" fmla="*/ 7 w 10"/>
                <a:gd name="T57" fmla="*/ 21 h 29"/>
                <a:gd name="T58" fmla="*/ 8 w 10"/>
                <a:gd name="T59" fmla="*/ 19 h 29"/>
                <a:gd name="T60" fmla="*/ 9 w 10"/>
                <a:gd name="T61" fmla="*/ 17 h 29"/>
                <a:gd name="T62" fmla="*/ 9 w 10"/>
                <a:gd name="T63" fmla="*/ 14 h 29"/>
                <a:gd name="T64" fmla="*/ 9 w 10"/>
                <a:gd name="T65" fmla="*/ 12 h 29"/>
                <a:gd name="T66" fmla="*/ 10 w 10"/>
                <a:gd name="T67" fmla="*/ 10 h 29"/>
                <a:gd name="T68" fmla="*/ 10 w 10"/>
                <a:gd name="T69" fmla="*/ 7 h 29"/>
                <a:gd name="T70" fmla="*/ 9 w 10"/>
                <a:gd name="T71" fmla="*/ 6 h 29"/>
                <a:gd name="T72" fmla="*/ 9 w 10"/>
                <a:gd name="T73" fmla="*/ 4 h 29"/>
                <a:gd name="T74" fmla="*/ 9 w 10"/>
                <a:gd name="T75" fmla="*/ 3 h 29"/>
                <a:gd name="T76" fmla="*/ 9 w 10"/>
                <a:gd name="T77" fmla="*/ 2 h 29"/>
                <a:gd name="T78" fmla="*/ 9 w 10"/>
                <a:gd name="T79" fmla="*/ 0 h 29"/>
                <a:gd name="T80" fmla="*/ 8 w 10"/>
                <a:gd name="T81" fmla="*/ 0 h 29"/>
                <a:gd name="T82" fmla="*/ 8 w 10"/>
                <a:gd name="T83" fmla="*/ 0 h 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"/>
                <a:gd name="T127" fmla="*/ 0 h 29"/>
                <a:gd name="T128" fmla="*/ 10 w 10"/>
                <a:gd name="T129" fmla="*/ 29 h 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" h="29">
                  <a:moveTo>
                    <a:pt x="8" y="0"/>
                  </a:moveTo>
                  <a:lnTo>
                    <a:pt x="6" y="0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2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2" y="24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0" y="29"/>
                  </a:lnTo>
                  <a:lnTo>
                    <a:pt x="3" y="27"/>
                  </a:lnTo>
                  <a:lnTo>
                    <a:pt x="4" y="25"/>
                  </a:lnTo>
                  <a:lnTo>
                    <a:pt x="7" y="21"/>
                  </a:lnTo>
                  <a:lnTo>
                    <a:pt x="8" y="19"/>
                  </a:lnTo>
                  <a:lnTo>
                    <a:pt x="9" y="17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5D5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5" name="Freeform 67"/>
            <p:cNvSpPr>
              <a:spLocks/>
            </p:cNvSpPr>
            <p:nvPr/>
          </p:nvSpPr>
          <p:spPr bwMode="auto">
            <a:xfrm>
              <a:off x="2392" y="3460"/>
              <a:ext cx="27" cy="53"/>
            </a:xfrm>
            <a:custGeom>
              <a:avLst/>
              <a:gdLst>
                <a:gd name="T0" fmla="*/ 22 w 27"/>
                <a:gd name="T1" fmla="*/ 4 h 53"/>
                <a:gd name="T2" fmla="*/ 22 w 27"/>
                <a:gd name="T3" fmla="*/ 4 h 53"/>
                <a:gd name="T4" fmla="*/ 20 w 27"/>
                <a:gd name="T5" fmla="*/ 7 h 53"/>
                <a:gd name="T6" fmla="*/ 17 w 27"/>
                <a:gd name="T7" fmla="*/ 9 h 53"/>
                <a:gd name="T8" fmla="*/ 14 w 27"/>
                <a:gd name="T9" fmla="*/ 11 h 53"/>
                <a:gd name="T10" fmla="*/ 14 w 27"/>
                <a:gd name="T11" fmla="*/ 13 h 53"/>
                <a:gd name="T12" fmla="*/ 11 w 27"/>
                <a:gd name="T13" fmla="*/ 14 h 53"/>
                <a:gd name="T14" fmla="*/ 10 w 27"/>
                <a:gd name="T15" fmla="*/ 16 h 53"/>
                <a:gd name="T16" fmla="*/ 8 w 27"/>
                <a:gd name="T17" fmla="*/ 18 h 53"/>
                <a:gd name="T18" fmla="*/ 7 w 27"/>
                <a:gd name="T19" fmla="*/ 22 h 53"/>
                <a:gd name="T20" fmla="*/ 6 w 27"/>
                <a:gd name="T21" fmla="*/ 25 h 53"/>
                <a:gd name="T22" fmla="*/ 7 w 27"/>
                <a:gd name="T23" fmla="*/ 29 h 53"/>
                <a:gd name="T24" fmla="*/ 7 w 27"/>
                <a:gd name="T25" fmla="*/ 32 h 53"/>
                <a:gd name="T26" fmla="*/ 9 w 27"/>
                <a:gd name="T27" fmla="*/ 36 h 53"/>
                <a:gd name="T28" fmla="*/ 14 w 27"/>
                <a:gd name="T29" fmla="*/ 40 h 53"/>
                <a:gd name="T30" fmla="*/ 22 w 27"/>
                <a:gd name="T31" fmla="*/ 45 h 53"/>
                <a:gd name="T32" fmla="*/ 20 w 27"/>
                <a:gd name="T33" fmla="*/ 53 h 53"/>
                <a:gd name="T34" fmla="*/ 18 w 27"/>
                <a:gd name="T35" fmla="*/ 53 h 53"/>
                <a:gd name="T36" fmla="*/ 17 w 27"/>
                <a:gd name="T37" fmla="*/ 52 h 53"/>
                <a:gd name="T38" fmla="*/ 14 w 27"/>
                <a:gd name="T39" fmla="*/ 51 h 53"/>
                <a:gd name="T40" fmla="*/ 11 w 27"/>
                <a:gd name="T41" fmla="*/ 48 h 53"/>
                <a:gd name="T42" fmla="*/ 8 w 27"/>
                <a:gd name="T43" fmla="*/ 46 h 53"/>
                <a:gd name="T44" fmla="*/ 4 w 27"/>
                <a:gd name="T45" fmla="*/ 43 h 53"/>
                <a:gd name="T46" fmla="*/ 2 w 27"/>
                <a:gd name="T47" fmla="*/ 37 h 53"/>
                <a:gd name="T48" fmla="*/ 0 w 27"/>
                <a:gd name="T49" fmla="*/ 31 h 53"/>
                <a:gd name="T50" fmla="*/ 0 w 27"/>
                <a:gd name="T51" fmla="*/ 30 h 53"/>
                <a:gd name="T52" fmla="*/ 0 w 27"/>
                <a:gd name="T53" fmla="*/ 28 h 53"/>
                <a:gd name="T54" fmla="*/ 0 w 27"/>
                <a:gd name="T55" fmla="*/ 24 h 53"/>
                <a:gd name="T56" fmla="*/ 0 w 27"/>
                <a:gd name="T57" fmla="*/ 19 h 53"/>
                <a:gd name="T58" fmla="*/ 1 w 27"/>
                <a:gd name="T59" fmla="*/ 15 h 53"/>
                <a:gd name="T60" fmla="*/ 3 w 27"/>
                <a:gd name="T61" fmla="*/ 9 h 53"/>
                <a:gd name="T62" fmla="*/ 7 w 27"/>
                <a:gd name="T63" fmla="*/ 4 h 53"/>
                <a:gd name="T64" fmla="*/ 13 w 27"/>
                <a:gd name="T65" fmla="*/ 0 h 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"/>
                <a:gd name="T100" fmla="*/ 0 h 53"/>
                <a:gd name="T101" fmla="*/ 27 w 27"/>
                <a:gd name="T102" fmla="*/ 53 h 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" h="53">
                  <a:moveTo>
                    <a:pt x="22" y="4"/>
                  </a:moveTo>
                  <a:lnTo>
                    <a:pt x="22" y="4"/>
                  </a:lnTo>
                  <a:lnTo>
                    <a:pt x="21" y="6"/>
                  </a:lnTo>
                  <a:lnTo>
                    <a:pt x="20" y="7"/>
                  </a:lnTo>
                  <a:lnTo>
                    <a:pt x="18" y="8"/>
                  </a:lnTo>
                  <a:lnTo>
                    <a:pt x="17" y="9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3" y="13"/>
                  </a:lnTo>
                  <a:lnTo>
                    <a:pt x="11" y="14"/>
                  </a:lnTo>
                  <a:lnTo>
                    <a:pt x="11" y="15"/>
                  </a:lnTo>
                  <a:lnTo>
                    <a:pt x="10" y="16"/>
                  </a:lnTo>
                  <a:lnTo>
                    <a:pt x="9" y="17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7" y="29"/>
                  </a:lnTo>
                  <a:lnTo>
                    <a:pt x="7" y="31"/>
                  </a:lnTo>
                  <a:lnTo>
                    <a:pt x="7" y="32"/>
                  </a:lnTo>
                  <a:lnTo>
                    <a:pt x="8" y="33"/>
                  </a:lnTo>
                  <a:lnTo>
                    <a:pt x="9" y="36"/>
                  </a:lnTo>
                  <a:lnTo>
                    <a:pt x="11" y="38"/>
                  </a:lnTo>
                  <a:lnTo>
                    <a:pt x="14" y="40"/>
                  </a:lnTo>
                  <a:lnTo>
                    <a:pt x="17" y="43"/>
                  </a:lnTo>
                  <a:lnTo>
                    <a:pt x="22" y="45"/>
                  </a:lnTo>
                  <a:lnTo>
                    <a:pt x="27" y="46"/>
                  </a:lnTo>
                  <a:lnTo>
                    <a:pt x="20" y="53"/>
                  </a:lnTo>
                  <a:lnTo>
                    <a:pt x="18" y="53"/>
                  </a:lnTo>
                  <a:lnTo>
                    <a:pt x="17" y="53"/>
                  </a:lnTo>
                  <a:lnTo>
                    <a:pt x="17" y="52"/>
                  </a:lnTo>
                  <a:lnTo>
                    <a:pt x="16" y="52"/>
                  </a:lnTo>
                  <a:lnTo>
                    <a:pt x="14" y="51"/>
                  </a:lnTo>
                  <a:lnTo>
                    <a:pt x="13" y="50"/>
                  </a:lnTo>
                  <a:lnTo>
                    <a:pt x="11" y="48"/>
                  </a:lnTo>
                  <a:lnTo>
                    <a:pt x="9" y="47"/>
                  </a:lnTo>
                  <a:lnTo>
                    <a:pt x="8" y="46"/>
                  </a:lnTo>
                  <a:lnTo>
                    <a:pt x="7" y="44"/>
                  </a:lnTo>
                  <a:lnTo>
                    <a:pt x="4" y="43"/>
                  </a:lnTo>
                  <a:lnTo>
                    <a:pt x="3" y="40"/>
                  </a:lnTo>
                  <a:lnTo>
                    <a:pt x="2" y="37"/>
                  </a:lnTo>
                  <a:lnTo>
                    <a:pt x="1" y="35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2" y="11"/>
                  </a:lnTo>
                  <a:lnTo>
                    <a:pt x="3" y="9"/>
                  </a:lnTo>
                  <a:lnTo>
                    <a:pt x="4" y="7"/>
                  </a:lnTo>
                  <a:lnTo>
                    <a:pt x="7" y="4"/>
                  </a:lnTo>
                  <a:lnTo>
                    <a:pt x="9" y="2"/>
                  </a:lnTo>
                  <a:lnTo>
                    <a:pt x="13" y="0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6" name="Freeform 68"/>
            <p:cNvSpPr>
              <a:spLocks/>
            </p:cNvSpPr>
            <p:nvPr/>
          </p:nvSpPr>
          <p:spPr bwMode="auto">
            <a:xfrm>
              <a:off x="2393" y="3490"/>
              <a:ext cx="24" cy="24"/>
            </a:xfrm>
            <a:custGeom>
              <a:avLst/>
              <a:gdLst>
                <a:gd name="T0" fmla="*/ 24 w 24"/>
                <a:gd name="T1" fmla="*/ 24 h 24"/>
                <a:gd name="T2" fmla="*/ 22 w 24"/>
                <a:gd name="T3" fmla="*/ 16 h 24"/>
                <a:gd name="T4" fmla="*/ 22 w 24"/>
                <a:gd name="T5" fmla="*/ 16 h 24"/>
                <a:gd name="T6" fmla="*/ 20 w 24"/>
                <a:gd name="T7" fmla="*/ 16 h 24"/>
                <a:gd name="T8" fmla="*/ 17 w 24"/>
                <a:gd name="T9" fmla="*/ 15 h 24"/>
                <a:gd name="T10" fmla="*/ 14 w 24"/>
                <a:gd name="T11" fmla="*/ 14 h 24"/>
                <a:gd name="T12" fmla="*/ 10 w 24"/>
                <a:gd name="T13" fmla="*/ 11 h 24"/>
                <a:gd name="T14" fmla="*/ 8 w 24"/>
                <a:gd name="T15" fmla="*/ 8 h 24"/>
                <a:gd name="T16" fmla="*/ 5 w 24"/>
                <a:gd name="T17" fmla="*/ 5 h 24"/>
                <a:gd name="T18" fmla="*/ 3 w 24"/>
                <a:gd name="T19" fmla="*/ 0 h 24"/>
                <a:gd name="T20" fmla="*/ 0 w 24"/>
                <a:gd name="T21" fmla="*/ 0 h 24"/>
                <a:gd name="T22" fmla="*/ 0 w 24"/>
                <a:gd name="T23" fmla="*/ 0 h 24"/>
                <a:gd name="T24" fmla="*/ 0 w 24"/>
                <a:gd name="T25" fmla="*/ 1 h 24"/>
                <a:gd name="T26" fmla="*/ 1 w 24"/>
                <a:gd name="T27" fmla="*/ 2 h 24"/>
                <a:gd name="T28" fmla="*/ 1 w 24"/>
                <a:gd name="T29" fmla="*/ 3 h 24"/>
                <a:gd name="T30" fmla="*/ 1 w 24"/>
                <a:gd name="T31" fmla="*/ 5 h 24"/>
                <a:gd name="T32" fmla="*/ 2 w 24"/>
                <a:gd name="T33" fmla="*/ 7 h 24"/>
                <a:gd name="T34" fmla="*/ 2 w 24"/>
                <a:gd name="T35" fmla="*/ 8 h 24"/>
                <a:gd name="T36" fmla="*/ 3 w 24"/>
                <a:gd name="T37" fmla="*/ 10 h 24"/>
                <a:gd name="T38" fmla="*/ 6 w 24"/>
                <a:gd name="T39" fmla="*/ 13 h 24"/>
                <a:gd name="T40" fmla="*/ 7 w 24"/>
                <a:gd name="T41" fmla="*/ 14 h 24"/>
                <a:gd name="T42" fmla="*/ 9 w 24"/>
                <a:gd name="T43" fmla="*/ 16 h 24"/>
                <a:gd name="T44" fmla="*/ 12 w 24"/>
                <a:gd name="T45" fmla="*/ 18 h 24"/>
                <a:gd name="T46" fmla="*/ 14 w 24"/>
                <a:gd name="T47" fmla="*/ 20 h 24"/>
                <a:gd name="T48" fmla="*/ 17 w 24"/>
                <a:gd name="T49" fmla="*/ 22 h 24"/>
                <a:gd name="T50" fmla="*/ 21 w 24"/>
                <a:gd name="T51" fmla="*/ 23 h 24"/>
                <a:gd name="T52" fmla="*/ 24 w 24"/>
                <a:gd name="T53" fmla="*/ 24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4"/>
                <a:gd name="T82" fmla="*/ 0 h 24"/>
                <a:gd name="T83" fmla="*/ 24 w 24"/>
                <a:gd name="T84" fmla="*/ 24 h 2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4" h="24">
                  <a:moveTo>
                    <a:pt x="24" y="24"/>
                  </a:moveTo>
                  <a:lnTo>
                    <a:pt x="22" y="16"/>
                  </a:lnTo>
                  <a:lnTo>
                    <a:pt x="20" y="16"/>
                  </a:lnTo>
                  <a:lnTo>
                    <a:pt x="17" y="15"/>
                  </a:lnTo>
                  <a:lnTo>
                    <a:pt x="14" y="14"/>
                  </a:lnTo>
                  <a:lnTo>
                    <a:pt x="10" y="11"/>
                  </a:lnTo>
                  <a:lnTo>
                    <a:pt x="8" y="8"/>
                  </a:lnTo>
                  <a:lnTo>
                    <a:pt x="5" y="5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6" y="13"/>
                  </a:lnTo>
                  <a:lnTo>
                    <a:pt x="7" y="14"/>
                  </a:lnTo>
                  <a:lnTo>
                    <a:pt x="9" y="16"/>
                  </a:lnTo>
                  <a:lnTo>
                    <a:pt x="12" y="18"/>
                  </a:lnTo>
                  <a:lnTo>
                    <a:pt x="14" y="20"/>
                  </a:lnTo>
                  <a:lnTo>
                    <a:pt x="17" y="22"/>
                  </a:lnTo>
                  <a:lnTo>
                    <a:pt x="21" y="23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169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7" name="Freeform 69"/>
            <p:cNvSpPr>
              <a:spLocks/>
            </p:cNvSpPr>
            <p:nvPr/>
          </p:nvSpPr>
          <p:spPr bwMode="auto">
            <a:xfrm>
              <a:off x="2393" y="3460"/>
              <a:ext cx="14" cy="33"/>
            </a:xfrm>
            <a:custGeom>
              <a:avLst/>
              <a:gdLst>
                <a:gd name="T0" fmla="*/ 12 w 14"/>
                <a:gd name="T1" fmla="*/ 0 h 33"/>
                <a:gd name="T2" fmla="*/ 14 w 14"/>
                <a:gd name="T3" fmla="*/ 9 h 33"/>
                <a:gd name="T4" fmla="*/ 14 w 14"/>
                <a:gd name="T5" fmla="*/ 10 h 33"/>
                <a:gd name="T6" fmla="*/ 14 w 14"/>
                <a:gd name="T7" fmla="*/ 10 h 33"/>
                <a:gd name="T8" fmla="*/ 13 w 14"/>
                <a:gd name="T9" fmla="*/ 10 h 33"/>
                <a:gd name="T10" fmla="*/ 12 w 14"/>
                <a:gd name="T11" fmla="*/ 11 h 33"/>
                <a:gd name="T12" fmla="*/ 12 w 14"/>
                <a:gd name="T13" fmla="*/ 11 h 33"/>
                <a:gd name="T14" fmla="*/ 10 w 14"/>
                <a:gd name="T15" fmla="*/ 13 h 33"/>
                <a:gd name="T16" fmla="*/ 9 w 14"/>
                <a:gd name="T17" fmla="*/ 14 h 33"/>
                <a:gd name="T18" fmla="*/ 8 w 14"/>
                <a:gd name="T19" fmla="*/ 15 h 33"/>
                <a:gd name="T20" fmla="*/ 7 w 14"/>
                <a:gd name="T21" fmla="*/ 17 h 33"/>
                <a:gd name="T22" fmla="*/ 6 w 14"/>
                <a:gd name="T23" fmla="*/ 18 h 33"/>
                <a:gd name="T24" fmla="*/ 5 w 14"/>
                <a:gd name="T25" fmla="*/ 21 h 33"/>
                <a:gd name="T26" fmla="*/ 5 w 14"/>
                <a:gd name="T27" fmla="*/ 23 h 33"/>
                <a:gd name="T28" fmla="*/ 3 w 14"/>
                <a:gd name="T29" fmla="*/ 25 h 33"/>
                <a:gd name="T30" fmla="*/ 3 w 14"/>
                <a:gd name="T31" fmla="*/ 28 h 33"/>
                <a:gd name="T32" fmla="*/ 3 w 14"/>
                <a:gd name="T33" fmla="*/ 30 h 33"/>
                <a:gd name="T34" fmla="*/ 3 w 14"/>
                <a:gd name="T35" fmla="*/ 32 h 33"/>
                <a:gd name="T36" fmla="*/ 1 w 14"/>
                <a:gd name="T37" fmla="*/ 33 h 33"/>
                <a:gd name="T38" fmla="*/ 1 w 14"/>
                <a:gd name="T39" fmla="*/ 32 h 33"/>
                <a:gd name="T40" fmla="*/ 1 w 14"/>
                <a:gd name="T41" fmla="*/ 32 h 33"/>
                <a:gd name="T42" fmla="*/ 0 w 14"/>
                <a:gd name="T43" fmla="*/ 31 h 33"/>
                <a:gd name="T44" fmla="*/ 0 w 14"/>
                <a:gd name="T45" fmla="*/ 30 h 33"/>
                <a:gd name="T46" fmla="*/ 0 w 14"/>
                <a:gd name="T47" fmla="*/ 28 h 33"/>
                <a:gd name="T48" fmla="*/ 0 w 14"/>
                <a:gd name="T49" fmla="*/ 26 h 33"/>
                <a:gd name="T50" fmla="*/ 0 w 14"/>
                <a:gd name="T51" fmla="*/ 24 h 33"/>
                <a:gd name="T52" fmla="*/ 0 w 14"/>
                <a:gd name="T53" fmla="*/ 22 h 33"/>
                <a:gd name="T54" fmla="*/ 0 w 14"/>
                <a:gd name="T55" fmla="*/ 19 h 33"/>
                <a:gd name="T56" fmla="*/ 1 w 14"/>
                <a:gd name="T57" fmla="*/ 17 h 33"/>
                <a:gd name="T58" fmla="*/ 1 w 14"/>
                <a:gd name="T59" fmla="*/ 14 h 33"/>
                <a:gd name="T60" fmla="*/ 2 w 14"/>
                <a:gd name="T61" fmla="*/ 11 h 33"/>
                <a:gd name="T62" fmla="*/ 5 w 14"/>
                <a:gd name="T63" fmla="*/ 8 h 33"/>
                <a:gd name="T64" fmla="*/ 6 w 14"/>
                <a:gd name="T65" fmla="*/ 6 h 33"/>
                <a:gd name="T66" fmla="*/ 9 w 14"/>
                <a:gd name="T67" fmla="*/ 2 h 33"/>
                <a:gd name="T68" fmla="*/ 12 w 14"/>
                <a:gd name="T69" fmla="*/ 0 h 3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"/>
                <a:gd name="T106" fmla="*/ 0 h 33"/>
                <a:gd name="T107" fmla="*/ 14 w 14"/>
                <a:gd name="T108" fmla="*/ 33 h 3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" h="33">
                  <a:moveTo>
                    <a:pt x="12" y="0"/>
                  </a:moveTo>
                  <a:lnTo>
                    <a:pt x="14" y="9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12" y="11"/>
                  </a:lnTo>
                  <a:lnTo>
                    <a:pt x="10" y="13"/>
                  </a:lnTo>
                  <a:lnTo>
                    <a:pt x="9" y="14"/>
                  </a:lnTo>
                  <a:lnTo>
                    <a:pt x="8" y="15"/>
                  </a:lnTo>
                  <a:lnTo>
                    <a:pt x="7" y="17"/>
                  </a:lnTo>
                  <a:lnTo>
                    <a:pt x="6" y="18"/>
                  </a:lnTo>
                  <a:lnTo>
                    <a:pt x="5" y="21"/>
                  </a:lnTo>
                  <a:lnTo>
                    <a:pt x="5" y="23"/>
                  </a:lnTo>
                  <a:lnTo>
                    <a:pt x="3" y="25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3" y="32"/>
                  </a:lnTo>
                  <a:lnTo>
                    <a:pt x="1" y="33"/>
                  </a:lnTo>
                  <a:lnTo>
                    <a:pt x="1" y="32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1" y="14"/>
                  </a:lnTo>
                  <a:lnTo>
                    <a:pt x="2" y="11"/>
                  </a:lnTo>
                  <a:lnTo>
                    <a:pt x="5" y="8"/>
                  </a:lnTo>
                  <a:lnTo>
                    <a:pt x="6" y="6"/>
                  </a:lnTo>
                  <a:lnTo>
                    <a:pt x="9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7F6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8" name="Freeform 70"/>
            <p:cNvSpPr>
              <a:spLocks/>
            </p:cNvSpPr>
            <p:nvPr/>
          </p:nvSpPr>
          <p:spPr bwMode="auto">
            <a:xfrm>
              <a:off x="2415" y="3430"/>
              <a:ext cx="4" cy="14"/>
            </a:xfrm>
            <a:custGeom>
              <a:avLst/>
              <a:gdLst>
                <a:gd name="T0" fmla="*/ 4 w 4"/>
                <a:gd name="T1" fmla="*/ 9 h 14"/>
                <a:gd name="T2" fmla="*/ 4 w 4"/>
                <a:gd name="T3" fmla="*/ 9 h 14"/>
                <a:gd name="T4" fmla="*/ 4 w 4"/>
                <a:gd name="T5" fmla="*/ 9 h 14"/>
                <a:gd name="T6" fmla="*/ 4 w 4"/>
                <a:gd name="T7" fmla="*/ 8 h 14"/>
                <a:gd name="T8" fmla="*/ 2 w 4"/>
                <a:gd name="T9" fmla="*/ 5 h 14"/>
                <a:gd name="T10" fmla="*/ 2 w 4"/>
                <a:gd name="T11" fmla="*/ 4 h 14"/>
                <a:gd name="T12" fmla="*/ 2 w 4"/>
                <a:gd name="T13" fmla="*/ 3 h 14"/>
                <a:gd name="T14" fmla="*/ 1 w 4"/>
                <a:gd name="T15" fmla="*/ 1 h 14"/>
                <a:gd name="T16" fmla="*/ 0 w 4"/>
                <a:gd name="T17" fmla="*/ 0 h 14"/>
                <a:gd name="T18" fmla="*/ 0 w 4"/>
                <a:gd name="T19" fmla="*/ 0 h 14"/>
                <a:gd name="T20" fmla="*/ 0 w 4"/>
                <a:gd name="T21" fmla="*/ 0 h 14"/>
                <a:gd name="T22" fmla="*/ 0 w 4"/>
                <a:gd name="T23" fmla="*/ 1 h 14"/>
                <a:gd name="T24" fmla="*/ 0 w 4"/>
                <a:gd name="T25" fmla="*/ 1 h 14"/>
                <a:gd name="T26" fmla="*/ 0 w 4"/>
                <a:gd name="T27" fmla="*/ 2 h 14"/>
                <a:gd name="T28" fmla="*/ 0 w 4"/>
                <a:gd name="T29" fmla="*/ 3 h 14"/>
                <a:gd name="T30" fmla="*/ 0 w 4"/>
                <a:gd name="T31" fmla="*/ 4 h 14"/>
                <a:gd name="T32" fmla="*/ 1 w 4"/>
                <a:gd name="T33" fmla="*/ 5 h 14"/>
                <a:gd name="T34" fmla="*/ 1 w 4"/>
                <a:gd name="T35" fmla="*/ 7 h 14"/>
                <a:gd name="T36" fmla="*/ 1 w 4"/>
                <a:gd name="T37" fmla="*/ 8 h 14"/>
                <a:gd name="T38" fmla="*/ 1 w 4"/>
                <a:gd name="T39" fmla="*/ 9 h 14"/>
                <a:gd name="T40" fmla="*/ 1 w 4"/>
                <a:gd name="T41" fmla="*/ 10 h 14"/>
                <a:gd name="T42" fmla="*/ 1 w 4"/>
                <a:gd name="T43" fmla="*/ 11 h 14"/>
                <a:gd name="T44" fmla="*/ 1 w 4"/>
                <a:gd name="T45" fmla="*/ 12 h 14"/>
                <a:gd name="T46" fmla="*/ 0 w 4"/>
                <a:gd name="T47" fmla="*/ 12 h 14"/>
                <a:gd name="T48" fmla="*/ 0 w 4"/>
                <a:gd name="T49" fmla="*/ 14 h 14"/>
                <a:gd name="T50" fmla="*/ 4 w 4"/>
                <a:gd name="T51" fmla="*/ 9 h 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"/>
                <a:gd name="T79" fmla="*/ 0 h 14"/>
                <a:gd name="T80" fmla="*/ 4 w 4"/>
                <a:gd name="T81" fmla="*/ 14 h 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" h="14">
                  <a:moveTo>
                    <a:pt x="4" y="9"/>
                  </a:moveTo>
                  <a:lnTo>
                    <a:pt x="4" y="9"/>
                  </a:lnTo>
                  <a:lnTo>
                    <a:pt x="4" y="8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D5D5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9" name="Freeform 71"/>
            <p:cNvSpPr>
              <a:spLocks/>
            </p:cNvSpPr>
            <p:nvPr/>
          </p:nvSpPr>
          <p:spPr bwMode="auto">
            <a:xfrm>
              <a:off x="2426" y="3475"/>
              <a:ext cx="3" cy="14"/>
            </a:xfrm>
            <a:custGeom>
              <a:avLst/>
              <a:gdLst>
                <a:gd name="T0" fmla="*/ 3 w 3"/>
                <a:gd name="T1" fmla="*/ 9 h 14"/>
                <a:gd name="T2" fmla="*/ 3 w 3"/>
                <a:gd name="T3" fmla="*/ 9 h 14"/>
                <a:gd name="T4" fmla="*/ 3 w 3"/>
                <a:gd name="T5" fmla="*/ 9 h 14"/>
                <a:gd name="T6" fmla="*/ 3 w 3"/>
                <a:gd name="T7" fmla="*/ 8 h 14"/>
                <a:gd name="T8" fmla="*/ 3 w 3"/>
                <a:gd name="T9" fmla="*/ 6 h 14"/>
                <a:gd name="T10" fmla="*/ 2 w 3"/>
                <a:gd name="T11" fmla="*/ 4 h 14"/>
                <a:gd name="T12" fmla="*/ 2 w 3"/>
                <a:gd name="T13" fmla="*/ 3 h 14"/>
                <a:gd name="T14" fmla="*/ 1 w 3"/>
                <a:gd name="T15" fmla="*/ 1 h 14"/>
                <a:gd name="T16" fmla="*/ 0 w 3"/>
                <a:gd name="T17" fmla="*/ 0 h 14"/>
                <a:gd name="T18" fmla="*/ 0 w 3"/>
                <a:gd name="T19" fmla="*/ 0 h 14"/>
                <a:gd name="T20" fmla="*/ 0 w 3"/>
                <a:gd name="T21" fmla="*/ 0 h 14"/>
                <a:gd name="T22" fmla="*/ 0 w 3"/>
                <a:gd name="T23" fmla="*/ 1 h 14"/>
                <a:gd name="T24" fmla="*/ 0 w 3"/>
                <a:gd name="T25" fmla="*/ 1 h 14"/>
                <a:gd name="T26" fmla="*/ 0 w 3"/>
                <a:gd name="T27" fmla="*/ 2 h 14"/>
                <a:gd name="T28" fmla="*/ 1 w 3"/>
                <a:gd name="T29" fmla="*/ 3 h 14"/>
                <a:gd name="T30" fmla="*/ 1 w 3"/>
                <a:gd name="T31" fmla="*/ 4 h 14"/>
                <a:gd name="T32" fmla="*/ 1 w 3"/>
                <a:gd name="T33" fmla="*/ 6 h 14"/>
                <a:gd name="T34" fmla="*/ 1 w 3"/>
                <a:gd name="T35" fmla="*/ 7 h 14"/>
                <a:gd name="T36" fmla="*/ 1 w 3"/>
                <a:gd name="T37" fmla="*/ 8 h 14"/>
                <a:gd name="T38" fmla="*/ 1 w 3"/>
                <a:gd name="T39" fmla="*/ 9 h 14"/>
                <a:gd name="T40" fmla="*/ 1 w 3"/>
                <a:gd name="T41" fmla="*/ 10 h 14"/>
                <a:gd name="T42" fmla="*/ 1 w 3"/>
                <a:gd name="T43" fmla="*/ 11 h 14"/>
                <a:gd name="T44" fmla="*/ 1 w 3"/>
                <a:gd name="T45" fmla="*/ 13 h 14"/>
                <a:gd name="T46" fmla="*/ 1 w 3"/>
                <a:gd name="T47" fmla="*/ 14 h 14"/>
                <a:gd name="T48" fmla="*/ 0 w 3"/>
                <a:gd name="T49" fmla="*/ 14 h 14"/>
                <a:gd name="T50" fmla="*/ 3 w 3"/>
                <a:gd name="T51" fmla="*/ 9 h 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"/>
                <a:gd name="T79" fmla="*/ 0 h 14"/>
                <a:gd name="T80" fmla="*/ 3 w 3"/>
                <a:gd name="T81" fmla="*/ 14 h 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" h="14">
                  <a:moveTo>
                    <a:pt x="3" y="9"/>
                  </a:moveTo>
                  <a:lnTo>
                    <a:pt x="3" y="9"/>
                  </a:lnTo>
                  <a:lnTo>
                    <a:pt x="3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D5D5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0" name="Freeform 72"/>
            <p:cNvSpPr>
              <a:spLocks/>
            </p:cNvSpPr>
            <p:nvPr/>
          </p:nvSpPr>
          <p:spPr bwMode="auto">
            <a:xfrm>
              <a:off x="2395" y="3481"/>
              <a:ext cx="3" cy="15"/>
            </a:xfrm>
            <a:custGeom>
              <a:avLst/>
              <a:gdLst>
                <a:gd name="T0" fmla="*/ 3 w 3"/>
                <a:gd name="T1" fmla="*/ 0 h 15"/>
                <a:gd name="T2" fmla="*/ 3 w 3"/>
                <a:gd name="T3" fmla="*/ 1 h 15"/>
                <a:gd name="T4" fmla="*/ 3 w 3"/>
                <a:gd name="T5" fmla="*/ 1 h 15"/>
                <a:gd name="T6" fmla="*/ 3 w 3"/>
                <a:gd name="T7" fmla="*/ 1 h 15"/>
                <a:gd name="T8" fmla="*/ 3 w 3"/>
                <a:gd name="T9" fmla="*/ 1 h 15"/>
                <a:gd name="T10" fmla="*/ 1 w 3"/>
                <a:gd name="T11" fmla="*/ 2 h 15"/>
                <a:gd name="T12" fmla="*/ 1 w 3"/>
                <a:gd name="T13" fmla="*/ 2 h 15"/>
                <a:gd name="T14" fmla="*/ 1 w 3"/>
                <a:gd name="T15" fmla="*/ 3 h 15"/>
                <a:gd name="T16" fmla="*/ 1 w 3"/>
                <a:gd name="T17" fmla="*/ 3 h 15"/>
                <a:gd name="T18" fmla="*/ 1 w 3"/>
                <a:gd name="T19" fmla="*/ 4 h 15"/>
                <a:gd name="T20" fmla="*/ 0 w 3"/>
                <a:gd name="T21" fmla="*/ 5 h 15"/>
                <a:gd name="T22" fmla="*/ 0 w 3"/>
                <a:gd name="T23" fmla="*/ 7 h 15"/>
                <a:gd name="T24" fmla="*/ 0 w 3"/>
                <a:gd name="T25" fmla="*/ 8 h 15"/>
                <a:gd name="T26" fmla="*/ 0 w 3"/>
                <a:gd name="T27" fmla="*/ 9 h 15"/>
                <a:gd name="T28" fmla="*/ 0 w 3"/>
                <a:gd name="T29" fmla="*/ 11 h 15"/>
                <a:gd name="T30" fmla="*/ 0 w 3"/>
                <a:gd name="T31" fmla="*/ 12 h 15"/>
                <a:gd name="T32" fmla="*/ 0 w 3"/>
                <a:gd name="T33" fmla="*/ 15 h 15"/>
                <a:gd name="T34" fmla="*/ 3 w 3"/>
                <a:gd name="T35" fmla="*/ 11 h 15"/>
                <a:gd name="T36" fmla="*/ 3 w 3"/>
                <a:gd name="T37" fmla="*/ 11 h 15"/>
                <a:gd name="T38" fmla="*/ 3 w 3"/>
                <a:gd name="T39" fmla="*/ 10 h 15"/>
                <a:gd name="T40" fmla="*/ 1 w 3"/>
                <a:gd name="T41" fmla="*/ 9 h 15"/>
                <a:gd name="T42" fmla="*/ 1 w 3"/>
                <a:gd name="T43" fmla="*/ 8 h 15"/>
                <a:gd name="T44" fmla="*/ 1 w 3"/>
                <a:gd name="T45" fmla="*/ 5 h 15"/>
                <a:gd name="T46" fmla="*/ 1 w 3"/>
                <a:gd name="T47" fmla="*/ 4 h 15"/>
                <a:gd name="T48" fmla="*/ 3 w 3"/>
                <a:gd name="T49" fmla="*/ 2 h 15"/>
                <a:gd name="T50" fmla="*/ 3 w 3"/>
                <a:gd name="T51" fmla="*/ 0 h 1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"/>
                <a:gd name="T79" fmla="*/ 0 h 15"/>
                <a:gd name="T80" fmla="*/ 3 w 3"/>
                <a:gd name="T81" fmla="*/ 15 h 1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" h="15">
                  <a:moveTo>
                    <a:pt x="3" y="0"/>
                  </a:moveTo>
                  <a:lnTo>
                    <a:pt x="3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5"/>
                  </a:lnTo>
                  <a:lnTo>
                    <a:pt x="1" y="4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69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1" name="Freeform 73"/>
            <p:cNvSpPr>
              <a:spLocks/>
            </p:cNvSpPr>
            <p:nvPr/>
          </p:nvSpPr>
          <p:spPr bwMode="auto">
            <a:xfrm>
              <a:off x="2393" y="3482"/>
              <a:ext cx="3" cy="14"/>
            </a:xfrm>
            <a:custGeom>
              <a:avLst/>
              <a:gdLst>
                <a:gd name="T0" fmla="*/ 0 w 3"/>
                <a:gd name="T1" fmla="*/ 3 h 14"/>
                <a:gd name="T2" fmla="*/ 0 w 3"/>
                <a:gd name="T3" fmla="*/ 3 h 14"/>
                <a:gd name="T4" fmla="*/ 0 w 3"/>
                <a:gd name="T5" fmla="*/ 4 h 14"/>
                <a:gd name="T6" fmla="*/ 0 w 3"/>
                <a:gd name="T7" fmla="*/ 6 h 14"/>
                <a:gd name="T8" fmla="*/ 0 w 3"/>
                <a:gd name="T9" fmla="*/ 7 h 14"/>
                <a:gd name="T10" fmla="*/ 0 w 3"/>
                <a:gd name="T11" fmla="*/ 8 h 14"/>
                <a:gd name="T12" fmla="*/ 0 w 3"/>
                <a:gd name="T13" fmla="*/ 10 h 14"/>
                <a:gd name="T14" fmla="*/ 1 w 3"/>
                <a:gd name="T15" fmla="*/ 11 h 14"/>
                <a:gd name="T16" fmla="*/ 2 w 3"/>
                <a:gd name="T17" fmla="*/ 14 h 14"/>
                <a:gd name="T18" fmla="*/ 2 w 3"/>
                <a:gd name="T19" fmla="*/ 14 h 14"/>
                <a:gd name="T20" fmla="*/ 1 w 3"/>
                <a:gd name="T21" fmla="*/ 13 h 14"/>
                <a:gd name="T22" fmla="*/ 2 w 3"/>
                <a:gd name="T23" fmla="*/ 13 h 14"/>
                <a:gd name="T24" fmla="*/ 1 w 3"/>
                <a:gd name="T25" fmla="*/ 11 h 14"/>
                <a:gd name="T26" fmla="*/ 2 w 3"/>
                <a:gd name="T27" fmla="*/ 11 h 14"/>
                <a:gd name="T28" fmla="*/ 2 w 3"/>
                <a:gd name="T29" fmla="*/ 10 h 14"/>
                <a:gd name="T30" fmla="*/ 2 w 3"/>
                <a:gd name="T31" fmla="*/ 9 h 14"/>
                <a:gd name="T32" fmla="*/ 2 w 3"/>
                <a:gd name="T33" fmla="*/ 8 h 14"/>
                <a:gd name="T34" fmla="*/ 2 w 3"/>
                <a:gd name="T35" fmla="*/ 7 h 14"/>
                <a:gd name="T36" fmla="*/ 2 w 3"/>
                <a:gd name="T37" fmla="*/ 6 h 14"/>
                <a:gd name="T38" fmla="*/ 2 w 3"/>
                <a:gd name="T39" fmla="*/ 4 h 14"/>
                <a:gd name="T40" fmla="*/ 2 w 3"/>
                <a:gd name="T41" fmla="*/ 3 h 14"/>
                <a:gd name="T42" fmla="*/ 2 w 3"/>
                <a:gd name="T43" fmla="*/ 2 h 14"/>
                <a:gd name="T44" fmla="*/ 3 w 3"/>
                <a:gd name="T45" fmla="*/ 1 h 14"/>
                <a:gd name="T46" fmla="*/ 3 w 3"/>
                <a:gd name="T47" fmla="*/ 0 h 14"/>
                <a:gd name="T48" fmla="*/ 3 w 3"/>
                <a:gd name="T49" fmla="*/ 0 h 14"/>
                <a:gd name="T50" fmla="*/ 0 w 3"/>
                <a:gd name="T51" fmla="*/ 3 h 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"/>
                <a:gd name="T79" fmla="*/ 0 h 14"/>
                <a:gd name="T80" fmla="*/ 3 w 3"/>
                <a:gd name="T81" fmla="*/ 14 h 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" h="14">
                  <a:moveTo>
                    <a:pt x="0" y="3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2" y="14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7F6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2" name="Freeform 74"/>
            <p:cNvSpPr>
              <a:spLocks/>
            </p:cNvSpPr>
            <p:nvPr/>
          </p:nvSpPr>
          <p:spPr bwMode="auto">
            <a:xfrm>
              <a:off x="2405" y="3455"/>
              <a:ext cx="5" cy="14"/>
            </a:xfrm>
            <a:custGeom>
              <a:avLst/>
              <a:gdLst>
                <a:gd name="T0" fmla="*/ 5 w 5"/>
                <a:gd name="T1" fmla="*/ 0 h 14"/>
                <a:gd name="T2" fmla="*/ 4 w 5"/>
                <a:gd name="T3" fmla="*/ 1 h 14"/>
                <a:gd name="T4" fmla="*/ 3 w 5"/>
                <a:gd name="T5" fmla="*/ 2 h 14"/>
                <a:gd name="T6" fmla="*/ 3 w 5"/>
                <a:gd name="T7" fmla="*/ 2 h 14"/>
                <a:gd name="T8" fmla="*/ 2 w 5"/>
                <a:gd name="T9" fmla="*/ 4 h 14"/>
                <a:gd name="T10" fmla="*/ 1 w 5"/>
                <a:gd name="T11" fmla="*/ 4 h 14"/>
                <a:gd name="T12" fmla="*/ 1 w 5"/>
                <a:gd name="T13" fmla="*/ 5 h 14"/>
                <a:gd name="T14" fmla="*/ 0 w 5"/>
                <a:gd name="T15" fmla="*/ 5 h 14"/>
                <a:gd name="T16" fmla="*/ 0 w 5"/>
                <a:gd name="T17" fmla="*/ 5 h 14"/>
                <a:gd name="T18" fmla="*/ 2 w 5"/>
                <a:gd name="T19" fmla="*/ 14 h 14"/>
                <a:gd name="T20" fmla="*/ 2 w 5"/>
                <a:gd name="T21" fmla="*/ 14 h 14"/>
                <a:gd name="T22" fmla="*/ 3 w 5"/>
                <a:gd name="T23" fmla="*/ 14 h 14"/>
                <a:gd name="T24" fmla="*/ 3 w 5"/>
                <a:gd name="T25" fmla="*/ 14 h 14"/>
                <a:gd name="T26" fmla="*/ 3 w 5"/>
                <a:gd name="T27" fmla="*/ 13 h 14"/>
                <a:gd name="T28" fmla="*/ 4 w 5"/>
                <a:gd name="T29" fmla="*/ 12 h 14"/>
                <a:gd name="T30" fmla="*/ 4 w 5"/>
                <a:gd name="T31" fmla="*/ 11 h 14"/>
                <a:gd name="T32" fmla="*/ 4 w 5"/>
                <a:gd name="T33" fmla="*/ 9 h 14"/>
                <a:gd name="T34" fmla="*/ 5 w 5"/>
                <a:gd name="T35" fmla="*/ 8 h 14"/>
                <a:gd name="T36" fmla="*/ 5 w 5"/>
                <a:gd name="T37" fmla="*/ 7 h 14"/>
                <a:gd name="T38" fmla="*/ 5 w 5"/>
                <a:gd name="T39" fmla="*/ 7 h 14"/>
                <a:gd name="T40" fmla="*/ 5 w 5"/>
                <a:gd name="T41" fmla="*/ 6 h 14"/>
                <a:gd name="T42" fmla="*/ 5 w 5"/>
                <a:gd name="T43" fmla="*/ 5 h 14"/>
                <a:gd name="T44" fmla="*/ 5 w 5"/>
                <a:gd name="T45" fmla="*/ 4 h 14"/>
                <a:gd name="T46" fmla="*/ 5 w 5"/>
                <a:gd name="T47" fmla="*/ 4 h 14"/>
                <a:gd name="T48" fmla="*/ 5 w 5"/>
                <a:gd name="T49" fmla="*/ 2 h 14"/>
                <a:gd name="T50" fmla="*/ 5 w 5"/>
                <a:gd name="T51" fmla="*/ 1 h 14"/>
                <a:gd name="T52" fmla="*/ 5 w 5"/>
                <a:gd name="T53" fmla="*/ 1 h 14"/>
                <a:gd name="T54" fmla="*/ 5 w 5"/>
                <a:gd name="T55" fmla="*/ 0 h 14"/>
                <a:gd name="T56" fmla="*/ 5 w 5"/>
                <a:gd name="T57" fmla="*/ 0 h 14"/>
                <a:gd name="T58" fmla="*/ 5 w 5"/>
                <a:gd name="T59" fmla="*/ 0 h 1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"/>
                <a:gd name="T91" fmla="*/ 0 h 14"/>
                <a:gd name="T92" fmla="*/ 5 w 5"/>
                <a:gd name="T93" fmla="*/ 14 h 1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" h="14">
                  <a:moveTo>
                    <a:pt x="5" y="0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4" y="9"/>
                  </a:lnTo>
                  <a:lnTo>
                    <a:pt x="5" y="8"/>
                  </a:lnTo>
                  <a:lnTo>
                    <a:pt x="5" y="7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7F6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3" name="Freeform 75"/>
            <p:cNvSpPr>
              <a:spLocks/>
            </p:cNvSpPr>
            <p:nvPr/>
          </p:nvSpPr>
          <p:spPr bwMode="auto">
            <a:xfrm>
              <a:off x="2408" y="3437"/>
              <a:ext cx="12" cy="31"/>
            </a:xfrm>
            <a:custGeom>
              <a:avLst/>
              <a:gdLst>
                <a:gd name="T0" fmla="*/ 9 w 12"/>
                <a:gd name="T1" fmla="*/ 0 h 31"/>
                <a:gd name="T2" fmla="*/ 7 w 12"/>
                <a:gd name="T3" fmla="*/ 1 h 31"/>
                <a:gd name="T4" fmla="*/ 7 w 12"/>
                <a:gd name="T5" fmla="*/ 2 h 31"/>
                <a:gd name="T6" fmla="*/ 7 w 12"/>
                <a:gd name="T7" fmla="*/ 3 h 31"/>
                <a:gd name="T8" fmla="*/ 7 w 12"/>
                <a:gd name="T9" fmla="*/ 4 h 31"/>
                <a:gd name="T10" fmla="*/ 7 w 12"/>
                <a:gd name="T11" fmla="*/ 5 h 31"/>
                <a:gd name="T12" fmla="*/ 7 w 12"/>
                <a:gd name="T13" fmla="*/ 7 h 31"/>
                <a:gd name="T14" fmla="*/ 7 w 12"/>
                <a:gd name="T15" fmla="*/ 8 h 31"/>
                <a:gd name="T16" fmla="*/ 7 w 12"/>
                <a:gd name="T17" fmla="*/ 9 h 31"/>
                <a:gd name="T18" fmla="*/ 7 w 12"/>
                <a:gd name="T19" fmla="*/ 10 h 31"/>
                <a:gd name="T20" fmla="*/ 6 w 12"/>
                <a:gd name="T21" fmla="*/ 11 h 31"/>
                <a:gd name="T22" fmla="*/ 6 w 12"/>
                <a:gd name="T23" fmla="*/ 12 h 31"/>
                <a:gd name="T24" fmla="*/ 6 w 12"/>
                <a:gd name="T25" fmla="*/ 13 h 31"/>
                <a:gd name="T26" fmla="*/ 5 w 12"/>
                <a:gd name="T27" fmla="*/ 15 h 31"/>
                <a:gd name="T28" fmla="*/ 5 w 12"/>
                <a:gd name="T29" fmla="*/ 16 h 31"/>
                <a:gd name="T30" fmla="*/ 4 w 12"/>
                <a:gd name="T31" fmla="*/ 16 h 31"/>
                <a:gd name="T32" fmla="*/ 4 w 12"/>
                <a:gd name="T33" fmla="*/ 17 h 31"/>
                <a:gd name="T34" fmla="*/ 2 w 12"/>
                <a:gd name="T35" fmla="*/ 18 h 31"/>
                <a:gd name="T36" fmla="*/ 2 w 12"/>
                <a:gd name="T37" fmla="*/ 18 h 31"/>
                <a:gd name="T38" fmla="*/ 2 w 12"/>
                <a:gd name="T39" fmla="*/ 18 h 31"/>
                <a:gd name="T40" fmla="*/ 2 w 12"/>
                <a:gd name="T41" fmla="*/ 19 h 31"/>
                <a:gd name="T42" fmla="*/ 2 w 12"/>
                <a:gd name="T43" fmla="*/ 19 h 31"/>
                <a:gd name="T44" fmla="*/ 2 w 12"/>
                <a:gd name="T45" fmla="*/ 20 h 31"/>
                <a:gd name="T46" fmla="*/ 2 w 12"/>
                <a:gd name="T47" fmla="*/ 22 h 31"/>
                <a:gd name="T48" fmla="*/ 2 w 12"/>
                <a:gd name="T49" fmla="*/ 22 h 31"/>
                <a:gd name="T50" fmla="*/ 2 w 12"/>
                <a:gd name="T51" fmla="*/ 23 h 31"/>
                <a:gd name="T52" fmla="*/ 2 w 12"/>
                <a:gd name="T53" fmla="*/ 24 h 31"/>
                <a:gd name="T54" fmla="*/ 2 w 12"/>
                <a:gd name="T55" fmla="*/ 25 h 31"/>
                <a:gd name="T56" fmla="*/ 2 w 12"/>
                <a:gd name="T57" fmla="*/ 25 h 31"/>
                <a:gd name="T58" fmla="*/ 2 w 12"/>
                <a:gd name="T59" fmla="*/ 26 h 31"/>
                <a:gd name="T60" fmla="*/ 1 w 12"/>
                <a:gd name="T61" fmla="*/ 27 h 31"/>
                <a:gd name="T62" fmla="*/ 1 w 12"/>
                <a:gd name="T63" fmla="*/ 29 h 31"/>
                <a:gd name="T64" fmla="*/ 1 w 12"/>
                <a:gd name="T65" fmla="*/ 30 h 31"/>
                <a:gd name="T66" fmla="*/ 0 w 12"/>
                <a:gd name="T67" fmla="*/ 31 h 31"/>
                <a:gd name="T68" fmla="*/ 4 w 12"/>
                <a:gd name="T69" fmla="*/ 29 h 31"/>
                <a:gd name="T70" fmla="*/ 6 w 12"/>
                <a:gd name="T71" fmla="*/ 26 h 31"/>
                <a:gd name="T72" fmla="*/ 7 w 12"/>
                <a:gd name="T73" fmla="*/ 23 h 31"/>
                <a:gd name="T74" fmla="*/ 8 w 12"/>
                <a:gd name="T75" fmla="*/ 20 h 31"/>
                <a:gd name="T76" fmla="*/ 9 w 12"/>
                <a:gd name="T77" fmla="*/ 18 h 31"/>
                <a:gd name="T78" fmla="*/ 11 w 12"/>
                <a:gd name="T79" fmla="*/ 15 h 31"/>
                <a:gd name="T80" fmla="*/ 11 w 12"/>
                <a:gd name="T81" fmla="*/ 12 h 31"/>
                <a:gd name="T82" fmla="*/ 12 w 12"/>
                <a:gd name="T83" fmla="*/ 10 h 31"/>
                <a:gd name="T84" fmla="*/ 12 w 12"/>
                <a:gd name="T85" fmla="*/ 8 h 31"/>
                <a:gd name="T86" fmla="*/ 12 w 12"/>
                <a:gd name="T87" fmla="*/ 5 h 31"/>
                <a:gd name="T88" fmla="*/ 11 w 12"/>
                <a:gd name="T89" fmla="*/ 4 h 31"/>
                <a:gd name="T90" fmla="*/ 11 w 12"/>
                <a:gd name="T91" fmla="*/ 2 h 31"/>
                <a:gd name="T92" fmla="*/ 11 w 12"/>
                <a:gd name="T93" fmla="*/ 1 h 31"/>
                <a:gd name="T94" fmla="*/ 11 w 12"/>
                <a:gd name="T95" fmla="*/ 1 h 31"/>
                <a:gd name="T96" fmla="*/ 11 w 12"/>
                <a:gd name="T97" fmla="*/ 0 h 31"/>
                <a:gd name="T98" fmla="*/ 9 w 12"/>
                <a:gd name="T99" fmla="*/ 0 h 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"/>
                <a:gd name="T151" fmla="*/ 0 h 31"/>
                <a:gd name="T152" fmla="*/ 12 w 12"/>
                <a:gd name="T153" fmla="*/ 31 h 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" h="31">
                  <a:moveTo>
                    <a:pt x="9" y="0"/>
                  </a:moveTo>
                  <a:lnTo>
                    <a:pt x="7" y="1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0" y="31"/>
                  </a:lnTo>
                  <a:lnTo>
                    <a:pt x="4" y="29"/>
                  </a:lnTo>
                  <a:lnTo>
                    <a:pt x="6" y="26"/>
                  </a:lnTo>
                  <a:lnTo>
                    <a:pt x="7" y="23"/>
                  </a:lnTo>
                  <a:lnTo>
                    <a:pt x="8" y="20"/>
                  </a:lnTo>
                  <a:lnTo>
                    <a:pt x="9" y="18"/>
                  </a:lnTo>
                  <a:lnTo>
                    <a:pt x="11" y="15"/>
                  </a:lnTo>
                  <a:lnTo>
                    <a:pt x="11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5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5D5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4" name="Freeform 76"/>
            <p:cNvSpPr>
              <a:spLocks/>
            </p:cNvSpPr>
            <p:nvPr/>
          </p:nvSpPr>
          <p:spPr bwMode="auto">
            <a:xfrm>
              <a:off x="2416" y="3500"/>
              <a:ext cx="6" cy="14"/>
            </a:xfrm>
            <a:custGeom>
              <a:avLst/>
              <a:gdLst>
                <a:gd name="T0" fmla="*/ 0 w 6"/>
                <a:gd name="T1" fmla="*/ 6 h 14"/>
                <a:gd name="T2" fmla="*/ 1 w 6"/>
                <a:gd name="T3" fmla="*/ 14 h 14"/>
                <a:gd name="T4" fmla="*/ 1 w 6"/>
                <a:gd name="T5" fmla="*/ 14 h 14"/>
                <a:gd name="T6" fmla="*/ 3 w 6"/>
                <a:gd name="T7" fmla="*/ 13 h 14"/>
                <a:gd name="T8" fmla="*/ 3 w 6"/>
                <a:gd name="T9" fmla="*/ 13 h 14"/>
                <a:gd name="T10" fmla="*/ 3 w 6"/>
                <a:gd name="T11" fmla="*/ 13 h 14"/>
                <a:gd name="T12" fmla="*/ 3 w 6"/>
                <a:gd name="T13" fmla="*/ 13 h 14"/>
                <a:gd name="T14" fmla="*/ 4 w 6"/>
                <a:gd name="T15" fmla="*/ 12 h 14"/>
                <a:gd name="T16" fmla="*/ 4 w 6"/>
                <a:gd name="T17" fmla="*/ 12 h 14"/>
                <a:gd name="T18" fmla="*/ 4 w 6"/>
                <a:gd name="T19" fmla="*/ 12 h 14"/>
                <a:gd name="T20" fmla="*/ 5 w 6"/>
                <a:gd name="T21" fmla="*/ 10 h 14"/>
                <a:gd name="T22" fmla="*/ 5 w 6"/>
                <a:gd name="T23" fmla="*/ 8 h 14"/>
                <a:gd name="T24" fmla="*/ 5 w 6"/>
                <a:gd name="T25" fmla="*/ 6 h 14"/>
                <a:gd name="T26" fmla="*/ 6 w 6"/>
                <a:gd name="T27" fmla="*/ 5 h 14"/>
                <a:gd name="T28" fmla="*/ 6 w 6"/>
                <a:gd name="T29" fmla="*/ 4 h 14"/>
                <a:gd name="T30" fmla="*/ 6 w 6"/>
                <a:gd name="T31" fmla="*/ 3 h 14"/>
                <a:gd name="T32" fmla="*/ 6 w 6"/>
                <a:gd name="T33" fmla="*/ 1 h 14"/>
                <a:gd name="T34" fmla="*/ 6 w 6"/>
                <a:gd name="T35" fmla="*/ 0 h 14"/>
                <a:gd name="T36" fmla="*/ 5 w 6"/>
                <a:gd name="T37" fmla="*/ 1 h 14"/>
                <a:gd name="T38" fmla="*/ 4 w 6"/>
                <a:gd name="T39" fmla="*/ 3 h 14"/>
                <a:gd name="T40" fmla="*/ 3 w 6"/>
                <a:gd name="T41" fmla="*/ 4 h 14"/>
                <a:gd name="T42" fmla="*/ 1 w 6"/>
                <a:gd name="T43" fmla="*/ 5 h 14"/>
                <a:gd name="T44" fmla="*/ 1 w 6"/>
                <a:gd name="T45" fmla="*/ 6 h 14"/>
                <a:gd name="T46" fmla="*/ 0 w 6"/>
                <a:gd name="T47" fmla="*/ 6 h 14"/>
                <a:gd name="T48" fmla="*/ 0 w 6"/>
                <a:gd name="T49" fmla="*/ 6 h 14"/>
                <a:gd name="T50" fmla="*/ 0 w 6"/>
                <a:gd name="T51" fmla="*/ 6 h 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"/>
                <a:gd name="T79" fmla="*/ 0 h 14"/>
                <a:gd name="T80" fmla="*/ 6 w 6"/>
                <a:gd name="T81" fmla="*/ 14 h 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" h="14">
                  <a:moveTo>
                    <a:pt x="0" y="6"/>
                  </a:moveTo>
                  <a:lnTo>
                    <a:pt x="1" y="14"/>
                  </a:lnTo>
                  <a:lnTo>
                    <a:pt x="3" y="13"/>
                  </a:lnTo>
                  <a:lnTo>
                    <a:pt x="4" y="12"/>
                  </a:lnTo>
                  <a:lnTo>
                    <a:pt x="5" y="10"/>
                  </a:lnTo>
                  <a:lnTo>
                    <a:pt x="5" y="8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4" y="3"/>
                  </a:lnTo>
                  <a:lnTo>
                    <a:pt x="3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7F6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5" name="Freeform 77"/>
            <p:cNvSpPr>
              <a:spLocks/>
            </p:cNvSpPr>
            <p:nvPr/>
          </p:nvSpPr>
          <p:spPr bwMode="auto">
            <a:xfrm>
              <a:off x="2420" y="3482"/>
              <a:ext cx="10" cy="30"/>
            </a:xfrm>
            <a:custGeom>
              <a:avLst/>
              <a:gdLst>
                <a:gd name="T0" fmla="*/ 9 w 10"/>
                <a:gd name="T1" fmla="*/ 0 h 30"/>
                <a:gd name="T2" fmla="*/ 6 w 10"/>
                <a:gd name="T3" fmla="*/ 1 h 30"/>
                <a:gd name="T4" fmla="*/ 6 w 10"/>
                <a:gd name="T5" fmla="*/ 2 h 30"/>
                <a:gd name="T6" fmla="*/ 6 w 10"/>
                <a:gd name="T7" fmla="*/ 3 h 30"/>
                <a:gd name="T8" fmla="*/ 7 w 10"/>
                <a:gd name="T9" fmla="*/ 4 h 30"/>
                <a:gd name="T10" fmla="*/ 7 w 10"/>
                <a:gd name="T11" fmla="*/ 6 h 30"/>
                <a:gd name="T12" fmla="*/ 6 w 10"/>
                <a:gd name="T13" fmla="*/ 7 h 30"/>
                <a:gd name="T14" fmla="*/ 6 w 10"/>
                <a:gd name="T15" fmla="*/ 9 h 30"/>
                <a:gd name="T16" fmla="*/ 6 w 10"/>
                <a:gd name="T17" fmla="*/ 10 h 30"/>
                <a:gd name="T18" fmla="*/ 6 w 10"/>
                <a:gd name="T19" fmla="*/ 11 h 30"/>
                <a:gd name="T20" fmla="*/ 6 w 10"/>
                <a:gd name="T21" fmla="*/ 13 h 30"/>
                <a:gd name="T22" fmla="*/ 4 w 10"/>
                <a:gd name="T23" fmla="*/ 13 h 30"/>
                <a:gd name="T24" fmla="*/ 4 w 10"/>
                <a:gd name="T25" fmla="*/ 14 h 30"/>
                <a:gd name="T26" fmla="*/ 3 w 10"/>
                <a:gd name="T27" fmla="*/ 15 h 30"/>
                <a:gd name="T28" fmla="*/ 3 w 10"/>
                <a:gd name="T29" fmla="*/ 16 h 30"/>
                <a:gd name="T30" fmla="*/ 3 w 10"/>
                <a:gd name="T31" fmla="*/ 17 h 30"/>
                <a:gd name="T32" fmla="*/ 2 w 10"/>
                <a:gd name="T33" fmla="*/ 18 h 30"/>
                <a:gd name="T34" fmla="*/ 2 w 10"/>
                <a:gd name="T35" fmla="*/ 18 h 30"/>
                <a:gd name="T36" fmla="*/ 2 w 10"/>
                <a:gd name="T37" fmla="*/ 19 h 30"/>
                <a:gd name="T38" fmla="*/ 2 w 10"/>
                <a:gd name="T39" fmla="*/ 21 h 30"/>
                <a:gd name="T40" fmla="*/ 2 w 10"/>
                <a:gd name="T41" fmla="*/ 22 h 30"/>
                <a:gd name="T42" fmla="*/ 2 w 10"/>
                <a:gd name="T43" fmla="*/ 23 h 30"/>
                <a:gd name="T44" fmla="*/ 1 w 10"/>
                <a:gd name="T45" fmla="*/ 24 h 30"/>
                <a:gd name="T46" fmla="*/ 1 w 10"/>
                <a:gd name="T47" fmla="*/ 26 h 30"/>
                <a:gd name="T48" fmla="*/ 1 w 10"/>
                <a:gd name="T49" fmla="*/ 28 h 30"/>
                <a:gd name="T50" fmla="*/ 0 w 10"/>
                <a:gd name="T51" fmla="*/ 30 h 30"/>
                <a:gd name="T52" fmla="*/ 2 w 10"/>
                <a:gd name="T53" fmla="*/ 28 h 30"/>
                <a:gd name="T54" fmla="*/ 4 w 10"/>
                <a:gd name="T55" fmla="*/ 24 h 30"/>
                <a:gd name="T56" fmla="*/ 7 w 10"/>
                <a:gd name="T57" fmla="*/ 22 h 30"/>
                <a:gd name="T58" fmla="*/ 8 w 10"/>
                <a:gd name="T59" fmla="*/ 19 h 30"/>
                <a:gd name="T60" fmla="*/ 9 w 10"/>
                <a:gd name="T61" fmla="*/ 17 h 30"/>
                <a:gd name="T62" fmla="*/ 9 w 10"/>
                <a:gd name="T63" fmla="*/ 15 h 30"/>
                <a:gd name="T64" fmla="*/ 10 w 10"/>
                <a:gd name="T65" fmla="*/ 13 h 30"/>
                <a:gd name="T66" fmla="*/ 10 w 10"/>
                <a:gd name="T67" fmla="*/ 10 h 30"/>
                <a:gd name="T68" fmla="*/ 10 w 10"/>
                <a:gd name="T69" fmla="*/ 8 h 30"/>
                <a:gd name="T70" fmla="*/ 10 w 10"/>
                <a:gd name="T71" fmla="*/ 6 h 30"/>
                <a:gd name="T72" fmla="*/ 9 w 10"/>
                <a:gd name="T73" fmla="*/ 4 h 30"/>
                <a:gd name="T74" fmla="*/ 9 w 10"/>
                <a:gd name="T75" fmla="*/ 2 h 30"/>
                <a:gd name="T76" fmla="*/ 9 w 10"/>
                <a:gd name="T77" fmla="*/ 1 h 30"/>
                <a:gd name="T78" fmla="*/ 9 w 10"/>
                <a:gd name="T79" fmla="*/ 1 h 30"/>
                <a:gd name="T80" fmla="*/ 9 w 10"/>
                <a:gd name="T81" fmla="*/ 0 h 30"/>
                <a:gd name="T82" fmla="*/ 9 w 10"/>
                <a:gd name="T83" fmla="*/ 0 h 3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"/>
                <a:gd name="T127" fmla="*/ 0 h 30"/>
                <a:gd name="T128" fmla="*/ 10 w 10"/>
                <a:gd name="T129" fmla="*/ 30 h 3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" h="30">
                  <a:moveTo>
                    <a:pt x="9" y="0"/>
                  </a:moveTo>
                  <a:lnTo>
                    <a:pt x="6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7" y="4"/>
                  </a:lnTo>
                  <a:lnTo>
                    <a:pt x="7" y="6"/>
                  </a:lnTo>
                  <a:lnTo>
                    <a:pt x="6" y="7"/>
                  </a:lnTo>
                  <a:lnTo>
                    <a:pt x="6" y="9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0" y="30"/>
                  </a:lnTo>
                  <a:lnTo>
                    <a:pt x="2" y="28"/>
                  </a:lnTo>
                  <a:lnTo>
                    <a:pt x="4" y="24"/>
                  </a:lnTo>
                  <a:lnTo>
                    <a:pt x="7" y="22"/>
                  </a:lnTo>
                  <a:lnTo>
                    <a:pt x="8" y="19"/>
                  </a:lnTo>
                  <a:lnTo>
                    <a:pt x="9" y="17"/>
                  </a:lnTo>
                  <a:lnTo>
                    <a:pt x="9" y="15"/>
                  </a:lnTo>
                  <a:lnTo>
                    <a:pt x="10" y="13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9" y="4"/>
                  </a:lnTo>
                  <a:lnTo>
                    <a:pt x="9" y="2"/>
                  </a:lnTo>
                  <a:lnTo>
                    <a:pt x="9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5D5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6" name="Freeform 78"/>
            <p:cNvSpPr>
              <a:spLocks/>
            </p:cNvSpPr>
            <p:nvPr/>
          </p:nvSpPr>
          <p:spPr bwMode="auto">
            <a:xfrm>
              <a:off x="2413" y="3430"/>
              <a:ext cx="3" cy="14"/>
            </a:xfrm>
            <a:custGeom>
              <a:avLst/>
              <a:gdLst>
                <a:gd name="T0" fmla="*/ 2 w 3"/>
                <a:gd name="T1" fmla="*/ 14 h 14"/>
                <a:gd name="T2" fmla="*/ 2 w 3"/>
                <a:gd name="T3" fmla="*/ 14 h 14"/>
                <a:gd name="T4" fmla="*/ 2 w 3"/>
                <a:gd name="T5" fmla="*/ 14 h 14"/>
                <a:gd name="T6" fmla="*/ 2 w 3"/>
                <a:gd name="T7" fmla="*/ 14 h 14"/>
                <a:gd name="T8" fmla="*/ 3 w 3"/>
                <a:gd name="T9" fmla="*/ 14 h 14"/>
                <a:gd name="T10" fmla="*/ 3 w 3"/>
                <a:gd name="T11" fmla="*/ 12 h 14"/>
                <a:gd name="T12" fmla="*/ 3 w 3"/>
                <a:gd name="T13" fmla="*/ 11 h 14"/>
                <a:gd name="T14" fmla="*/ 3 w 3"/>
                <a:gd name="T15" fmla="*/ 11 h 14"/>
                <a:gd name="T16" fmla="*/ 3 w 3"/>
                <a:gd name="T17" fmla="*/ 10 h 14"/>
                <a:gd name="T18" fmla="*/ 3 w 3"/>
                <a:gd name="T19" fmla="*/ 9 h 14"/>
                <a:gd name="T20" fmla="*/ 3 w 3"/>
                <a:gd name="T21" fmla="*/ 8 h 14"/>
                <a:gd name="T22" fmla="*/ 3 w 3"/>
                <a:gd name="T23" fmla="*/ 7 h 14"/>
                <a:gd name="T24" fmla="*/ 3 w 3"/>
                <a:gd name="T25" fmla="*/ 5 h 14"/>
                <a:gd name="T26" fmla="*/ 3 w 3"/>
                <a:gd name="T27" fmla="*/ 4 h 14"/>
                <a:gd name="T28" fmla="*/ 2 w 3"/>
                <a:gd name="T29" fmla="*/ 3 h 14"/>
                <a:gd name="T30" fmla="*/ 2 w 3"/>
                <a:gd name="T31" fmla="*/ 1 h 14"/>
                <a:gd name="T32" fmla="*/ 2 w 3"/>
                <a:gd name="T33" fmla="*/ 0 h 14"/>
                <a:gd name="T34" fmla="*/ 0 w 3"/>
                <a:gd name="T35" fmla="*/ 3 h 14"/>
                <a:gd name="T36" fmla="*/ 0 w 3"/>
                <a:gd name="T37" fmla="*/ 3 h 14"/>
                <a:gd name="T38" fmla="*/ 0 w 3"/>
                <a:gd name="T39" fmla="*/ 4 h 14"/>
                <a:gd name="T40" fmla="*/ 1 w 3"/>
                <a:gd name="T41" fmla="*/ 5 h 14"/>
                <a:gd name="T42" fmla="*/ 1 w 3"/>
                <a:gd name="T43" fmla="*/ 7 h 14"/>
                <a:gd name="T44" fmla="*/ 2 w 3"/>
                <a:gd name="T45" fmla="*/ 8 h 14"/>
                <a:gd name="T46" fmla="*/ 2 w 3"/>
                <a:gd name="T47" fmla="*/ 10 h 14"/>
                <a:gd name="T48" fmla="*/ 2 w 3"/>
                <a:gd name="T49" fmla="*/ 11 h 14"/>
                <a:gd name="T50" fmla="*/ 2 w 3"/>
                <a:gd name="T51" fmla="*/ 14 h 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"/>
                <a:gd name="T79" fmla="*/ 0 h 14"/>
                <a:gd name="T80" fmla="*/ 3 w 3"/>
                <a:gd name="T81" fmla="*/ 14 h 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" h="14">
                  <a:moveTo>
                    <a:pt x="2" y="14"/>
                  </a:moveTo>
                  <a:lnTo>
                    <a:pt x="2" y="14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169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7" name="Freeform 79"/>
            <p:cNvSpPr>
              <a:spLocks/>
            </p:cNvSpPr>
            <p:nvPr/>
          </p:nvSpPr>
          <p:spPr bwMode="auto">
            <a:xfrm>
              <a:off x="2423" y="3475"/>
              <a:ext cx="4" cy="14"/>
            </a:xfrm>
            <a:custGeom>
              <a:avLst/>
              <a:gdLst>
                <a:gd name="T0" fmla="*/ 3 w 4"/>
                <a:gd name="T1" fmla="*/ 14 h 14"/>
                <a:gd name="T2" fmla="*/ 3 w 4"/>
                <a:gd name="T3" fmla="*/ 14 h 14"/>
                <a:gd name="T4" fmla="*/ 4 w 4"/>
                <a:gd name="T5" fmla="*/ 14 h 14"/>
                <a:gd name="T6" fmla="*/ 4 w 4"/>
                <a:gd name="T7" fmla="*/ 14 h 14"/>
                <a:gd name="T8" fmla="*/ 4 w 4"/>
                <a:gd name="T9" fmla="*/ 14 h 14"/>
                <a:gd name="T10" fmla="*/ 4 w 4"/>
                <a:gd name="T11" fmla="*/ 13 h 14"/>
                <a:gd name="T12" fmla="*/ 4 w 4"/>
                <a:gd name="T13" fmla="*/ 13 h 14"/>
                <a:gd name="T14" fmla="*/ 4 w 4"/>
                <a:gd name="T15" fmla="*/ 11 h 14"/>
                <a:gd name="T16" fmla="*/ 4 w 4"/>
                <a:gd name="T17" fmla="*/ 10 h 14"/>
                <a:gd name="T18" fmla="*/ 4 w 4"/>
                <a:gd name="T19" fmla="*/ 9 h 14"/>
                <a:gd name="T20" fmla="*/ 4 w 4"/>
                <a:gd name="T21" fmla="*/ 8 h 14"/>
                <a:gd name="T22" fmla="*/ 4 w 4"/>
                <a:gd name="T23" fmla="*/ 7 h 14"/>
                <a:gd name="T24" fmla="*/ 4 w 4"/>
                <a:gd name="T25" fmla="*/ 6 h 14"/>
                <a:gd name="T26" fmla="*/ 4 w 4"/>
                <a:gd name="T27" fmla="*/ 4 h 14"/>
                <a:gd name="T28" fmla="*/ 4 w 4"/>
                <a:gd name="T29" fmla="*/ 3 h 14"/>
                <a:gd name="T30" fmla="*/ 3 w 4"/>
                <a:gd name="T31" fmla="*/ 1 h 14"/>
                <a:gd name="T32" fmla="*/ 3 w 4"/>
                <a:gd name="T33" fmla="*/ 0 h 14"/>
                <a:gd name="T34" fmla="*/ 0 w 4"/>
                <a:gd name="T35" fmla="*/ 3 h 14"/>
                <a:gd name="T36" fmla="*/ 0 w 4"/>
                <a:gd name="T37" fmla="*/ 3 h 14"/>
                <a:gd name="T38" fmla="*/ 1 w 4"/>
                <a:gd name="T39" fmla="*/ 4 h 14"/>
                <a:gd name="T40" fmla="*/ 1 w 4"/>
                <a:gd name="T41" fmla="*/ 6 h 14"/>
                <a:gd name="T42" fmla="*/ 3 w 4"/>
                <a:gd name="T43" fmla="*/ 7 h 14"/>
                <a:gd name="T44" fmla="*/ 3 w 4"/>
                <a:gd name="T45" fmla="*/ 8 h 14"/>
                <a:gd name="T46" fmla="*/ 3 w 4"/>
                <a:gd name="T47" fmla="*/ 10 h 14"/>
                <a:gd name="T48" fmla="*/ 4 w 4"/>
                <a:gd name="T49" fmla="*/ 13 h 14"/>
                <a:gd name="T50" fmla="*/ 3 w 4"/>
                <a:gd name="T51" fmla="*/ 14 h 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"/>
                <a:gd name="T79" fmla="*/ 0 h 14"/>
                <a:gd name="T80" fmla="*/ 4 w 4"/>
                <a:gd name="T81" fmla="*/ 14 h 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" h="14">
                  <a:moveTo>
                    <a:pt x="3" y="14"/>
                  </a:moveTo>
                  <a:lnTo>
                    <a:pt x="3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9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4" y="13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169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8" name="Freeform 80"/>
            <p:cNvSpPr>
              <a:spLocks/>
            </p:cNvSpPr>
            <p:nvPr/>
          </p:nvSpPr>
          <p:spPr bwMode="auto">
            <a:xfrm>
              <a:off x="2409" y="3505"/>
              <a:ext cx="7" cy="8"/>
            </a:xfrm>
            <a:custGeom>
              <a:avLst/>
              <a:gdLst>
                <a:gd name="T0" fmla="*/ 6 w 7"/>
                <a:gd name="T1" fmla="*/ 0 h 8"/>
                <a:gd name="T2" fmla="*/ 6 w 7"/>
                <a:gd name="T3" fmla="*/ 1 h 8"/>
                <a:gd name="T4" fmla="*/ 6 w 7"/>
                <a:gd name="T5" fmla="*/ 1 h 8"/>
                <a:gd name="T6" fmla="*/ 5 w 7"/>
                <a:gd name="T7" fmla="*/ 1 h 8"/>
                <a:gd name="T8" fmla="*/ 4 w 7"/>
                <a:gd name="T9" fmla="*/ 2 h 8"/>
                <a:gd name="T10" fmla="*/ 4 w 7"/>
                <a:gd name="T11" fmla="*/ 3 h 8"/>
                <a:gd name="T12" fmla="*/ 3 w 7"/>
                <a:gd name="T13" fmla="*/ 5 h 8"/>
                <a:gd name="T14" fmla="*/ 1 w 7"/>
                <a:gd name="T15" fmla="*/ 6 h 8"/>
                <a:gd name="T16" fmla="*/ 0 w 7"/>
                <a:gd name="T17" fmla="*/ 7 h 8"/>
                <a:gd name="T18" fmla="*/ 0 w 7"/>
                <a:gd name="T19" fmla="*/ 8 h 8"/>
                <a:gd name="T20" fmla="*/ 7 w 7"/>
                <a:gd name="T21" fmla="*/ 1 h 8"/>
                <a:gd name="T22" fmla="*/ 6 w 7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"/>
                <a:gd name="T37" fmla="*/ 0 h 8"/>
                <a:gd name="T38" fmla="*/ 7 w 7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" h="8">
                  <a:moveTo>
                    <a:pt x="6" y="0"/>
                  </a:moveTo>
                  <a:lnTo>
                    <a:pt x="6" y="1"/>
                  </a:lnTo>
                  <a:lnTo>
                    <a:pt x="5" y="1"/>
                  </a:lnTo>
                  <a:lnTo>
                    <a:pt x="4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7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9" name="Freeform 81"/>
            <p:cNvSpPr>
              <a:spLocks/>
            </p:cNvSpPr>
            <p:nvPr/>
          </p:nvSpPr>
          <p:spPr bwMode="auto">
            <a:xfrm>
              <a:off x="2403" y="3506"/>
              <a:ext cx="14" cy="33"/>
            </a:xfrm>
            <a:custGeom>
              <a:avLst/>
              <a:gdLst>
                <a:gd name="T0" fmla="*/ 13 w 14"/>
                <a:gd name="T1" fmla="*/ 0 h 33"/>
                <a:gd name="T2" fmla="*/ 14 w 14"/>
                <a:gd name="T3" fmla="*/ 8 h 33"/>
                <a:gd name="T4" fmla="*/ 14 w 14"/>
                <a:gd name="T5" fmla="*/ 8 h 33"/>
                <a:gd name="T6" fmla="*/ 14 w 14"/>
                <a:gd name="T7" fmla="*/ 8 h 33"/>
                <a:gd name="T8" fmla="*/ 13 w 14"/>
                <a:gd name="T9" fmla="*/ 9 h 33"/>
                <a:gd name="T10" fmla="*/ 12 w 14"/>
                <a:gd name="T11" fmla="*/ 9 h 33"/>
                <a:gd name="T12" fmla="*/ 12 w 14"/>
                <a:gd name="T13" fmla="*/ 11 h 33"/>
                <a:gd name="T14" fmla="*/ 11 w 14"/>
                <a:gd name="T15" fmla="*/ 12 h 33"/>
                <a:gd name="T16" fmla="*/ 10 w 14"/>
                <a:gd name="T17" fmla="*/ 13 h 33"/>
                <a:gd name="T18" fmla="*/ 9 w 14"/>
                <a:gd name="T19" fmla="*/ 14 h 33"/>
                <a:gd name="T20" fmla="*/ 7 w 14"/>
                <a:gd name="T21" fmla="*/ 16 h 33"/>
                <a:gd name="T22" fmla="*/ 6 w 14"/>
                <a:gd name="T23" fmla="*/ 18 h 33"/>
                <a:gd name="T24" fmla="*/ 5 w 14"/>
                <a:gd name="T25" fmla="*/ 20 h 33"/>
                <a:gd name="T26" fmla="*/ 5 w 14"/>
                <a:gd name="T27" fmla="*/ 22 h 33"/>
                <a:gd name="T28" fmla="*/ 4 w 14"/>
                <a:gd name="T29" fmla="*/ 24 h 33"/>
                <a:gd name="T30" fmla="*/ 4 w 14"/>
                <a:gd name="T31" fmla="*/ 27 h 33"/>
                <a:gd name="T32" fmla="*/ 4 w 14"/>
                <a:gd name="T33" fmla="*/ 29 h 33"/>
                <a:gd name="T34" fmla="*/ 5 w 14"/>
                <a:gd name="T35" fmla="*/ 31 h 33"/>
                <a:gd name="T36" fmla="*/ 2 w 14"/>
                <a:gd name="T37" fmla="*/ 33 h 33"/>
                <a:gd name="T38" fmla="*/ 2 w 14"/>
                <a:gd name="T39" fmla="*/ 33 h 33"/>
                <a:gd name="T40" fmla="*/ 2 w 14"/>
                <a:gd name="T41" fmla="*/ 31 h 33"/>
                <a:gd name="T42" fmla="*/ 2 w 14"/>
                <a:gd name="T43" fmla="*/ 30 h 33"/>
                <a:gd name="T44" fmla="*/ 0 w 14"/>
                <a:gd name="T45" fmla="*/ 29 h 33"/>
                <a:gd name="T46" fmla="*/ 0 w 14"/>
                <a:gd name="T47" fmla="*/ 28 h 33"/>
                <a:gd name="T48" fmla="*/ 0 w 14"/>
                <a:gd name="T49" fmla="*/ 26 h 33"/>
                <a:gd name="T50" fmla="*/ 0 w 14"/>
                <a:gd name="T51" fmla="*/ 24 h 33"/>
                <a:gd name="T52" fmla="*/ 0 w 14"/>
                <a:gd name="T53" fmla="*/ 22 h 33"/>
                <a:gd name="T54" fmla="*/ 0 w 14"/>
                <a:gd name="T55" fmla="*/ 20 h 33"/>
                <a:gd name="T56" fmla="*/ 2 w 14"/>
                <a:gd name="T57" fmla="*/ 16 h 33"/>
                <a:gd name="T58" fmla="*/ 2 w 14"/>
                <a:gd name="T59" fmla="*/ 14 h 33"/>
                <a:gd name="T60" fmla="*/ 4 w 14"/>
                <a:gd name="T61" fmla="*/ 12 h 33"/>
                <a:gd name="T62" fmla="*/ 5 w 14"/>
                <a:gd name="T63" fmla="*/ 8 h 33"/>
                <a:gd name="T64" fmla="*/ 7 w 14"/>
                <a:gd name="T65" fmla="*/ 6 h 33"/>
                <a:gd name="T66" fmla="*/ 10 w 14"/>
                <a:gd name="T67" fmla="*/ 4 h 33"/>
                <a:gd name="T68" fmla="*/ 13 w 14"/>
                <a:gd name="T69" fmla="*/ 0 h 3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"/>
                <a:gd name="T106" fmla="*/ 0 h 33"/>
                <a:gd name="T107" fmla="*/ 14 w 14"/>
                <a:gd name="T108" fmla="*/ 33 h 3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" h="33">
                  <a:moveTo>
                    <a:pt x="13" y="0"/>
                  </a:moveTo>
                  <a:lnTo>
                    <a:pt x="14" y="8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10" y="13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8"/>
                  </a:lnTo>
                  <a:lnTo>
                    <a:pt x="5" y="20"/>
                  </a:lnTo>
                  <a:lnTo>
                    <a:pt x="5" y="22"/>
                  </a:lnTo>
                  <a:lnTo>
                    <a:pt x="4" y="24"/>
                  </a:lnTo>
                  <a:lnTo>
                    <a:pt x="4" y="27"/>
                  </a:lnTo>
                  <a:lnTo>
                    <a:pt x="4" y="29"/>
                  </a:lnTo>
                  <a:lnTo>
                    <a:pt x="5" y="31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5" y="8"/>
                  </a:lnTo>
                  <a:lnTo>
                    <a:pt x="7" y="6"/>
                  </a:lnTo>
                  <a:lnTo>
                    <a:pt x="10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7F6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0" name="Freeform 82"/>
            <p:cNvSpPr>
              <a:spLocks/>
            </p:cNvSpPr>
            <p:nvPr/>
          </p:nvSpPr>
          <p:spPr bwMode="auto">
            <a:xfrm>
              <a:off x="2385" y="3435"/>
              <a:ext cx="31" cy="13"/>
            </a:xfrm>
            <a:custGeom>
              <a:avLst/>
              <a:gdLst>
                <a:gd name="T0" fmla="*/ 30 w 31"/>
                <a:gd name="T1" fmla="*/ 3 h 13"/>
                <a:gd name="T2" fmla="*/ 30 w 31"/>
                <a:gd name="T3" fmla="*/ 2 h 13"/>
                <a:gd name="T4" fmla="*/ 30 w 31"/>
                <a:gd name="T5" fmla="*/ 0 h 13"/>
                <a:gd name="T6" fmla="*/ 29 w 31"/>
                <a:gd name="T7" fmla="*/ 0 h 13"/>
                <a:gd name="T8" fmla="*/ 29 w 31"/>
                <a:gd name="T9" fmla="*/ 0 h 13"/>
                <a:gd name="T10" fmla="*/ 1 w 31"/>
                <a:gd name="T11" fmla="*/ 9 h 13"/>
                <a:gd name="T12" fmla="*/ 1 w 31"/>
                <a:gd name="T13" fmla="*/ 9 h 13"/>
                <a:gd name="T14" fmla="*/ 1 w 31"/>
                <a:gd name="T15" fmla="*/ 9 h 13"/>
                <a:gd name="T16" fmla="*/ 1 w 31"/>
                <a:gd name="T17" fmla="*/ 9 h 13"/>
                <a:gd name="T18" fmla="*/ 0 w 31"/>
                <a:gd name="T19" fmla="*/ 10 h 13"/>
                <a:gd name="T20" fmla="*/ 0 w 31"/>
                <a:gd name="T21" fmla="*/ 10 h 13"/>
                <a:gd name="T22" fmla="*/ 0 w 31"/>
                <a:gd name="T23" fmla="*/ 10 h 13"/>
                <a:gd name="T24" fmla="*/ 0 w 31"/>
                <a:gd name="T25" fmla="*/ 11 h 13"/>
                <a:gd name="T26" fmla="*/ 0 w 31"/>
                <a:gd name="T27" fmla="*/ 11 h 13"/>
                <a:gd name="T28" fmla="*/ 1 w 31"/>
                <a:gd name="T29" fmla="*/ 12 h 13"/>
                <a:gd name="T30" fmla="*/ 1 w 31"/>
                <a:gd name="T31" fmla="*/ 13 h 13"/>
                <a:gd name="T32" fmla="*/ 2 w 31"/>
                <a:gd name="T33" fmla="*/ 13 h 13"/>
                <a:gd name="T34" fmla="*/ 2 w 31"/>
                <a:gd name="T35" fmla="*/ 13 h 13"/>
                <a:gd name="T36" fmla="*/ 30 w 31"/>
                <a:gd name="T37" fmla="*/ 5 h 13"/>
                <a:gd name="T38" fmla="*/ 30 w 31"/>
                <a:gd name="T39" fmla="*/ 5 h 13"/>
                <a:gd name="T40" fmla="*/ 30 w 31"/>
                <a:gd name="T41" fmla="*/ 5 h 13"/>
                <a:gd name="T42" fmla="*/ 30 w 31"/>
                <a:gd name="T43" fmla="*/ 5 h 13"/>
                <a:gd name="T44" fmla="*/ 30 w 31"/>
                <a:gd name="T45" fmla="*/ 5 h 13"/>
                <a:gd name="T46" fmla="*/ 31 w 31"/>
                <a:gd name="T47" fmla="*/ 4 h 13"/>
                <a:gd name="T48" fmla="*/ 31 w 31"/>
                <a:gd name="T49" fmla="*/ 4 h 13"/>
                <a:gd name="T50" fmla="*/ 31 w 31"/>
                <a:gd name="T51" fmla="*/ 3 h 13"/>
                <a:gd name="T52" fmla="*/ 30 w 31"/>
                <a:gd name="T53" fmla="*/ 3 h 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1"/>
                <a:gd name="T82" fmla="*/ 0 h 13"/>
                <a:gd name="T83" fmla="*/ 31 w 31"/>
                <a:gd name="T84" fmla="*/ 13 h 1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1" h="13">
                  <a:moveTo>
                    <a:pt x="30" y="3"/>
                  </a:moveTo>
                  <a:lnTo>
                    <a:pt x="30" y="2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30" y="5"/>
                  </a:lnTo>
                  <a:lnTo>
                    <a:pt x="31" y="4"/>
                  </a:lnTo>
                  <a:lnTo>
                    <a:pt x="31" y="3"/>
                  </a:lnTo>
                  <a:lnTo>
                    <a:pt x="3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1" name="Freeform 83"/>
            <p:cNvSpPr>
              <a:spLocks/>
            </p:cNvSpPr>
            <p:nvPr/>
          </p:nvSpPr>
          <p:spPr bwMode="auto">
            <a:xfrm>
              <a:off x="2399" y="3437"/>
              <a:ext cx="16" cy="7"/>
            </a:xfrm>
            <a:custGeom>
              <a:avLst/>
              <a:gdLst>
                <a:gd name="T0" fmla="*/ 16 w 16"/>
                <a:gd name="T1" fmla="*/ 1 h 7"/>
                <a:gd name="T2" fmla="*/ 16 w 16"/>
                <a:gd name="T3" fmla="*/ 0 h 7"/>
                <a:gd name="T4" fmla="*/ 15 w 16"/>
                <a:gd name="T5" fmla="*/ 0 h 7"/>
                <a:gd name="T6" fmla="*/ 15 w 16"/>
                <a:gd name="T7" fmla="*/ 0 h 7"/>
                <a:gd name="T8" fmla="*/ 15 w 16"/>
                <a:gd name="T9" fmla="*/ 0 h 7"/>
                <a:gd name="T10" fmla="*/ 0 w 16"/>
                <a:gd name="T11" fmla="*/ 3 h 7"/>
                <a:gd name="T12" fmla="*/ 0 w 16"/>
                <a:gd name="T13" fmla="*/ 3 h 7"/>
                <a:gd name="T14" fmla="*/ 0 w 16"/>
                <a:gd name="T15" fmla="*/ 4 h 7"/>
                <a:gd name="T16" fmla="*/ 0 w 16"/>
                <a:gd name="T17" fmla="*/ 4 h 7"/>
                <a:gd name="T18" fmla="*/ 0 w 16"/>
                <a:gd name="T19" fmla="*/ 5 h 7"/>
                <a:gd name="T20" fmla="*/ 0 w 16"/>
                <a:gd name="T21" fmla="*/ 7 h 7"/>
                <a:gd name="T22" fmla="*/ 1 w 16"/>
                <a:gd name="T23" fmla="*/ 7 h 7"/>
                <a:gd name="T24" fmla="*/ 1 w 16"/>
                <a:gd name="T25" fmla="*/ 7 h 7"/>
                <a:gd name="T26" fmla="*/ 1 w 16"/>
                <a:gd name="T27" fmla="*/ 7 h 7"/>
                <a:gd name="T28" fmla="*/ 16 w 16"/>
                <a:gd name="T29" fmla="*/ 3 h 7"/>
                <a:gd name="T30" fmla="*/ 16 w 16"/>
                <a:gd name="T31" fmla="*/ 3 h 7"/>
                <a:gd name="T32" fmla="*/ 16 w 16"/>
                <a:gd name="T33" fmla="*/ 2 h 7"/>
                <a:gd name="T34" fmla="*/ 16 w 16"/>
                <a:gd name="T35" fmla="*/ 2 h 7"/>
                <a:gd name="T36" fmla="*/ 16 w 16"/>
                <a:gd name="T37" fmla="*/ 1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"/>
                <a:gd name="T58" fmla="*/ 0 h 7"/>
                <a:gd name="T59" fmla="*/ 16 w 1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" h="7">
                  <a:moveTo>
                    <a:pt x="16" y="1"/>
                  </a:moveTo>
                  <a:lnTo>
                    <a:pt x="16" y="0"/>
                  </a:lnTo>
                  <a:lnTo>
                    <a:pt x="15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7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1D0E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2" name="Freeform 84"/>
            <p:cNvSpPr>
              <a:spLocks/>
            </p:cNvSpPr>
            <p:nvPr/>
          </p:nvSpPr>
          <p:spPr bwMode="auto">
            <a:xfrm>
              <a:off x="2386" y="3440"/>
              <a:ext cx="14" cy="8"/>
            </a:xfrm>
            <a:custGeom>
              <a:avLst/>
              <a:gdLst>
                <a:gd name="T0" fmla="*/ 12 w 14"/>
                <a:gd name="T1" fmla="*/ 2 h 8"/>
                <a:gd name="T2" fmla="*/ 12 w 14"/>
                <a:gd name="T3" fmla="*/ 1 h 8"/>
                <a:gd name="T4" fmla="*/ 12 w 14"/>
                <a:gd name="T5" fmla="*/ 1 h 8"/>
                <a:gd name="T6" fmla="*/ 12 w 14"/>
                <a:gd name="T7" fmla="*/ 0 h 8"/>
                <a:gd name="T8" fmla="*/ 13 w 14"/>
                <a:gd name="T9" fmla="*/ 0 h 8"/>
                <a:gd name="T10" fmla="*/ 0 w 14"/>
                <a:gd name="T11" fmla="*/ 4 h 8"/>
                <a:gd name="T12" fmla="*/ 0 w 14"/>
                <a:gd name="T13" fmla="*/ 4 h 8"/>
                <a:gd name="T14" fmla="*/ 0 w 14"/>
                <a:gd name="T15" fmla="*/ 5 h 8"/>
                <a:gd name="T16" fmla="*/ 0 w 14"/>
                <a:gd name="T17" fmla="*/ 5 h 8"/>
                <a:gd name="T18" fmla="*/ 0 w 14"/>
                <a:gd name="T19" fmla="*/ 6 h 8"/>
                <a:gd name="T20" fmla="*/ 0 w 14"/>
                <a:gd name="T21" fmla="*/ 7 h 8"/>
                <a:gd name="T22" fmla="*/ 0 w 14"/>
                <a:gd name="T23" fmla="*/ 7 h 8"/>
                <a:gd name="T24" fmla="*/ 1 w 14"/>
                <a:gd name="T25" fmla="*/ 8 h 8"/>
                <a:gd name="T26" fmla="*/ 1 w 14"/>
                <a:gd name="T27" fmla="*/ 8 h 8"/>
                <a:gd name="T28" fmla="*/ 14 w 14"/>
                <a:gd name="T29" fmla="*/ 5 h 8"/>
                <a:gd name="T30" fmla="*/ 13 w 14"/>
                <a:gd name="T31" fmla="*/ 5 h 8"/>
                <a:gd name="T32" fmla="*/ 13 w 14"/>
                <a:gd name="T33" fmla="*/ 4 h 8"/>
                <a:gd name="T34" fmla="*/ 13 w 14"/>
                <a:gd name="T35" fmla="*/ 4 h 8"/>
                <a:gd name="T36" fmla="*/ 12 w 14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8"/>
                <a:gd name="T59" fmla="*/ 14 w 14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8">
                  <a:moveTo>
                    <a:pt x="12" y="2"/>
                  </a:move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169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3" name="Freeform 85"/>
            <p:cNvSpPr>
              <a:spLocks/>
            </p:cNvSpPr>
            <p:nvPr/>
          </p:nvSpPr>
          <p:spPr bwMode="auto">
            <a:xfrm>
              <a:off x="2391" y="3446"/>
              <a:ext cx="23" cy="14"/>
            </a:xfrm>
            <a:custGeom>
              <a:avLst/>
              <a:gdLst>
                <a:gd name="T0" fmla="*/ 23 w 23"/>
                <a:gd name="T1" fmla="*/ 0 h 14"/>
                <a:gd name="T2" fmla="*/ 0 w 23"/>
                <a:gd name="T3" fmla="*/ 9 h 14"/>
                <a:gd name="T4" fmla="*/ 0 w 23"/>
                <a:gd name="T5" fmla="*/ 10 h 14"/>
                <a:gd name="T6" fmla="*/ 0 w 23"/>
                <a:gd name="T7" fmla="*/ 10 h 14"/>
                <a:gd name="T8" fmla="*/ 0 w 23"/>
                <a:gd name="T9" fmla="*/ 10 h 14"/>
                <a:gd name="T10" fmla="*/ 0 w 23"/>
                <a:gd name="T11" fmla="*/ 10 h 14"/>
                <a:gd name="T12" fmla="*/ 0 w 23"/>
                <a:gd name="T13" fmla="*/ 11 h 14"/>
                <a:gd name="T14" fmla="*/ 0 w 23"/>
                <a:gd name="T15" fmla="*/ 11 h 14"/>
                <a:gd name="T16" fmla="*/ 0 w 23"/>
                <a:gd name="T17" fmla="*/ 13 h 14"/>
                <a:gd name="T18" fmla="*/ 1 w 23"/>
                <a:gd name="T19" fmla="*/ 13 h 14"/>
                <a:gd name="T20" fmla="*/ 2 w 23"/>
                <a:gd name="T21" fmla="*/ 14 h 14"/>
                <a:gd name="T22" fmla="*/ 3 w 23"/>
                <a:gd name="T23" fmla="*/ 14 h 14"/>
                <a:gd name="T24" fmla="*/ 3 w 23"/>
                <a:gd name="T25" fmla="*/ 14 h 14"/>
                <a:gd name="T26" fmla="*/ 4 w 23"/>
                <a:gd name="T27" fmla="*/ 14 h 14"/>
                <a:gd name="T28" fmla="*/ 21 w 23"/>
                <a:gd name="T29" fmla="*/ 6 h 14"/>
                <a:gd name="T30" fmla="*/ 23 w 23"/>
                <a:gd name="T31" fmla="*/ 0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"/>
                <a:gd name="T49" fmla="*/ 0 h 14"/>
                <a:gd name="T50" fmla="*/ 23 w 2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" h="14">
                  <a:moveTo>
                    <a:pt x="23" y="0"/>
                  </a:move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21" y="6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4" name="Freeform 86"/>
            <p:cNvSpPr>
              <a:spLocks/>
            </p:cNvSpPr>
            <p:nvPr/>
          </p:nvSpPr>
          <p:spPr bwMode="auto">
            <a:xfrm>
              <a:off x="2387" y="3424"/>
              <a:ext cx="23" cy="15"/>
            </a:xfrm>
            <a:custGeom>
              <a:avLst/>
              <a:gdLst>
                <a:gd name="T0" fmla="*/ 22 w 23"/>
                <a:gd name="T1" fmla="*/ 1 h 15"/>
                <a:gd name="T2" fmla="*/ 23 w 23"/>
                <a:gd name="T3" fmla="*/ 2 h 15"/>
                <a:gd name="T4" fmla="*/ 23 w 23"/>
                <a:gd name="T5" fmla="*/ 3 h 15"/>
                <a:gd name="T6" fmla="*/ 23 w 23"/>
                <a:gd name="T7" fmla="*/ 3 h 15"/>
                <a:gd name="T8" fmla="*/ 23 w 23"/>
                <a:gd name="T9" fmla="*/ 3 h 15"/>
                <a:gd name="T10" fmla="*/ 23 w 23"/>
                <a:gd name="T11" fmla="*/ 4 h 15"/>
                <a:gd name="T12" fmla="*/ 23 w 23"/>
                <a:gd name="T13" fmla="*/ 4 h 15"/>
                <a:gd name="T14" fmla="*/ 23 w 23"/>
                <a:gd name="T15" fmla="*/ 4 h 15"/>
                <a:gd name="T16" fmla="*/ 23 w 23"/>
                <a:gd name="T17" fmla="*/ 4 h 15"/>
                <a:gd name="T18" fmla="*/ 0 w 23"/>
                <a:gd name="T19" fmla="*/ 15 h 15"/>
                <a:gd name="T20" fmla="*/ 2 w 23"/>
                <a:gd name="T21" fmla="*/ 8 h 15"/>
                <a:gd name="T22" fmla="*/ 20 w 23"/>
                <a:gd name="T23" fmla="*/ 0 h 15"/>
                <a:gd name="T24" fmla="*/ 20 w 23"/>
                <a:gd name="T25" fmla="*/ 0 h 15"/>
                <a:gd name="T26" fmla="*/ 21 w 23"/>
                <a:gd name="T27" fmla="*/ 1 h 15"/>
                <a:gd name="T28" fmla="*/ 21 w 23"/>
                <a:gd name="T29" fmla="*/ 1 h 15"/>
                <a:gd name="T30" fmla="*/ 22 w 23"/>
                <a:gd name="T31" fmla="*/ 1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"/>
                <a:gd name="T49" fmla="*/ 0 h 15"/>
                <a:gd name="T50" fmla="*/ 23 w 23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" h="15">
                  <a:moveTo>
                    <a:pt x="22" y="1"/>
                  </a:moveTo>
                  <a:lnTo>
                    <a:pt x="23" y="2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0" y="15"/>
                  </a:lnTo>
                  <a:lnTo>
                    <a:pt x="2" y="8"/>
                  </a:lnTo>
                  <a:lnTo>
                    <a:pt x="20" y="0"/>
                  </a:lnTo>
                  <a:lnTo>
                    <a:pt x="21" y="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5" name="Freeform 87"/>
            <p:cNvSpPr>
              <a:spLocks/>
            </p:cNvSpPr>
            <p:nvPr/>
          </p:nvSpPr>
          <p:spPr bwMode="auto">
            <a:xfrm>
              <a:off x="2392" y="3450"/>
              <a:ext cx="13" cy="10"/>
            </a:xfrm>
            <a:custGeom>
              <a:avLst/>
              <a:gdLst>
                <a:gd name="T0" fmla="*/ 11 w 13"/>
                <a:gd name="T1" fmla="*/ 0 h 10"/>
                <a:gd name="T2" fmla="*/ 11 w 13"/>
                <a:gd name="T3" fmla="*/ 2 h 10"/>
                <a:gd name="T4" fmla="*/ 10 w 13"/>
                <a:gd name="T5" fmla="*/ 2 h 10"/>
                <a:gd name="T6" fmla="*/ 10 w 13"/>
                <a:gd name="T7" fmla="*/ 2 h 10"/>
                <a:gd name="T8" fmla="*/ 10 w 13"/>
                <a:gd name="T9" fmla="*/ 3 h 10"/>
                <a:gd name="T10" fmla="*/ 10 w 13"/>
                <a:gd name="T11" fmla="*/ 3 h 10"/>
                <a:gd name="T12" fmla="*/ 11 w 13"/>
                <a:gd name="T13" fmla="*/ 4 h 10"/>
                <a:gd name="T14" fmla="*/ 11 w 13"/>
                <a:gd name="T15" fmla="*/ 4 h 10"/>
                <a:gd name="T16" fmla="*/ 13 w 13"/>
                <a:gd name="T17" fmla="*/ 4 h 10"/>
                <a:gd name="T18" fmla="*/ 2 w 13"/>
                <a:gd name="T19" fmla="*/ 10 h 10"/>
                <a:gd name="T20" fmla="*/ 2 w 13"/>
                <a:gd name="T21" fmla="*/ 10 h 10"/>
                <a:gd name="T22" fmla="*/ 1 w 13"/>
                <a:gd name="T23" fmla="*/ 10 h 10"/>
                <a:gd name="T24" fmla="*/ 1 w 13"/>
                <a:gd name="T25" fmla="*/ 9 h 10"/>
                <a:gd name="T26" fmla="*/ 0 w 13"/>
                <a:gd name="T27" fmla="*/ 9 h 10"/>
                <a:gd name="T28" fmla="*/ 0 w 13"/>
                <a:gd name="T29" fmla="*/ 7 h 10"/>
                <a:gd name="T30" fmla="*/ 0 w 13"/>
                <a:gd name="T31" fmla="*/ 7 h 10"/>
                <a:gd name="T32" fmla="*/ 0 w 13"/>
                <a:gd name="T33" fmla="*/ 6 h 10"/>
                <a:gd name="T34" fmla="*/ 0 w 13"/>
                <a:gd name="T35" fmla="*/ 6 h 10"/>
                <a:gd name="T36" fmla="*/ 11 w 13"/>
                <a:gd name="T37" fmla="*/ 0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"/>
                <a:gd name="T58" fmla="*/ 0 h 10"/>
                <a:gd name="T59" fmla="*/ 13 w 13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" h="10">
                  <a:moveTo>
                    <a:pt x="11" y="0"/>
                  </a:moveTo>
                  <a:lnTo>
                    <a:pt x="11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B0F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6" name="Freeform 88"/>
            <p:cNvSpPr>
              <a:spLocks/>
            </p:cNvSpPr>
            <p:nvPr/>
          </p:nvSpPr>
          <p:spPr bwMode="auto">
            <a:xfrm>
              <a:off x="2403" y="3447"/>
              <a:ext cx="10" cy="7"/>
            </a:xfrm>
            <a:custGeom>
              <a:avLst/>
              <a:gdLst>
                <a:gd name="T0" fmla="*/ 0 w 10"/>
                <a:gd name="T1" fmla="*/ 3 h 7"/>
                <a:gd name="T2" fmla="*/ 0 w 10"/>
                <a:gd name="T3" fmla="*/ 3 h 7"/>
                <a:gd name="T4" fmla="*/ 0 w 10"/>
                <a:gd name="T5" fmla="*/ 3 h 7"/>
                <a:gd name="T6" fmla="*/ 0 w 10"/>
                <a:gd name="T7" fmla="*/ 5 h 7"/>
                <a:gd name="T8" fmla="*/ 0 w 10"/>
                <a:gd name="T9" fmla="*/ 5 h 7"/>
                <a:gd name="T10" fmla="*/ 0 w 10"/>
                <a:gd name="T11" fmla="*/ 6 h 7"/>
                <a:gd name="T12" fmla="*/ 0 w 10"/>
                <a:gd name="T13" fmla="*/ 6 h 7"/>
                <a:gd name="T14" fmla="*/ 2 w 10"/>
                <a:gd name="T15" fmla="*/ 7 h 7"/>
                <a:gd name="T16" fmla="*/ 3 w 10"/>
                <a:gd name="T17" fmla="*/ 7 h 7"/>
                <a:gd name="T18" fmla="*/ 7 w 10"/>
                <a:gd name="T19" fmla="*/ 5 h 7"/>
                <a:gd name="T20" fmla="*/ 7 w 10"/>
                <a:gd name="T21" fmla="*/ 5 h 7"/>
                <a:gd name="T22" fmla="*/ 7 w 10"/>
                <a:gd name="T23" fmla="*/ 5 h 7"/>
                <a:gd name="T24" fmla="*/ 7 w 10"/>
                <a:gd name="T25" fmla="*/ 3 h 7"/>
                <a:gd name="T26" fmla="*/ 9 w 10"/>
                <a:gd name="T27" fmla="*/ 3 h 7"/>
                <a:gd name="T28" fmla="*/ 9 w 10"/>
                <a:gd name="T29" fmla="*/ 2 h 7"/>
                <a:gd name="T30" fmla="*/ 10 w 10"/>
                <a:gd name="T31" fmla="*/ 1 h 7"/>
                <a:gd name="T32" fmla="*/ 10 w 10"/>
                <a:gd name="T33" fmla="*/ 1 h 7"/>
                <a:gd name="T34" fmla="*/ 10 w 10"/>
                <a:gd name="T35" fmla="*/ 0 h 7"/>
                <a:gd name="T36" fmla="*/ 0 w 10"/>
                <a:gd name="T37" fmla="*/ 3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7"/>
                <a:gd name="T59" fmla="*/ 10 w 10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7">
                  <a:moveTo>
                    <a:pt x="0" y="3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7" y="5"/>
                  </a:lnTo>
                  <a:lnTo>
                    <a:pt x="7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69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7" name="Freeform 89"/>
            <p:cNvSpPr>
              <a:spLocks/>
            </p:cNvSpPr>
            <p:nvPr/>
          </p:nvSpPr>
          <p:spPr bwMode="auto">
            <a:xfrm>
              <a:off x="2396" y="3425"/>
              <a:ext cx="14" cy="8"/>
            </a:xfrm>
            <a:custGeom>
              <a:avLst/>
              <a:gdLst>
                <a:gd name="T0" fmla="*/ 2 w 14"/>
                <a:gd name="T1" fmla="*/ 8 h 8"/>
                <a:gd name="T2" fmla="*/ 2 w 14"/>
                <a:gd name="T3" fmla="*/ 8 h 8"/>
                <a:gd name="T4" fmla="*/ 2 w 14"/>
                <a:gd name="T5" fmla="*/ 7 h 8"/>
                <a:gd name="T6" fmla="*/ 2 w 14"/>
                <a:gd name="T7" fmla="*/ 6 h 8"/>
                <a:gd name="T8" fmla="*/ 0 w 14"/>
                <a:gd name="T9" fmla="*/ 6 h 8"/>
                <a:gd name="T10" fmla="*/ 11 w 14"/>
                <a:gd name="T11" fmla="*/ 0 h 8"/>
                <a:gd name="T12" fmla="*/ 11 w 14"/>
                <a:gd name="T13" fmla="*/ 0 h 8"/>
                <a:gd name="T14" fmla="*/ 12 w 14"/>
                <a:gd name="T15" fmla="*/ 0 h 8"/>
                <a:gd name="T16" fmla="*/ 12 w 14"/>
                <a:gd name="T17" fmla="*/ 0 h 8"/>
                <a:gd name="T18" fmla="*/ 13 w 14"/>
                <a:gd name="T19" fmla="*/ 1 h 8"/>
                <a:gd name="T20" fmla="*/ 13 w 14"/>
                <a:gd name="T21" fmla="*/ 1 h 8"/>
                <a:gd name="T22" fmla="*/ 13 w 14"/>
                <a:gd name="T23" fmla="*/ 2 h 8"/>
                <a:gd name="T24" fmla="*/ 14 w 14"/>
                <a:gd name="T25" fmla="*/ 2 h 8"/>
                <a:gd name="T26" fmla="*/ 13 w 14"/>
                <a:gd name="T27" fmla="*/ 3 h 8"/>
                <a:gd name="T28" fmla="*/ 2 w 14"/>
                <a:gd name="T29" fmla="*/ 8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8"/>
                <a:gd name="T47" fmla="*/ 14 w 14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8">
                  <a:moveTo>
                    <a:pt x="2" y="8"/>
                  </a:moveTo>
                  <a:lnTo>
                    <a:pt x="2" y="8"/>
                  </a:lnTo>
                  <a:lnTo>
                    <a:pt x="2" y="7"/>
                  </a:lnTo>
                  <a:lnTo>
                    <a:pt x="2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7F6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8" name="Freeform 90"/>
            <p:cNvSpPr>
              <a:spLocks/>
            </p:cNvSpPr>
            <p:nvPr/>
          </p:nvSpPr>
          <p:spPr bwMode="auto">
            <a:xfrm>
              <a:off x="2388" y="3431"/>
              <a:ext cx="10" cy="7"/>
            </a:xfrm>
            <a:custGeom>
              <a:avLst/>
              <a:gdLst>
                <a:gd name="T0" fmla="*/ 8 w 10"/>
                <a:gd name="T1" fmla="*/ 3 h 7"/>
                <a:gd name="T2" fmla="*/ 8 w 10"/>
                <a:gd name="T3" fmla="*/ 3 h 7"/>
                <a:gd name="T4" fmla="*/ 10 w 10"/>
                <a:gd name="T5" fmla="*/ 2 h 7"/>
                <a:gd name="T6" fmla="*/ 10 w 10"/>
                <a:gd name="T7" fmla="*/ 2 h 7"/>
                <a:gd name="T8" fmla="*/ 10 w 10"/>
                <a:gd name="T9" fmla="*/ 2 h 7"/>
                <a:gd name="T10" fmla="*/ 10 w 10"/>
                <a:gd name="T11" fmla="*/ 1 h 7"/>
                <a:gd name="T12" fmla="*/ 8 w 10"/>
                <a:gd name="T13" fmla="*/ 1 h 7"/>
                <a:gd name="T14" fmla="*/ 8 w 10"/>
                <a:gd name="T15" fmla="*/ 0 h 7"/>
                <a:gd name="T16" fmla="*/ 7 w 10"/>
                <a:gd name="T17" fmla="*/ 0 h 7"/>
                <a:gd name="T18" fmla="*/ 3 w 10"/>
                <a:gd name="T19" fmla="*/ 2 h 7"/>
                <a:gd name="T20" fmla="*/ 3 w 10"/>
                <a:gd name="T21" fmla="*/ 2 h 7"/>
                <a:gd name="T22" fmla="*/ 3 w 10"/>
                <a:gd name="T23" fmla="*/ 2 h 7"/>
                <a:gd name="T24" fmla="*/ 1 w 10"/>
                <a:gd name="T25" fmla="*/ 3 h 7"/>
                <a:gd name="T26" fmla="*/ 1 w 10"/>
                <a:gd name="T27" fmla="*/ 3 h 7"/>
                <a:gd name="T28" fmla="*/ 0 w 10"/>
                <a:gd name="T29" fmla="*/ 4 h 7"/>
                <a:gd name="T30" fmla="*/ 0 w 10"/>
                <a:gd name="T31" fmla="*/ 6 h 7"/>
                <a:gd name="T32" fmla="*/ 0 w 10"/>
                <a:gd name="T33" fmla="*/ 6 h 7"/>
                <a:gd name="T34" fmla="*/ 0 w 10"/>
                <a:gd name="T35" fmla="*/ 7 h 7"/>
                <a:gd name="T36" fmla="*/ 8 w 10"/>
                <a:gd name="T37" fmla="*/ 3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7"/>
                <a:gd name="T59" fmla="*/ 10 w 10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7">
                  <a:moveTo>
                    <a:pt x="8" y="3"/>
                  </a:moveTo>
                  <a:lnTo>
                    <a:pt x="8" y="3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1D0E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9" name="Freeform 91"/>
            <p:cNvSpPr>
              <a:spLocks/>
            </p:cNvSpPr>
            <p:nvPr/>
          </p:nvSpPr>
          <p:spPr bwMode="auto">
            <a:xfrm>
              <a:off x="2380" y="3401"/>
              <a:ext cx="23" cy="14"/>
            </a:xfrm>
            <a:custGeom>
              <a:avLst/>
              <a:gdLst>
                <a:gd name="T0" fmla="*/ 23 w 23"/>
                <a:gd name="T1" fmla="*/ 0 h 14"/>
                <a:gd name="T2" fmla="*/ 0 w 23"/>
                <a:gd name="T3" fmla="*/ 9 h 14"/>
                <a:gd name="T4" fmla="*/ 0 w 23"/>
                <a:gd name="T5" fmla="*/ 10 h 14"/>
                <a:gd name="T6" fmla="*/ 0 w 23"/>
                <a:gd name="T7" fmla="*/ 10 h 14"/>
                <a:gd name="T8" fmla="*/ 0 w 23"/>
                <a:gd name="T9" fmla="*/ 10 h 14"/>
                <a:gd name="T10" fmla="*/ 0 w 23"/>
                <a:gd name="T11" fmla="*/ 10 h 14"/>
                <a:gd name="T12" fmla="*/ 0 w 23"/>
                <a:gd name="T13" fmla="*/ 11 h 14"/>
                <a:gd name="T14" fmla="*/ 0 w 23"/>
                <a:gd name="T15" fmla="*/ 11 h 14"/>
                <a:gd name="T16" fmla="*/ 0 w 23"/>
                <a:gd name="T17" fmla="*/ 12 h 14"/>
                <a:gd name="T18" fmla="*/ 1 w 23"/>
                <a:gd name="T19" fmla="*/ 12 h 14"/>
                <a:gd name="T20" fmla="*/ 3 w 23"/>
                <a:gd name="T21" fmla="*/ 14 h 14"/>
                <a:gd name="T22" fmla="*/ 4 w 23"/>
                <a:gd name="T23" fmla="*/ 14 h 14"/>
                <a:gd name="T24" fmla="*/ 4 w 23"/>
                <a:gd name="T25" fmla="*/ 14 h 14"/>
                <a:gd name="T26" fmla="*/ 4 w 23"/>
                <a:gd name="T27" fmla="*/ 14 h 14"/>
                <a:gd name="T28" fmla="*/ 21 w 23"/>
                <a:gd name="T29" fmla="*/ 5 h 14"/>
                <a:gd name="T30" fmla="*/ 23 w 23"/>
                <a:gd name="T31" fmla="*/ 0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"/>
                <a:gd name="T49" fmla="*/ 0 h 14"/>
                <a:gd name="T50" fmla="*/ 23 w 2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" h="14">
                  <a:moveTo>
                    <a:pt x="23" y="0"/>
                  </a:move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21" y="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0" name="Freeform 92"/>
            <p:cNvSpPr>
              <a:spLocks/>
            </p:cNvSpPr>
            <p:nvPr/>
          </p:nvSpPr>
          <p:spPr bwMode="auto">
            <a:xfrm>
              <a:off x="2380" y="3405"/>
              <a:ext cx="14" cy="10"/>
            </a:xfrm>
            <a:custGeom>
              <a:avLst/>
              <a:gdLst>
                <a:gd name="T0" fmla="*/ 12 w 14"/>
                <a:gd name="T1" fmla="*/ 0 h 10"/>
                <a:gd name="T2" fmla="*/ 12 w 14"/>
                <a:gd name="T3" fmla="*/ 0 h 10"/>
                <a:gd name="T4" fmla="*/ 12 w 14"/>
                <a:gd name="T5" fmla="*/ 1 h 10"/>
                <a:gd name="T6" fmla="*/ 12 w 14"/>
                <a:gd name="T7" fmla="*/ 1 h 10"/>
                <a:gd name="T8" fmla="*/ 12 w 14"/>
                <a:gd name="T9" fmla="*/ 1 h 10"/>
                <a:gd name="T10" fmla="*/ 12 w 14"/>
                <a:gd name="T11" fmla="*/ 3 h 10"/>
                <a:gd name="T12" fmla="*/ 13 w 14"/>
                <a:gd name="T13" fmla="*/ 3 h 10"/>
                <a:gd name="T14" fmla="*/ 13 w 14"/>
                <a:gd name="T15" fmla="*/ 4 h 10"/>
                <a:gd name="T16" fmla="*/ 14 w 14"/>
                <a:gd name="T17" fmla="*/ 4 h 10"/>
                <a:gd name="T18" fmla="*/ 4 w 14"/>
                <a:gd name="T19" fmla="*/ 10 h 10"/>
                <a:gd name="T20" fmla="*/ 4 w 14"/>
                <a:gd name="T21" fmla="*/ 10 h 10"/>
                <a:gd name="T22" fmla="*/ 3 w 14"/>
                <a:gd name="T23" fmla="*/ 10 h 10"/>
                <a:gd name="T24" fmla="*/ 1 w 14"/>
                <a:gd name="T25" fmla="*/ 8 h 10"/>
                <a:gd name="T26" fmla="*/ 1 w 14"/>
                <a:gd name="T27" fmla="*/ 8 h 10"/>
                <a:gd name="T28" fmla="*/ 1 w 14"/>
                <a:gd name="T29" fmla="*/ 7 h 10"/>
                <a:gd name="T30" fmla="*/ 1 w 14"/>
                <a:gd name="T31" fmla="*/ 7 h 10"/>
                <a:gd name="T32" fmla="*/ 0 w 14"/>
                <a:gd name="T33" fmla="*/ 6 h 10"/>
                <a:gd name="T34" fmla="*/ 1 w 14"/>
                <a:gd name="T35" fmla="*/ 6 h 10"/>
                <a:gd name="T36" fmla="*/ 12 w 14"/>
                <a:gd name="T37" fmla="*/ 0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10"/>
                <a:gd name="T59" fmla="*/ 14 w 14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10">
                  <a:moveTo>
                    <a:pt x="12" y="0"/>
                  </a:moveTo>
                  <a:lnTo>
                    <a:pt x="12" y="0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1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2CB0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1" name="Freeform 93"/>
            <p:cNvSpPr>
              <a:spLocks/>
            </p:cNvSpPr>
            <p:nvPr/>
          </p:nvSpPr>
          <p:spPr bwMode="auto">
            <a:xfrm>
              <a:off x="2393" y="3402"/>
              <a:ext cx="9" cy="7"/>
            </a:xfrm>
            <a:custGeom>
              <a:avLst/>
              <a:gdLst>
                <a:gd name="T0" fmla="*/ 0 w 9"/>
                <a:gd name="T1" fmla="*/ 3 h 7"/>
                <a:gd name="T2" fmla="*/ 0 w 9"/>
                <a:gd name="T3" fmla="*/ 3 h 7"/>
                <a:gd name="T4" fmla="*/ 0 w 9"/>
                <a:gd name="T5" fmla="*/ 3 h 7"/>
                <a:gd name="T6" fmla="*/ 0 w 9"/>
                <a:gd name="T7" fmla="*/ 4 h 7"/>
                <a:gd name="T8" fmla="*/ 0 w 9"/>
                <a:gd name="T9" fmla="*/ 4 h 7"/>
                <a:gd name="T10" fmla="*/ 0 w 9"/>
                <a:gd name="T11" fmla="*/ 6 h 7"/>
                <a:gd name="T12" fmla="*/ 0 w 9"/>
                <a:gd name="T13" fmla="*/ 6 h 7"/>
                <a:gd name="T14" fmla="*/ 1 w 9"/>
                <a:gd name="T15" fmla="*/ 7 h 7"/>
                <a:gd name="T16" fmla="*/ 2 w 9"/>
                <a:gd name="T17" fmla="*/ 7 h 7"/>
                <a:gd name="T18" fmla="*/ 7 w 9"/>
                <a:gd name="T19" fmla="*/ 4 h 7"/>
                <a:gd name="T20" fmla="*/ 7 w 9"/>
                <a:gd name="T21" fmla="*/ 4 h 7"/>
                <a:gd name="T22" fmla="*/ 7 w 9"/>
                <a:gd name="T23" fmla="*/ 4 h 7"/>
                <a:gd name="T24" fmla="*/ 7 w 9"/>
                <a:gd name="T25" fmla="*/ 3 h 7"/>
                <a:gd name="T26" fmla="*/ 8 w 9"/>
                <a:gd name="T27" fmla="*/ 3 h 7"/>
                <a:gd name="T28" fmla="*/ 8 w 9"/>
                <a:gd name="T29" fmla="*/ 2 h 7"/>
                <a:gd name="T30" fmla="*/ 9 w 9"/>
                <a:gd name="T31" fmla="*/ 1 h 7"/>
                <a:gd name="T32" fmla="*/ 9 w 9"/>
                <a:gd name="T33" fmla="*/ 0 h 7"/>
                <a:gd name="T34" fmla="*/ 9 w 9"/>
                <a:gd name="T35" fmla="*/ 0 h 7"/>
                <a:gd name="T36" fmla="*/ 0 w 9"/>
                <a:gd name="T37" fmla="*/ 3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7"/>
                <a:gd name="T59" fmla="*/ 9 w 9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7">
                  <a:moveTo>
                    <a:pt x="0" y="3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9" y="1"/>
                  </a:lnTo>
                  <a:lnTo>
                    <a:pt x="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F13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2" name="Freeform 94"/>
            <p:cNvSpPr>
              <a:spLocks/>
            </p:cNvSpPr>
            <p:nvPr/>
          </p:nvSpPr>
          <p:spPr bwMode="auto">
            <a:xfrm>
              <a:off x="2395" y="3481"/>
              <a:ext cx="32" cy="12"/>
            </a:xfrm>
            <a:custGeom>
              <a:avLst/>
              <a:gdLst>
                <a:gd name="T0" fmla="*/ 32 w 32"/>
                <a:gd name="T1" fmla="*/ 2 h 12"/>
                <a:gd name="T2" fmla="*/ 31 w 32"/>
                <a:gd name="T3" fmla="*/ 1 h 12"/>
                <a:gd name="T4" fmla="*/ 31 w 32"/>
                <a:gd name="T5" fmla="*/ 0 h 12"/>
                <a:gd name="T6" fmla="*/ 29 w 32"/>
                <a:gd name="T7" fmla="*/ 0 h 12"/>
                <a:gd name="T8" fmla="*/ 29 w 32"/>
                <a:gd name="T9" fmla="*/ 0 h 12"/>
                <a:gd name="T10" fmla="*/ 1 w 32"/>
                <a:gd name="T11" fmla="*/ 8 h 12"/>
                <a:gd name="T12" fmla="*/ 1 w 32"/>
                <a:gd name="T13" fmla="*/ 8 h 12"/>
                <a:gd name="T14" fmla="*/ 1 w 32"/>
                <a:gd name="T15" fmla="*/ 8 h 12"/>
                <a:gd name="T16" fmla="*/ 1 w 32"/>
                <a:gd name="T17" fmla="*/ 8 h 12"/>
                <a:gd name="T18" fmla="*/ 0 w 32"/>
                <a:gd name="T19" fmla="*/ 9 h 12"/>
                <a:gd name="T20" fmla="*/ 0 w 32"/>
                <a:gd name="T21" fmla="*/ 9 h 12"/>
                <a:gd name="T22" fmla="*/ 0 w 32"/>
                <a:gd name="T23" fmla="*/ 9 h 12"/>
                <a:gd name="T24" fmla="*/ 0 w 32"/>
                <a:gd name="T25" fmla="*/ 10 h 12"/>
                <a:gd name="T26" fmla="*/ 0 w 32"/>
                <a:gd name="T27" fmla="*/ 10 h 12"/>
                <a:gd name="T28" fmla="*/ 1 w 32"/>
                <a:gd name="T29" fmla="*/ 11 h 12"/>
                <a:gd name="T30" fmla="*/ 1 w 32"/>
                <a:gd name="T31" fmla="*/ 12 h 12"/>
                <a:gd name="T32" fmla="*/ 3 w 32"/>
                <a:gd name="T33" fmla="*/ 12 h 12"/>
                <a:gd name="T34" fmla="*/ 3 w 32"/>
                <a:gd name="T35" fmla="*/ 12 h 12"/>
                <a:gd name="T36" fmla="*/ 31 w 32"/>
                <a:gd name="T37" fmla="*/ 4 h 12"/>
                <a:gd name="T38" fmla="*/ 31 w 32"/>
                <a:gd name="T39" fmla="*/ 4 h 12"/>
                <a:gd name="T40" fmla="*/ 31 w 32"/>
                <a:gd name="T41" fmla="*/ 4 h 12"/>
                <a:gd name="T42" fmla="*/ 31 w 32"/>
                <a:gd name="T43" fmla="*/ 4 h 12"/>
                <a:gd name="T44" fmla="*/ 32 w 32"/>
                <a:gd name="T45" fmla="*/ 4 h 12"/>
                <a:gd name="T46" fmla="*/ 32 w 32"/>
                <a:gd name="T47" fmla="*/ 3 h 12"/>
                <a:gd name="T48" fmla="*/ 32 w 32"/>
                <a:gd name="T49" fmla="*/ 3 h 12"/>
                <a:gd name="T50" fmla="*/ 32 w 32"/>
                <a:gd name="T51" fmla="*/ 2 h 12"/>
                <a:gd name="T52" fmla="*/ 32 w 32"/>
                <a:gd name="T53" fmla="*/ 2 h 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2"/>
                <a:gd name="T82" fmla="*/ 0 h 12"/>
                <a:gd name="T83" fmla="*/ 32 w 32"/>
                <a:gd name="T84" fmla="*/ 12 h 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2" h="12">
                  <a:moveTo>
                    <a:pt x="32" y="2"/>
                  </a:moveTo>
                  <a:lnTo>
                    <a:pt x="31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3" name="Freeform 95"/>
            <p:cNvSpPr>
              <a:spLocks/>
            </p:cNvSpPr>
            <p:nvPr/>
          </p:nvSpPr>
          <p:spPr bwMode="auto">
            <a:xfrm>
              <a:off x="2409" y="3482"/>
              <a:ext cx="17" cy="7"/>
            </a:xfrm>
            <a:custGeom>
              <a:avLst/>
              <a:gdLst>
                <a:gd name="T0" fmla="*/ 17 w 17"/>
                <a:gd name="T1" fmla="*/ 1 h 7"/>
                <a:gd name="T2" fmla="*/ 17 w 17"/>
                <a:gd name="T3" fmla="*/ 0 h 7"/>
                <a:gd name="T4" fmla="*/ 15 w 17"/>
                <a:gd name="T5" fmla="*/ 0 h 7"/>
                <a:gd name="T6" fmla="*/ 15 w 17"/>
                <a:gd name="T7" fmla="*/ 0 h 7"/>
                <a:gd name="T8" fmla="*/ 15 w 17"/>
                <a:gd name="T9" fmla="*/ 0 h 7"/>
                <a:gd name="T10" fmla="*/ 0 w 17"/>
                <a:gd name="T11" fmla="*/ 3 h 7"/>
                <a:gd name="T12" fmla="*/ 0 w 17"/>
                <a:gd name="T13" fmla="*/ 3 h 7"/>
                <a:gd name="T14" fmla="*/ 0 w 17"/>
                <a:gd name="T15" fmla="*/ 4 h 7"/>
                <a:gd name="T16" fmla="*/ 0 w 17"/>
                <a:gd name="T17" fmla="*/ 4 h 7"/>
                <a:gd name="T18" fmla="*/ 0 w 17"/>
                <a:gd name="T19" fmla="*/ 6 h 7"/>
                <a:gd name="T20" fmla="*/ 0 w 17"/>
                <a:gd name="T21" fmla="*/ 7 h 7"/>
                <a:gd name="T22" fmla="*/ 1 w 17"/>
                <a:gd name="T23" fmla="*/ 7 h 7"/>
                <a:gd name="T24" fmla="*/ 1 w 17"/>
                <a:gd name="T25" fmla="*/ 7 h 7"/>
                <a:gd name="T26" fmla="*/ 1 w 17"/>
                <a:gd name="T27" fmla="*/ 7 h 7"/>
                <a:gd name="T28" fmla="*/ 17 w 17"/>
                <a:gd name="T29" fmla="*/ 3 h 7"/>
                <a:gd name="T30" fmla="*/ 17 w 17"/>
                <a:gd name="T31" fmla="*/ 3 h 7"/>
                <a:gd name="T32" fmla="*/ 17 w 17"/>
                <a:gd name="T33" fmla="*/ 2 h 7"/>
                <a:gd name="T34" fmla="*/ 17 w 17"/>
                <a:gd name="T35" fmla="*/ 2 h 7"/>
                <a:gd name="T36" fmla="*/ 17 w 17"/>
                <a:gd name="T37" fmla="*/ 1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7"/>
                <a:gd name="T59" fmla="*/ 17 w 1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7">
                  <a:moveTo>
                    <a:pt x="17" y="1"/>
                  </a:moveTo>
                  <a:lnTo>
                    <a:pt x="17" y="0"/>
                  </a:lnTo>
                  <a:lnTo>
                    <a:pt x="15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7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7F6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4" name="Freeform 96"/>
            <p:cNvSpPr>
              <a:spLocks/>
            </p:cNvSpPr>
            <p:nvPr/>
          </p:nvSpPr>
          <p:spPr bwMode="auto">
            <a:xfrm>
              <a:off x="2396" y="3485"/>
              <a:ext cx="14" cy="8"/>
            </a:xfrm>
            <a:custGeom>
              <a:avLst/>
              <a:gdLst>
                <a:gd name="T0" fmla="*/ 12 w 14"/>
                <a:gd name="T1" fmla="*/ 3 h 8"/>
                <a:gd name="T2" fmla="*/ 12 w 14"/>
                <a:gd name="T3" fmla="*/ 1 h 8"/>
                <a:gd name="T4" fmla="*/ 12 w 14"/>
                <a:gd name="T5" fmla="*/ 1 h 8"/>
                <a:gd name="T6" fmla="*/ 12 w 14"/>
                <a:gd name="T7" fmla="*/ 0 h 8"/>
                <a:gd name="T8" fmla="*/ 13 w 14"/>
                <a:gd name="T9" fmla="*/ 0 h 8"/>
                <a:gd name="T10" fmla="*/ 0 w 14"/>
                <a:gd name="T11" fmla="*/ 4 h 8"/>
                <a:gd name="T12" fmla="*/ 0 w 14"/>
                <a:gd name="T13" fmla="*/ 4 h 8"/>
                <a:gd name="T14" fmla="*/ 0 w 14"/>
                <a:gd name="T15" fmla="*/ 5 h 8"/>
                <a:gd name="T16" fmla="*/ 0 w 14"/>
                <a:gd name="T17" fmla="*/ 5 h 8"/>
                <a:gd name="T18" fmla="*/ 0 w 14"/>
                <a:gd name="T19" fmla="*/ 6 h 8"/>
                <a:gd name="T20" fmla="*/ 0 w 14"/>
                <a:gd name="T21" fmla="*/ 7 h 8"/>
                <a:gd name="T22" fmla="*/ 2 w 14"/>
                <a:gd name="T23" fmla="*/ 7 h 8"/>
                <a:gd name="T24" fmla="*/ 2 w 14"/>
                <a:gd name="T25" fmla="*/ 8 h 8"/>
                <a:gd name="T26" fmla="*/ 2 w 14"/>
                <a:gd name="T27" fmla="*/ 8 h 8"/>
                <a:gd name="T28" fmla="*/ 14 w 14"/>
                <a:gd name="T29" fmla="*/ 5 h 8"/>
                <a:gd name="T30" fmla="*/ 13 w 14"/>
                <a:gd name="T31" fmla="*/ 5 h 8"/>
                <a:gd name="T32" fmla="*/ 13 w 14"/>
                <a:gd name="T33" fmla="*/ 4 h 8"/>
                <a:gd name="T34" fmla="*/ 13 w 14"/>
                <a:gd name="T35" fmla="*/ 4 h 8"/>
                <a:gd name="T36" fmla="*/ 12 w 14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8"/>
                <a:gd name="T59" fmla="*/ 14 w 14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8">
                  <a:moveTo>
                    <a:pt x="12" y="3"/>
                  </a:move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EF13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5" name="Freeform 97"/>
            <p:cNvSpPr>
              <a:spLocks/>
            </p:cNvSpPr>
            <p:nvPr/>
          </p:nvSpPr>
          <p:spPr bwMode="auto">
            <a:xfrm>
              <a:off x="2401" y="3491"/>
              <a:ext cx="23" cy="14"/>
            </a:xfrm>
            <a:custGeom>
              <a:avLst/>
              <a:gdLst>
                <a:gd name="T0" fmla="*/ 23 w 23"/>
                <a:gd name="T1" fmla="*/ 0 h 14"/>
                <a:gd name="T2" fmla="*/ 0 w 23"/>
                <a:gd name="T3" fmla="*/ 10 h 14"/>
                <a:gd name="T4" fmla="*/ 0 w 23"/>
                <a:gd name="T5" fmla="*/ 10 h 14"/>
                <a:gd name="T6" fmla="*/ 0 w 23"/>
                <a:gd name="T7" fmla="*/ 10 h 14"/>
                <a:gd name="T8" fmla="*/ 0 w 23"/>
                <a:gd name="T9" fmla="*/ 10 h 14"/>
                <a:gd name="T10" fmla="*/ 0 w 23"/>
                <a:gd name="T11" fmla="*/ 10 h 14"/>
                <a:gd name="T12" fmla="*/ 0 w 23"/>
                <a:gd name="T13" fmla="*/ 12 h 14"/>
                <a:gd name="T14" fmla="*/ 0 w 23"/>
                <a:gd name="T15" fmla="*/ 12 h 14"/>
                <a:gd name="T16" fmla="*/ 0 w 23"/>
                <a:gd name="T17" fmla="*/ 13 h 14"/>
                <a:gd name="T18" fmla="*/ 1 w 23"/>
                <a:gd name="T19" fmla="*/ 13 h 14"/>
                <a:gd name="T20" fmla="*/ 2 w 23"/>
                <a:gd name="T21" fmla="*/ 14 h 14"/>
                <a:gd name="T22" fmla="*/ 4 w 23"/>
                <a:gd name="T23" fmla="*/ 14 h 14"/>
                <a:gd name="T24" fmla="*/ 4 w 23"/>
                <a:gd name="T25" fmla="*/ 14 h 14"/>
                <a:gd name="T26" fmla="*/ 5 w 23"/>
                <a:gd name="T27" fmla="*/ 14 h 14"/>
                <a:gd name="T28" fmla="*/ 22 w 23"/>
                <a:gd name="T29" fmla="*/ 6 h 14"/>
                <a:gd name="T30" fmla="*/ 23 w 23"/>
                <a:gd name="T31" fmla="*/ 0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"/>
                <a:gd name="T49" fmla="*/ 0 h 14"/>
                <a:gd name="T50" fmla="*/ 23 w 2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" h="14">
                  <a:moveTo>
                    <a:pt x="23" y="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22" y="6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6" name="Freeform 98"/>
            <p:cNvSpPr>
              <a:spLocks/>
            </p:cNvSpPr>
            <p:nvPr/>
          </p:nvSpPr>
          <p:spPr bwMode="auto">
            <a:xfrm>
              <a:off x="2398" y="3469"/>
              <a:ext cx="23" cy="15"/>
            </a:xfrm>
            <a:custGeom>
              <a:avLst/>
              <a:gdLst>
                <a:gd name="T0" fmla="*/ 22 w 23"/>
                <a:gd name="T1" fmla="*/ 1 h 15"/>
                <a:gd name="T2" fmla="*/ 23 w 23"/>
                <a:gd name="T3" fmla="*/ 2 h 15"/>
                <a:gd name="T4" fmla="*/ 23 w 23"/>
                <a:gd name="T5" fmla="*/ 4 h 15"/>
                <a:gd name="T6" fmla="*/ 23 w 23"/>
                <a:gd name="T7" fmla="*/ 4 h 15"/>
                <a:gd name="T8" fmla="*/ 23 w 23"/>
                <a:gd name="T9" fmla="*/ 4 h 15"/>
                <a:gd name="T10" fmla="*/ 23 w 23"/>
                <a:gd name="T11" fmla="*/ 5 h 15"/>
                <a:gd name="T12" fmla="*/ 23 w 23"/>
                <a:gd name="T13" fmla="*/ 5 h 15"/>
                <a:gd name="T14" fmla="*/ 23 w 23"/>
                <a:gd name="T15" fmla="*/ 5 h 15"/>
                <a:gd name="T16" fmla="*/ 23 w 23"/>
                <a:gd name="T17" fmla="*/ 5 h 15"/>
                <a:gd name="T18" fmla="*/ 0 w 23"/>
                <a:gd name="T19" fmla="*/ 15 h 15"/>
                <a:gd name="T20" fmla="*/ 2 w 23"/>
                <a:gd name="T21" fmla="*/ 8 h 15"/>
                <a:gd name="T22" fmla="*/ 19 w 23"/>
                <a:gd name="T23" fmla="*/ 0 h 15"/>
                <a:gd name="T24" fmla="*/ 19 w 23"/>
                <a:gd name="T25" fmla="*/ 0 h 15"/>
                <a:gd name="T26" fmla="*/ 21 w 23"/>
                <a:gd name="T27" fmla="*/ 1 h 15"/>
                <a:gd name="T28" fmla="*/ 22 w 23"/>
                <a:gd name="T29" fmla="*/ 1 h 15"/>
                <a:gd name="T30" fmla="*/ 22 w 23"/>
                <a:gd name="T31" fmla="*/ 1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"/>
                <a:gd name="T49" fmla="*/ 0 h 15"/>
                <a:gd name="T50" fmla="*/ 23 w 23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" h="15">
                  <a:moveTo>
                    <a:pt x="22" y="1"/>
                  </a:moveTo>
                  <a:lnTo>
                    <a:pt x="23" y="2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0" y="15"/>
                  </a:lnTo>
                  <a:lnTo>
                    <a:pt x="2" y="8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7" name="Freeform 99"/>
            <p:cNvSpPr>
              <a:spLocks/>
            </p:cNvSpPr>
            <p:nvPr/>
          </p:nvSpPr>
          <p:spPr bwMode="auto">
            <a:xfrm>
              <a:off x="2402" y="3496"/>
              <a:ext cx="13" cy="9"/>
            </a:xfrm>
            <a:custGeom>
              <a:avLst/>
              <a:gdLst>
                <a:gd name="T0" fmla="*/ 12 w 13"/>
                <a:gd name="T1" fmla="*/ 0 h 9"/>
                <a:gd name="T2" fmla="*/ 12 w 13"/>
                <a:gd name="T3" fmla="*/ 1 h 9"/>
                <a:gd name="T4" fmla="*/ 11 w 13"/>
                <a:gd name="T5" fmla="*/ 1 h 9"/>
                <a:gd name="T6" fmla="*/ 11 w 13"/>
                <a:gd name="T7" fmla="*/ 1 h 9"/>
                <a:gd name="T8" fmla="*/ 11 w 13"/>
                <a:gd name="T9" fmla="*/ 2 h 9"/>
                <a:gd name="T10" fmla="*/ 11 w 13"/>
                <a:gd name="T11" fmla="*/ 2 h 9"/>
                <a:gd name="T12" fmla="*/ 12 w 13"/>
                <a:gd name="T13" fmla="*/ 2 h 9"/>
                <a:gd name="T14" fmla="*/ 12 w 13"/>
                <a:gd name="T15" fmla="*/ 3 h 9"/>
                <a:gd name="T16" fmla="*/ 13 w 13"/>
                <a:gd name="T17" fmla="*/ 3 h 9"/>
                <a:gd name="T18" fmla="*/ 3 w 13"/>
                <a:gd name="T19" fmla="*/ 9 h 9"/>
                <a:gd name="T20" fmla="*/ 3 w 13"/>
                <a:gd name="T21" fmla="*/ 9 h 9"/>
                <a:gd name="T22" fmla="*/ 1 w 13"/>
                <a:gd name="T23" fmla="*/ 9 h 9"/>
                <a:gd name="T24" fmla="*/ 0 w 13"/>
                <a:gd name="T25" fmla="*/ 9 h 9"/>
                <a:gd name="T26" fmla="*/ 0 w 13"/>
                <a:gd name="T27" fmla="*/ 8 h 9"/>
                <a:gd name="T28" fmla="*/ 0 w 13"/>
                <a:gd name="T29" fmla="*/ 7 h 9"/>
                <a:gd name="T30" fmla="*/ 0 w 13"/>
                <a:gd name="T31" fmla="*/ 7 h 9"/>
                <a:gd name="T32" fmla="*/ 0 w 13"/>
                <a:gd name="T33" fmla="*/ 5 h 9"/>
                <a:gd name="T34" fmla="*/ 0 w 13"/>
                <a:gd name="T35" fmla="*/ 5 h 9"/>
                <a:gd name="T36" fmla="*/ 12 w 13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"/>
                <a:gd name="T58" fmla="*/ 0 h 9"/>
                <a:gd name="T59" fmla="*/ 13 w 13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" h="9">
                  <a:moveTo>
                    <a:pt x="12" y="0"/>
                  </a:moveTo>
                  <a:lnTo>
                    <a:pt x="12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3" y="9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7F6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8" name="Freeform 100"/>
            <p:cNvSpPr>
              <a:spLocks/>
            </p:cNvSpPr>
            <p:nvPr/>
          </p:nvSpPr>
          <p:spPr bwMode="auto">
            <a:xfrm>
              <a:off x="2414" y="3492"/>
              <a:ext cx="9" cy="7"/>
            </a:xfrm>
            <a:custGeom>
              <a:avLst/>
              <a:gdLst>
                <a:gd name="T0" fmla="*/ 0 w 9"/>
                <a:gd name="T1" fmla="*/ 4 h 7"/>
                <a:gd name="T2" fmla="*/ 0 w 9"/>
                <a:gd name="T3" fmla="*/ 4 h 7"/>
                <a:gd name="T4" fmla="*/ 0 w 9"/>
                <a:gd name="T5" fmla="*/ 4 h 7"/>
                <a:gd name="T6" fmla="*/ 0 w 9"/>
                <a:gd name="T7" fmla="*/ 5 h 7"/>
                <a:gd name="T8" fmla="*/ 0 w 9"/>
                <a:gd name="T9" fmla="*/ 5 h 7"/>
                <a:gd name="T10" fmla="*/ 0 w 9"/>
                <a:gd name="T11" fmla="*/ 6 h 7"/>
                <a:gd name="T12" fmla="*/ 0 w 9"/>
                <a:gd name="T13" fmla="*/ 6 h 7"/>
                <a:gd name="T14" fmla="*/ 1 w 9"/>
                <a:gd name="T15" fmla="*/ 7 h 7"/>
                <a:gd name="T16" fmla="*/ 2 w 9"/>
                <a:gd name="T17" fmla="*/ 7 h 7"/>
                <a:gd name="T18" fmla="*/ 7 w 9"/>
                <a:gd name="T19" fmla="*/ 5 h 7"/>
                <a:gd name="T20" fmla="*/ 7 w 9"/>
                <a:gd name="T21" fmla="*/ 5 h 7"/>
                <a:gd name="T22" fmla="*/ 7 w 9"/>
                <a:gd name="T23" fmla="*/ 5 h 7"/>
                <a:gd name="T24" fmla="*/ 8 w 9"/>
                <a:gd name="T25" fmla="*/ 4 h 7"/>
                <a:gd name="T26" fmla="*/ 8 w 9"/>
                <a:gd name="T27" fmla="*/ 4 h 7"/>
                <a:gd name="T28" fmla="*/ 8 w 9"/>
                <a:gd name="T29" fmla="*/ 3 h 7"/>
                <a:gd name="T30" fmla="*/ 9 w 9"/>
                <a:gd name="T31" fmla="*/ 1 h 7"/>
                <a:gd name="T32" fmla="*/ 9 w 9"/>
                <a:gd name="T33" fmla="*/ 1 h 7"/>
                <a:gd name="T34" fmla="*/ 9 w 9"/>
                <a:gd name="T35" fmla="*/ 0 h 7"/>
                <a:gd name="T36" fmla="*/ 0 w 9"/>
                <a:gd name="T37" fmla="*/ 4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7"/>
                <a:gd name="T59" fmla="*/ 9 w 9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7">
                  <a:moveTo>
                    <a:pt x="0" y="4"/>
                  </a:move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7" y="5"/>
                  </a:lnTo>
                  <a:lnTo>
                    <a:pt x="8" y="4"/>
                  </a:lnTo>
                  <a:lnTo>
                    <a:pt x="8" y="3"/>
                  </a:lnTo>
                  <a:lnTo>
                    <a:pt x="9" y="1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D0E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9" name="Freeform 101"/>
            <p:cNvSpPr>
              <a:spLocks/>
            </p:cNvSpPr>
            <p:nvPr/>
          </p:nvSpPr>
          <p:spPr bwMode="auto">
            <a:xfrm>
              <a:off x="2407" y="3470"/>
              <a:ext cx="14" cy="8"/>
            </a:xfrm>
            <a:custGeom>
              <a:avLst/>
              <a:gdLst>
                <a:gd name="T0" fmla="*/ 1 w 14"/>
                <a:gd name="T1" fmla="*/ 8 h 8"/>
                <a:gd name="T2" fmla="*/ 1 w 14"/>
                <a:gd name="T3" fmla="*/ 8 h 8"/>
                <a:gd name="T4" fmla="*/ 1 w 14"/>
                <a:gd name="T5" fmla="*/ 8 h 8"/>
                <a:gd name="T6" fmla="*/ 1 w 14"/>
                <a:gd name="T7" fmla="*/ 8 h 8"/>
                <a:gd name="T8" fmla="*/ 1 w 14"/>
                <a:gd name="T9" fmla="*/ 7 h 8"/>
                <a:gd name="T10" fmla="*/ 1 w 14"/>
                <a:gd name="T11" fmla="*/ 7 h 8"/>
                <a:gd name="T12" fmla="*/ 1 w 14"/>
                <a:gd name="T13" fmla="*/ 6 h 8"/>
                <a:gd name="T14" fmla="*/ 0 w 14"/>
                <a:gd name="T15" fmla="*/ 6 h 8"/>
                <a:gd name="T16" fmla="*/ 0 w 14"/>
                <a:gd name="T17" fmla="*/ 6 h 8"/>
                <a:gd name="T18" fmla="*/ 10 w 14"/>
                <a:gd name="T19" fmla="*/ 0 h 8"/>
                <a:gd name="T20" fmla="*/ 10 w 14"/>
                <a:gd name="T21" fmla="*/ 0 h 8"/>
                <a:gd name="T22" fmla="*/ 12 w 14"/>
                <a:gd name="T23" fmla="*/ 0 h 8"/>
                <a:gd name="T24" fmla="*/ 12 w 14"/>
                <a:gd name="T25" fmla="*/ 0 h 8"/>
                <a:gd name="T26" fmla="*/ 13 w 14"/>
                <a:gd name="T27" fmla="*/ 1 h 8"/>
                <a:gd name="T28" fmla="*/ 13 w 14"/>
                <a:gd name="T29" fmla="*/ 1 h 8"/>
                <a:gd name="T30" fmla="*/ 14 w 14"/>
                <a:gd name="T31" fmla="*/ 3 h 8"/>
                <a:gd name="T32" fmla="*/ 14 w 14"/>
                <a:gd name="T33" fmla="*/ 3 h 8"/>
                <a:gd name="T34" fmla="*/ 13 w 14"/>
                <a:gd name="T35" fmla="*/ 4 h 8"/>
                <a:gd name="T36" fmla="*/ 1 w 14"/>
                <a:gd name="T37" fmla="*/ 8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8"/>
                <a:gd name="T59" fmla="*/ 14 w 14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8">
                  <a:moveTo>
                    <a:pt x="1" y="8"/>
                  </a:move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4" y="3"/>
                  </a:lnTo>
                  <a:lnTo>
                    <a:pt x="13" y="4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EF13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0" name="Freeform 102"/>
            <p:cNvSpPr>
              <a:spLocks/>
            </p:cNvSpPr>
            <p:nvPr/>
          </p:nvSpPr>
          <p:spPr bwMode="auto">
            <a:xfrm>
              <a:off x="2399" y="3476"/>
              <a:ext cx="9" cy="7"/>
            </a:xfrm>
            <a:custGeom>
              <a:avLst/>
              <a:gdLst>
                <a:gd name="T0" fmla="*/ 8 w 9"/>
                <a:gd name="T1" fmla="*/ 3 h 7"/>
                <a:gd name="T2" fmla="*/ 8 w 9"/>
                <a:gd name="T3" fmla="*/ 3 h 7"/>
                <a:gd name="T4" fmla="*/ 8 w 9"/>
                <a:gd name="T5" fmla="*/ 2 h 7"/>
                <a:gd name="T6" fmla="*/ 9 w 9"/>
                <a:gd name="T7" fmla="*/ 2 h 7"/>
                <a:gd name="T8" fmla="*/ 9 w 9"/>
                <a:gd name="T9" fmla="*/ 2 h 7"/>
                <a:gd name="T10" fmla="*/ 9 w 9"/>
                <a:gd name="T11" fmla="*/ 1 h 7"/>
                <a:gd name="T12" fmla="*/ 8 w 9"/>
                <a:gd name="T13" fmla="*/ 1 h 7"/>
                <a:gd name="T14" fmla="*/ 8 w 9"/>
                <a:gd name="T15" fmla="*/ 0 h 7"/>
                <a:gd name="T16" fmla="*/ 7 w 9"/>
                <a:gd name="T17" fmla="*/ 0 h 7"/>
                <a:gd name="T18" fmla="*/ 2 w 9"/>
                <a:gd name="T19" fmla="*/ 2 h 7"/>
                <a:gd name="T20" fmla="*/ 2 w 9"/>
                <a:gd name="T21" fmla="*/ 2 h 7"/>
                <a:gd name="T22" fmla="*/ 2 w 9"/>
                <a:gd name="T23" fmla="*/ 2 h 7"/>
                <a:gd name="T24" fmla="*/ 1 w 9"/>
                <a:gd name="T25" fmla="*/ 3 h 7"/>
                <a:gd name="T26" fmla="*/ 1 w 9"/>
                <a:gd name="T27" fmla="*/ 3 h 7"/>
                <a:gd name="T28" fmla="*/ 0 w 9"/>
                <a:gd name="T29" fmla="*/ 5 h 7"/>
                <a:gd name="T30" fmla="*/ 0 w 9"/>
                <a:gd name="T31" fmla="*/ 6 h 7"/>
                <a:gd name="T32" fmla="*/ 0 w 9"/>
                <a:gd name="T33" fmla="*/ 6 h 7"/>
                <a:gd name="T34" fmla="*/ 0 w 9"/>
                <a:gd name="T35" fmla="*/ 7 h 7"/>
                <a:gd name="T36" fmla="*/ 8 w 9"/>
                <a:gd name="T37" fmla="*/ 3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7"/>
                <a:gd name="T59" fmla="*/ 9 w 9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7">
                  <a:moveTo>
                    <a:pt x="8" y="3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2CB0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1" name="Freeform 103"/>
            <p:cNvSpPr>
              <a:spLocks/>
            </p:cNvSpPr>
            <p:nvPr/>
          </p:nvSpPr>
          <p:spPr bwMode="auto">
            <a:xfrm>
              <a:off x="2408" y="3517"/>
              <a:ext cx="24" cy="13"/>
            </a:xfrm>
            <a:custGeom>
              <a:avLst/>
              <a:gdLst>
                <a:gd name="T0" fmla="*/ 23 w 24"/>
                <a:gd name="T1" fmla="*/ 1 h 13"/>
                <a:gd name="T2" fmla="*/ 23 w 24"/>
                <a:gd name="T3" fmla="*/ 1 h 13"/>
                <a:gd name="T4" fmla="*/ 24 w 24"/>
                <a:gd name="T5" fmla="*/ 2 h 13"/>
                <a:gd name="T6" fmla="*/ 24 w 24"/>
                <a:gd name="T7" fmla="*/ 2 h 13"/>
                <a:gd name="T8" fmla="*/ 24 w 24"/>
                <a:gd name="T9" fmla="*/ 3 h 13"/>
                <a:gd name="T10" fmla="*/ 24 w 24"/>
                <a:gd name="T11" fmla="*/ 3 h 13"/>
                <a:gd name="T12" fmla="*/ 23 w 24"/>
                <a:gd name="T13" fmla="*/ 3 h 13"/>
                <a:gd name="T14" fmla="*/ 23 w 24"/>
                <a:gd name="T15" fmla="*/ 3 h 13"/>
                <a:gd name="T16" fmla="*/ 23 w 24"/>
                <a:gd name="T17" fmla="*/ 3 h 13"/>
                <a:gd name="T18" fmla="*/ 0 w 24"/>
                <a:gd name="T19" fmla="*/ 13 h 13"/>
                <a:gd name="T20" fmla="*/ 2 w 24"/>
                <a:gd name="T21" fmla="*/ 8 h 13"/>
                <a:gd name="T22" fmla="*/ 20 w 24"/>
                <a:gd name="T23" fmla="*/ 0 h 13"/>
                <a:gd name="T24" fmla="*/ 20 w 24"/>
                <a:gd name="T25" fmla="*/ 0 h 13"/>
                <a:gd name="T26" fmla="*/ 21 w 24"/>
                <a:gd name="T27" fmla="*/ 0 h 13"/>
                <a:gd name="T28" fmla="*/ 22 w 24"/>
                <a:gd name="T29" fmla="*/ 0 h 13"/>
                <a:gd name="T30" fmla="*/ 23 w 24"/>
                <a:gd name="T31" fmla="*/ 1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"/>
                <a:gd name="T49" fmla="*/ 0 h 13"/>
                <a:gd name="T50" fmla="*/ 24 w 24"/>
                <a:gd name="T51" fmla="*/ 13 h 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" h="13">
                  <a:moveTo>
                    <a:pt x="23" y="1"/>
                  </a:moveTo>
                  <a:lnTo>
                    <a:pt x="23" y="1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0" y="13"/>
                  </a:lnTo>
                  <a:lnTo>
                    <a:pt x="2" y="8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2" name="Freeform 104"/>
            <p:cNvSpPr>
              <a:spLocks/>
            </p:cNvSpPr>
            <p:nvPr/>
          </p:nvSpPr>
          <p:spPr bwMode="auto">
            <a:xfrm>
              <a:off x="2417" y="3517"/>
              <a:ext cx="14" cy="9"/>
            </a:xfrm>
            <a:custGeom>
              <a:avLst/>
              <a:gdLst>
                <a:gd name="T0" fmla="*/ 2 w 14"/>
                <a:gd name="T1" fmla="*/ 9 h 9"/>
                <a:gd name="T2" fmla="*/ 2 w 14"/>
                <a:gd name="T3" fmla="*/ 9 h 9"/>
                <a:gd name="T4" fmla="*/ 2 w 14"/>
                <a:gd name="T5" fmla="*/ 8 h 9"/>
                <a:gd name="T6" fmla="*/ 2 w 14"/>
                <a:gd name="T7" fmla="*/ 8 h 9"/>
                <a:gd name="T8" fmla="*/ 3 w 14"/>
                <a:gd name="T9" fmla="*/ 8 h 9"/>
                <a:gd name="T10" fmla="*/ 3 w 14"/>
                <a:gd name="T11" fmla="*/ 7 h 9"/>
                <a:gd name="T12" fmla="*/ 2 w 14"/>
                <a:gd name="T13" fmla="*/ 7 h 9"/>
                <a:gd name="T14" fmla="*/ 2 w 14"/>
                <a:gd name="T15" fmla="*/ 5 h 9"/>
                <a:gd name="T16" fmla="*/ 0 w 14"/>
                <a:gd name="T17" fmla="*/ 5 h 9"/>
                <a:gd name="T18" fmla="*/ 11 w 14"/>
                <a:gd name="T19" fmla="*/ 0 h 9"/>
                <a:gd name="T20" fmla="*/ 11 w 14"/>
                <a:gd name="T21" fmla="*/ 0 h 9"/>
                <a:gd name="T22" fmla="*/ 12 w 14"/>
                <a:gd name="T23" fmla="*/ 0 h 9"/>
                <a:gd name="T24" fmla="*/ 13 w 14"/>
                <a:gd name="T25" fmla="*/ 1 h 9"/>
                <a:gd name="T26" fmla="*/ 13 w 14"/>
                <a:gd name="T27" fmla="*/ 1 h 9"/>
                <a:gd name="T28" fmla="*/ 14 w 14"/>
                <a:gd name="T29" fmla="*/ 1 h 9"/>
                <a:gd name="T30" fmla="*/ 14 w 14"/>
                <a:gd name="T31" fmla="*/ 2 h 9"/>
                <a:gd name="T32" fmla="*/ 14 w 14"/>
                <a:gd name="T33" fmla="*/ 2 h 9"/>
                <a:gd name="T34" fmla="*/ 14 w 14"/>
                <a:gd name="T35" fmla="*/ 3 h 9"/>
                <a:gd name="T36" fmla="*/ 2 w 14"/>
                <a:gd name="T37" fmla="*/ 9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9"/>
                <a:gd name="T59" fmla="*/ 14 w 14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9">
                  <a:moveTo>
                    <a:pt x="2" y="9"/>
                  </a:moveTo>
                  <a:lnTo>
                    <a:pt x="2" y="9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169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3" name="Freeform 105"/>
            <p:cNvSpPr>
              <a:spLocks/>
            </p:cNvSpPr>
            <p:nvPr/>
          </p:nvSpPr>
          <p:spPr bwMode="auto">
            <a:xfrm>
              <a:off x="2409" y="3522"/>
              <a:ext cx="10" cy="7"/>
            </a:xfrm>
            <a:custGeom>
              <a:avLst/>
              <a:gdLst>
                <a:gd name="T0" fmla="*/ 10 w 10"/>
                <a:gd name="T1" fmla="*/ 4 h 7"/>
                <a:gd name="T2" fmla="*/ 10 w 10"/>
                <a:gd name="T3" fmla="*/ 4 h 7"/>
                <a:gd name="T4" fmla="*/ 10 w 10"/>
                <a:gd name="T5" fmla="*/ 4 h 7"/>
                <a:gd name="T6" fmla="*/ 10 w 10"/>
                <a:gd name="T7" fmla="*/ 3 h 7"/>
                <a:gd name="T8" fmla="*/ 10 w 10"/>
                <a:gd name="T9" fmla="*/ 3 h 7"/>
                <a:gd name="T10" fmla="*/ 10 w 10"/>
                <a:gd name="T11" fmla="*/ 2 h 7"/>
                <a:gd name="T12" fmla="*/ 10 w 10"/>
                <a:gd name="T13" fmla="*/ 2 h 7"/>
                <a:gd name="T14" fmla="*/ 8 w 10"/>
                <a:gd name="T15" fmla="*/ 0 h 7"/>
                <a:gd name="T16" fmla="*/ 7 w 10"/>
                <a:gd name="T17" fmla="*/ 0 h 7"/>
                <a:gd name="T18" fmla="*/ 3 w 10"/>
                <a:gd name="T19" fmla="*/ 3 h 7"/>
                <a:gd name="T20" fmla="*/ 3 w 10"/>
                <a:gd name="T21" fmla="*/ 3 h 7"/>
                <a:gd name="T22" fmla="*/ 3 w 10"/>
                <a:gd name="T23" fmla="*/ 3 h 7"/>
                <a:gd name="T24" fmla="*/ 3 w 10"/>
                <a:gd name="T25" fmla="*/ 4 h 7"/>
                <a:gd name="T26" fmla="*/ 1 w 10"/>
                <a:gd name="T27" fmla="*/ 4 h 7"/>
                <a:gd name="T28" fmla="*/ 1 w 10"/>
                <a:gd name="T29" fmla="*/ 5 h 7"/>
                <a:gd name="T30" fmla="*/ 0 w 10"/>
                <a:gd name="T31" fmla="*/ 6 h 7"/>
                <a:gd name="T32" fmla="*/ 0 w 10"/>
                <a:gd name="T33" fmla="*/ 6 h 7"/>
                <a:gd name="T34" fmla="*/ 0 w 10"/>
                <a:gd name="T35" fmla="*/ 7 h 7"/>
                <a:gd name="T36" fmla="*/ 10 w 10"/>
                <a:gd name="T37" fmla="*/ 4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7"/>
                <a:gd name="T59" fmla="*/ 10 w 10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7">
                  <a:moveTo>
                    <a:pt x="10" y="4"/>
                  </a:moveTo>
                  <a:lnTo>
                    <a:pt x="10" y="4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8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3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FB0F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4" name="Freeform 106"/>
            <p:cNvSpPr>
              <a:spLocks/>
            </p:cNvSpPr>
            <p:nvPr/>
          </p:nvSpPr>
          <p:spPr bwMode="auto">
            <a:xfrm>
              <a:off x="2374" y="3395"/>
              <a:ext cx="14" cy="10"/>
            </a:xfrm>
            <a:custGeom>
              <a:avLst/>
              <a:gdLst>
                <a:gd name="T0" fmla="*/ 2 w 14"/>
                <a:gd name="T1" fmla="*/ 7 h 10"/>
                <a:gd name="T2" fmla="*/ 2 w 14"/>
                <a:gd name="T3" fmla="*/ 7 h 10"/>
                <a:gd name="T4" fmla="*/ 0 w 14"/>
                <a:gd name="T5" fmla="*/ 7 h 10"/>
                <a:gd name="T6" fmla="*/ 0 w 14"/>
                <a:gd name="T7" fmla="*/ 7 h 10"/>
                <a:gd name="T8" fmla="*/ 0 w 14"/>
                <a:gd name="T9" fmla="*/ 8 h 10"/>
                <a:gd name="T10" fmla="*/ 0 w 14"/>
                <a:gd name="T11" fmla="*/ 8 h 10"/>
                <a:gd name="T12" fmla="*/ 0 w 14"/>
                <a:gd name="T13" fmla="*/ 9 h 10"/>
                <a:gd name="T14" fmla="*/ 2 w 14"/>
                <a:gd name="T15" fmla="*/ 9 h 10"/>
                <a:gd name="T16" fmla="*/ 3 w 14"/>
                <a:gd name="T17" fmla="*/ 10 h 10"/>
                <a:gd name="T18" fmla="*/ 14 w 14"/>
                <a:gd name="T19" fmla="*/ 3 h 10"/>
                <a:gd name="T20" fmla="*/ 14 w 14"/>
                <a:gd name="T21" fmla="*/ 3 h 10"/>
                <a:gd name="T22" fmla="*/ 14 w 14"/>
                <a:gd name="T23" fmla="*/ 3 h 10"/>
                <a:gd name="T24" fmla="*/ 14 w 14"/>
                <a:gd name="T25" fmla="*/ 2 h 10"/>
                <a:gd name="T26" fmla="*/ 14 w 14"/>
                <a:gd name="T27" fmla="*/ 2 h 10"/>
                <a:gd name="T28" fmla="*/ 14 w 14"/>
                <a:gd name="T29" fmla="*/ 1 h 10"/>
                <a:gd name="T30" fmla="*/ 14 w 14"/>
                <a:gd name="T31" fmla="*/ 0 h 10"/>
                <a:gd name="T32" fmla="*/ 13 w 14"/>
                <a:gd name="T33" fmla="*/ 0 h 10"/>
                <a:gd name="T34" fmla="*/ 11 w 14"/>
                <a:gd name="T35" fmla="*/ 0 h 10"/>
                <a:gd name="T36" fmla="*/ 2 w 14"/>
                <a:gd name="T37" fmla="*/ 7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10"/>
                <a:gd name="T59" fmla="*/ 14 w 14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10">
                  <a:moveTo>
                    <a:pt x="2" y="7"/>
                  </a:moveTo>
                  <a:lnTo>
                    <a:pt x="2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2" y="9"/>
                  </a:lnTo>
                  <a:lnTo>
                    <a:pt x="3" y="10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5" name="Freeform 107"/>
            <p:cNvSpPr>
              <a:spLocks/>
            </p:cNvSpPr>
            <p:nvPr/>
          </p:nvSpPr>
          <p:spPr bwMode="auto">
            <a:xfrm>
              <a:off x="2376" y="3396"/>
              <a:ext cx="11" cy="8"/>
            </a:xfrm>
            <a:custGeom>
              <a:avLst/>
              <a:gdLst>
                <a:gd name="T0" fmla="*/ 0 w 11"/>
                <a:gd name="T1" fmla="*/ 6 h 8"/>
                <a:gd name="T2" fmla="*/ 0 w 11"/>
                <a:gd name="T3" fmla="*/ 6 h 8"/>
                <a:gd name="T4" fmla="*/ 0 w 11"/>
                <a:gd name="T5" fmla="*/ 7 h 8"/>
                <a:gd name="T6" fmla="*/ 0 w 11"/>
                <a:gd name="T7" fmla="*/ 7 h 8"/>
                <a:gd name="T8" fmla="*/ 1 w 11"/>
                <a:gd name="T9" fmla="*/ 8 h 8"/>
                <a:gd name="T10" fmla="*/ 11 w 11"/>
                <a:gd name="T11" fmla="*/ 2 h 8"/>
                <a:gd name="T12" fmla="*/ 11 w 11"/>
                <a:gd name="T13" fmla="*/ 2 h 8"/>
                <a:gd name="T14" fmla="*/ 10 w 11"/>
                <a:gd name="T15" fmla="*/ 2 h 8"/>
                <a:gd name="T16" fmla="*/ 10 w 11"/>
                <a:gd name="T17" fmla="*/ 2 h 8"/>
                <a:gd name="T18" fmla="*/ 9 w 11"/>
                <a:gd name="T19" fmla="*/ 2 h 8"/>
                <a:gd name="T20" fmla="*/ 9 w 11"/>
                <a:gd name="T21" fmla="*/ 1 h 8"/>
                <a:gd name="T22" fmla="*/ 9 w 11"/>
                <a:gd name="T23" fmla="*/ 1 h 8"/>
                <a:gd name="T24" fmla="*/ 9 w 11"/>
                <a:gd name="T25" fmla="*/ 0 h 8"/>
                <a:gd name="T26" fmla="*/ 9 w 11"/>
                <a:gd name="T27" fmla="*/ 0 h 8"/>
                <a:gd name="T28" fmla="*/ 0 w 11"/>
                <a:gd name="T29" fmla="*/ 6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8"/>
                <a:gd name="T47" fmla="*/ 11 w 11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8">
                  <a:moveTo>
                    <a:pt x="0" y="6"/>
                  </a:move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9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B0F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6" name="Freeform 108"/>
            <p:cNvSpPr>
              <a:spLocks/>
            </p:cNvSpPr>
            <p:nvPr/>
          </p:nvSpPr>
          <p:spPr bwMode="auto">
            <a:xfrm>
              <a:off x="2424" y="3525"/>
              <a:ext cx="14" cy="10"/>
            </a:xfrm>
            <a:custGeom>
              <a:avLst/>
              <a:gdLst>
                <a:gd name="T0" fmla="*/ 13 w 14"/>
                <a:gd name="T1" fmla="*/ 3 h 10"/>
                <a:gd name="T2" fmla="*/ 13 w 14"/>
                <a:gd name="T3" fmla="*/ 3 h 10"/>
                <a:gd name="T4" fmla="*/ 14 w 14"/>
                <a:gd name="T5" fmla="*/ 3 h 10"/>
                <a:gd name="T6" fmla="*/ 14 w 14"/>
                <a:gd name="T7" fmla="*/ 3 h 10"/>
                <a:gd name="T8" fmla="*/ 14 w 14"/>
                <a:gd name="T9" fmla="*/ 2 h 10"/>
                <a:gd name="T10" fmla="*/ 14 w 14"/>
                <a:gd name="T11" fmla="*/ 2 h 10"/>
                <a:gd name="T12" fmla="*/ 14 w 14"/>
                <a:gd name="T13" fmla="*/ 1 h 10"/>
                <a:gd name="T14" fmla="*/ 13 w 14"/>
                <a:gd name="T15" fmla="*/ 1 h 10"/>
                <a:gd name="T16" fmla="*/ 12 w 14"/>
                <a:gd name="T17" fmla="*/ 0 h 10"/>
                <a:gd name="T18" fmla="*/ 0 w 14"/>
                <a:gd name="T19" fmla="*/ 7 h 10"/>
                <a:gd name="T20" fmla="*/ 0 w 14"/>
                <a:gd name="T21" fmla="*/ 7 h 10"/>
                <a:gd name="T22" fmla="*/ 0 w 14"/>
                <a:gd name="T23" fmla="*/ 7 h 10"/>
                <a:gd name="T24" fmla="*/ 0 w 14"/>
                <a:gd name="T25" fmla="*/ 8 h 10"/>
                <a:gd name="T26" fmla="*/ 0 w 14"/>
                <a:gd name="T27" fmla="*/ 8 h 10"/>
                <a:gd name="T28" fmla="*/ 0 w 14"/>
                <a:gd name="T29" fmla="*/ 9 h 10"/>
                <a:gd name="T30" fmla="*/ 0 w 14"/>
                <a:gd name="T31" fmla="*/ 9 h 10"/>
                <a:gd name="T32" fmla="*/ 2 w 14"/>
                <a:gd name="T33" fmla="*/ 10 h 10"/>
                <a:gd name="T34" fmla="*/ 4 w 14"/>
                <a:gd name="T35" fmla="*/ 10 h 10"/>
                <a:gd name="T36" fmla="*/ 13 w 14"/>
                <a:gd name="T37" fmla="*/ 3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10"/>
                <a:gd name="T59" fmla="*/ 14 w 14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10">
                  <a:moveTo>
                    <a:pt x="13" y="3"/>
                  </a:moveTo>
                  <a:lnTo>
                    <a:pt x="13" y="3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7" name="Freeform 109"/>
            <p:cNvSpPr>
              <a:spLocks/>
            </p:cNvSpPr>
            <p:nvPr/>
          </p:nvSpPr>
          <p:spPr bwMode="auto">
            <a:xfrm>
              <a:off x="2426" y="3526"/>
              <a:ext cx="11" cy="8"/>
            </a:xfrm>
            <a:custGeom>
              <a:avLst/>
              <a:gdLst>
                <a:gd name="T0" fmla="*/ 11 w 11"/>
                <a:gd name="T1" fmla="*/ 2 h 8"/>
                <a:gd name="T2" fmla="*/ 11 w 11"/>
                <a:gd name="T3" fmla="*/ 2 h 8"/>
                <a:gd name="T4" fmla="*/ 11 w 11"/>
                <a:gd name="T5" fmla="*/ 1 h 8"/>
                <a:gd name="T6" fmla="*/ 11 w 11"/>
                <a:gd name="T7" fmla="*/ 1 h 8"/>
                <a:gd name="T8" fmla="*/ 10 w 11"/>
                <a:gd name="T9" fmla="*/ 0 h 8"/>
                <a:gd name="T10" fmla="*/ 0 w 11"/>
                <a:gd name="T11" fmla="*/ 6 h 8"/>
                <a:gd name="T12" fmla="*/ 0 w 11"/>
                <a:gd name="T13" fmla="*/ 6 h 8"/>
                <a:gd name="T14" fmla="*/ 1 w 11"/>
                <a:gd name="T15" fmla="*/ 6 h 8"/>
                <a:gd name="T16" fmla="*/ 1 w 11"/>
                <a:gd name="T17" fmla="*/ 6 h 8"/>
                <a:gd name="T18" fmla="*/ 2 w 11"/>
                <a:gd name="T19" fmla="*/ 6 h 8"/>
                <a:gd name="T20" fmla="*/ 2 w 11"/>
                <a:gd name="T21" fmla="*/ 7 h 8"/>
                <a:gd name="T22" fmla="*/ 2 w 11"/>
                <a:gd name="T23" fmla="*/ 7 h 8"/>
                <a:gd name="T24" fmla="*/ 2 w 11"/>
                <a:gd name="T25" fmla="*/ 7 h 8"/>
                <a:gd name="T26" fmla="*/ 2 w 11"/>
                <a:gd name="T27" fmla="*/ 8 h 8"/>
                <a:gd name="T28" fmla="*/ 11 w 11"/>
                <a:gd name="T29" fmla="*/ 2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8"/>
                <a:gd name="T47" fmla="*/ 11 w 11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8">
                  <a:moveTo>
                    <a:pt x="11" y="2"/>
                  </a:moveTo>
                  <a:lnTo>
                    <a:pt x="11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FB0F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5698" name="Picture 1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12" y="3518"/>
              <a:ext cx="741" cy="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6851" name="Text Box 19"/>
          <p:cNvSpPr txBox="1">
            <a:spLocks noChangeArrowheads="1"/>
          </p:cNvSpPr>
          <p:nvPr/>
        </p:nvSpPr>
        <p:spPr bwMode="auto">
          <a:xfrm>
            <a:off x="2835275" y="6022975"/>
            <a:ext cx="1144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rgbClr val="000005"/>
                </a:solidFill>
              </a:rPr>
              <a:t>nucleus</a:t>
            </a:r>
            <a:endParaRPr lang="en-US" sz="2000">
              <a:solidFill>
                <a:srgbClr val="000005"/>
              </a:solidFill>
            </a:endParaRPr>
          </a:p>
        </p:txBody>
      </p:sp>
      <p:sp>
        <p:nvSpPr>
          <p:cNvPr id="256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 organization</a:t>
            </a:r>
          </a:p>
        </p:txBody>
      </p:sp>
      <p:sp>
        <p:nvSpPr>
          <p:cNvPr id="3768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25500" y="1371600"/>
            <a:ext cx="7772400" cy="24415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400" smtClean="0"/>
              <a:t>DNA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 smtClean="0">
                <a:solidFill>
                  <a:srgbClr val="CC0000"/>
                </a:solidFill>
              </a:rPr>
              <a:t>DNA is in the nucleus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genes = instructions for making proteins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want to keep it there = protected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“locked in the vault”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69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6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68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943" grpId="0" animBg="1"/>
      <p:bldP spid="376944" grpId="0" build="p" autoUpdateAnimBg="0"/>
      <p:bldP spid="376843" grpId="0" animBg="1"/>
      <p:bldP spid="376851" grpId="0" build="p" autoUpdateAnimBg="0"/>
      <p:bldP spid="37683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 organization</a:t>
            </a:r>
          </a:p>
        </p:txBody>
      </p:sp>
      <p:sp>
        <p:nvSpPr>
          <p:cNvPr id="480269" name="Rectangle 1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66750" y="1371600"/>
            <a:ext cx="7931150" cy="22225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Proteins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smtClean="0">
                <a:solidFill>
                  <a:srgbClr val="CC0000"/>
                </a:solidFill>
              </a:rPr>
              <a:t>chains of amino acids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smtClean="0">
                <a:solidFill>
                  <a:srgbClr val="CC0000"/>
                </a:solidFill>
              </a:rPr>
              <a:t>made by a “protein factory” in cytoplasm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smtClean="0">
                <a:solidFill>
                  <a:srgbClr val="CC0000"/>
                </a:solidFill>
              </a:rPr>
              <a:t>protein factory = ribosome</a:t>
            </a:r>
            <a:endParaRPr lang="en-US" smtClean="0"/>
          </a:p>
        </p:txBody>
      </p:sp>
      <p:sp>
        <p:nvSpPr>
          <p:cNvPr id="27652" name="Oval 107"/>
          <p:cNvSpPr>
            <a:spLocks noChangeArrowheads="1"/>
          </p:cNvSpPr>
          <p:nvPr/>
        </p:nvSpPr>
        <p:spPr bwMode="auto">
          <a:xfrm>
            <a:off x="503238" y="3148013"/>
            <a:ext cx="8083550" cy="3709987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653" name="Group 14"/>
          <p:cNvGrpSpPr>
            <a:grpSpLocks/>
          </p:cNvGrpSpPr>
          <p:nvPr/>
        </p:nvGrpSpPr>
        <p:grpSpPr bwMode="auto">
          <a:xfrm>
            <a:off x="1166813" y="3524250"/>
            <a:ext cx="3475037" cy="2770188"/>
            <a:chOff x="725" y="2375"/>
            <a:chExt cx="2189" cy="1745"/>
          </a:xfrm>
        </p:grpSpPr>
        <p:sp>
          <p:nvSpPr>
            <p:cNvPr id="27670" name="Oval 15"/>
            <p:cNvSpPr>
              <a:spLocks noChangeArrowheads="1"/>
            </p:cNvSpPr>
            <p:nvPr/>
          </p:nvSpPr>
          <p:spPr bwMode="auto">
            <a:xfrm>
              <a:off x="725" y="2375"/>
              <a:ext cx="2189" cy="1745"/>
            </a:xfrm>
            <a:prstGeom prst="ellipse">
              <a:avLst/>
            </a:pr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Freeform 16"/>
            <p:cNvSpPr>
              <a:spLocks/>
            </p:cNvSpPr>
            <p:nvPr/>
          </p:nvSpPr>
          <p:spPr bwMode="auto">
            <a:xfrm>
              <a:off x="1428" y="3651"/>
              <a:ext cx="1071" cy="169"/>
            </a:xfrm>
            <a:custGeom>
              <a:avLst/>
              <a:gdLst>
                <a:gd name="T0" fmla="*/ 762 w 1071"/>
                <a:gd name="T1" fmla="*/ 2 h 169"/>
                <a:gd name="T2" fmla="*/ 827 w 1071"/>
                <a:gd name="T3" fmla="*/ 2 h 169"/>
                <a:gd name="T4" fmla="*/ 895 w 1071"/>
                <a:gd name="T5" fmla="*/ 9 h 169"/>
                <a:gd name="T6" fmla="*/ 961 w 1071"/>
                <a:gd name="T7" fmla="*/ 20 h 169"/>
                <a:gd name="T8" fmla="*/ 1016 w 1071"/>
                <a:gd name="T9" fmla="*/ 34 h 169"/>
                <a:gd name="T10" fmla="*/ 1055 w 1071"/>
                <a:gd name="T11" fmla="*/ 48 h 169"/>
                <a:gd name="T12" fmla="*/ 1069 w 1071"/>
                <a:gd name="T13" fmla="*/ 57 h 169"/>
                <a:gd name="T14" fmla="*/ 1071 w 1071"/>
                <a:gd name="T15" fmla="*/ 63 h 169"/>
                <a:gd name="T16" fmla="*/ 1062 w 1071"/>
                <a:gd name="T17" fmla="*/ 68 h 169"/>
                <a:gd name="T18" fmla="*/ 1036 w 1071"/>
                <a:gd name="T19" fmla="*/ 72 h 169"/>
                <a:gd name="T20" fmla="*/ 1005 w 1071"/>
                <a:gd name="T21" fmla="*/ 73 h 169"/>
                <a:gd name="T22" fmla="*/ 871 w 1071"/>
                <a:gd name="T23" fmla="*/ 75 h 169"/>
                <a:gd name="T24" fmla="*/ 777 w 1071"/>
                <a:gd name="T25" fmla="*/ 82 h 169"/>
                <a:gd name="T26" fmla="*/ 756 w 1071"/>
                <a:gd name="T27" fmla="*/ 85 h 169"/>
                <a:gd name="T28" fmla="*/ 753 w 1071"/>
                <a:gd name="T29" fmla="*/ 89 h 169"/>
                <a:gd name="T30" fmla="*/ 757 w 1071"/>
                <a:gd name="T31" fmla="*/ 91 h 169"/>
                <a:gd name="T32" fmla="*/ 786 w 1071"/>
                <a:gd name="T33" fmla="*/ 97 h 169"/>
                <a:gd name="T34" fmla="*/ 846 w 1071"/>
                <a:gd name="T35" fmla="*/ 102 h 169"/>
                <a:gd name="T36" fmla="*/ 921 w 1071"/>
                <a:gd name="T37" fmla="*/ 109 h 169"/>
                <a:gd name="T38" fmla="*/ 983 w 1071"/>
                <a:gd name="T39" fmla="*/ 119 h 169"/>
                <a:gd name="T40" fmla="*/ 1030 w 1071"/>
                <a:gd name="T41" fmla="*/ 128 h 169"/>
                <a:gd name="T42" fmla="*/ 1051 w 1071"/>
                <a:gd name="T43" fmla="*/ 136 h 169"/>
                <a:gd name="T44" fmla="*/ 1057 w 1071"/>
                <a:gd name="T45" fmla="*/ 141 h 169"/>
                <a:gd name="T46" fmla="*/ 1055 w 1071"/>
                <a:gd name="T47" fmla="*/ 145 h 169"/>
                <a:gd name="T48" fmla="*/ 1045 w 1071"/>
                <a:gd name="T49" fmla="*/ 149 h 169"/>
                <a:gd name="T50" fmla="*/ 1014 w 1071"/>
                <a:gd name="T51" fmla="*/ 155 h 169"/>
                <a:gd name="T52" fmla="*/ 937 w 1071"/>
                <a:gd name="T53" fmla="*/ 159 h 169"/>
                <a:gd name="T54" fmla="*/ 815 w 1071"/>
                <a:gd name="T55" fmla="*/ 162 h 169"/>
                <a:gd name="T56" fmla="*/ 662 w 1071"/>
                <a:gd name="T57" fmla="*/ 162 h 169"/>
                <a:gd name="T58" fmla="*/ 349 w 1071"/>
                <a:gd name="T59" fmla="*/ 166 h 169"/>
                <a:gd name="T60" fmla="*/ 153 w 1071"/>
                <a:gd name="T61" fmla="*/ 167 h 169"/>
                <a:gd name="T62" fmla="*/ 59 w 1071"/>
                <a:gd name="T63" fmla="*/ 165 h 169"/>
                <a:gd name="T64" fmla="*/ 15 w 1071"/>
                <a:gd name="T65" fmla="*/ 162 h 169"/>
                <a:gd name="T66" fmla="*/ 2 w 1071"/>
                <a:gd name="T67" fmla="*/ 157 h 169"/>
                <a:gd name="T68" fmla="*/ 0 w 1071"/>
                <a:gd name="T69" fmla="*/ 155 h 169"/>
                <a:gd name="T70" fmla="*/ 2 w 1071"/>
                <a:gd name="T71" fmla="*/ 151 h 169"/>
                <a:gd name="T72" fmla="*/ 17 w 1071"/>
                <a:gd name="T73" fmla="*/ 144 h 169"/>
                <a:gd name="T74" fmla="*/ 31 w 1071"/>
                <a:gd name="T75" fmla="*/ 141 h 169"/>
                <a:gd name="T76" fmla="*/ 166 w 1071"/>
                <a:gd name="T77" fmla="*/ 104 h 169"/>
                <a:gd name="T78" fmla="*/ 184 w 1071"/>
                <a:gd name="T79" fmla="*/ 95 h 169"/>
                <a:gd name="T80" fmla="*/ 188 w 1071"/>
                <a:gd name="T81" fmla="*/ 92 h 169"/>
                <a:gd name="T82" fmla="*/ 182 w 1071"/>
                <a:gd name="T83" fmla="*/ 89 h 169"/>
                <a:gd name="T84" fmla="*/ 143 w 1071"/>
                <a:gd name="T85" fmla="*/ 82 h 169"/>
                <a:gd name="T86" fmla="*/ 95 w 1071"/>
                <a:gd name="T87" fmla="*/ 77 h 169"/>
                <a:gd name="T88" fmla="*/ 73 w 1071"/>
                <a:gd name="T89" fmla="*/ 73 h 169"/>
                <a:gd name="T90" fmla="*/ 69 w 1071"/>
                <a:gd name="T91" fmla="*/ 71 h 169"/>
                <a:gd name="T92" fmla="*/ 76 w 1071"/>
                <a:gd name="T93" fmla="*/ 68 h 169"/>
                <a:gd name="T94" fmla="*/ 117 w 1071"/>
                <a:gd name="T95" fmla="*/ 60 h 169"/>
                <a:gd name="T96" fmla="*/ 212 w 1071"/>
                <a:gd name="T97" fmla="*/ 48 h 169"/>
                <a:gd name="T98" fmla="*/ 476 w 1071"/>
                <a:gd name="T99" fmla="*/ 24 h 169"/>
                <a:gd name="T100" fmla="*/ 762 w 1071"/>
                <a:gd name="T101" fmla="*/ 2 h 16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71"/>
                <a:gd name="T154" fmla="*/ 0 h 169"/>
                <a:gd name="T155" fmla="*/ 1071 w 1071"/>
                <a:gd name="T156" fmla="*/ 169 h 16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71" h="169">
                  <a:moveTo>
                    <a:pt x="762" y="2"/>
                  </a:moveTo>
                  <a:lnTo>
                    <a:pt x="762" y="2"/>
                  </a:lnTo>
                  <a:lnTo>
                    <a:pt x="793" y="0"/>
                  </a:lnTo>
                  <a:lnTo>
                    <a:pt x="827" y="2"/>
                  </a:lnTo>
                  <a:lnTo>
                    <a:pt x="861" y="5"/>
                  </a:lnTo>
                  <a:lnTo>
                    <a:pt x="895" y="9"/>
                  </a:lnTo>
                  <a:lnTo>
                    <a:pt x="929" y="14"/>
                  </a:lnTo>
                  <a:lnTo>
                    <a:pt x="961" y="20"/>
                  </a:lnTo>
                  <a:lnTo>
                    <a:pt x="990" y="27"/>
                  </a:lnTo>
                  <a:lnTo>
                    <a:pt x="1016" y="34"/>
                  </a:lnTo>
                  <a:lnTo>
                    <a:pt x="1038" y="41"/>
                  </a:lnTo>
                  <a:lnTo>
                    <a:pt x="1055" y="48"/>
                  </a:lnTo>
                  <a:lnTo>
                    <a:pt x="1066" y="55"/>
                  </a:lnTo>
                  <a:lnTo>
                    <a:pt x="1069" y="57"/>
                  </a:lnTo>
                  <a:lnTo>
                    <a:pt x="1071" y="61"/>
                  </a:lnTo>
                  <a:lnTo>
                    <a:pt x="1071" y="63"/>
                  </a:lnTo>
                  <a:lnTo>
                    <a:pt x="1067" y="65"/>
                  </a:lnTo>
                  <a:lnTo>
                    <a:pt x="1062" y="68"/>
                  </a:lnTo>
                  <a:lnTo>
                    <a:pt x="1057" y="70"/>
                  </a:lnTo>
                  <a:lnTo>
                    <a:pt x="1036" y="72"/>
                  </a:lnTo>
                  <a:lnTo>
                    <a:pt x="1005" y="73"/>
                  </a:lnTo>
                  <a:lnTo>
                    <a:pt x="935" y="73"/>
                  </a:lnTo>
                  <a:lnTo>
                    <a:pt x="871" y="75"/>
                  </a:lnTo>
                  <a:lnTo>
                    <a:pt x="816" y="78"/>
                  </a:lnTo>
                  <a:lnTo>
                    <a:pt x="777" y="82"/>
                  </a:lnTo>
                  <a:lnTo>
                    <a:pt x="764" y="84"/>
                  </a:lnTo>
                  <a:lnTo>
                    <a:pt x="756" y="85"/>
                  </a:lnTo>
                  <a:lnTo>
                    <a:pt x="753" y="87"/>
                  </a:lnTo>
                  <a:lnTo>
                    <a:pt x="753" y="89"/>
                  </a:lnTo>
                  <a:lnTo>
                    <a:pt x="755" y="90"/>
                  </a:lnTo>
                  <a:lnTo>
                    <a:pt x="757" y="91"/>
                  </a:lnTo>
                  <a:lnTo>
                    <a:pt x="767" y="93"/>
                  </a:lnTo>
                  <a:lnTo>
                    <a:pt x="786" y="97"/>
                  </a:lnTo>
                  <a:lnTo>
                    <a:pt x="812" y="99"/>
                  </a:lnTo>
                  <a:lnTo>
                    <a:pt x="846" y="102"/>
                  </a:lnTo>
                  <a:lnTo>
                    <a:pt x="921" y="109"/>
                  </a:lnTo>
                  <a:lnTo>
                    <a:pt x="953" y="114"/>
                  </a:lnTo>
                  <a:lnTo>
                    <a:pt x="983" y="119"/>
                  </a:lnTo>
                  <a:lnTo>
                    <a:pt x="1009" y="123"/>
                  </a:lnTo>
                  <a:lnTo>
                    <a:pt x="1030" y="128"/>
                  </a:lnTo>
                  <a:lnTo>
                    <a:pt x="1046" y="134"/>
                  </a:lnTo>
                  <a:lnTo>
                    <a:pt x="1051" y="136"/>
                  </a:lnTo>
                  <a:lnTo>
                    <a:pt x="1054" y="138"/>
                  </a:lnTo>
                  <a:lnTo>
                    <a:pt x="1057" y="141"/>
                  </a:lnTo>
                  <a:lnTo>
                    <a:pt x="1057" y="143"/>
                  </a:lnTo>
                  <a:lnTo>
                    <a:pt x="1055" y="145"/>
                  </a:lnTo>
                  <a:lnTo>
                    <a:pt x="1051" y="146"/>
                  </a:lnTo>
                  <a:lnTo>
                    <a:pt x="1045" y="149"/>
                  </a:lnTo>
                  <a:lnTo>
                    <a:pt x="1037" y="151"/>
                  </a:lnTo>
                  <a:lnTo>
                    <a:pt x="1014" y="155"/>
                  </a:lnTo>
                  <a:lnTo>
                    <a:pt x="981" y="157"/>
                  </a:lnTo>
                  <a:lnTo>
                    <a:pt x="937" y="159"/>
                  </a:lnTo>
                  <a:lnTo>
                    <a:pt x="881" y="160"/>
                  </a:lnTo>
                  <a:lnTo>
                    <a:pt x="815" y="162"/>
                  </a:lnTo>
                  <a:lnTo>
                    <a:pt x="662" y="162"/>
                  </a:lnTo>
                  <a:lnTo>
                    <a:pt x="503" y="164"/>
                  </a:lnTo>
                  <a:lnTo>
                    <a:pt x="349" y="166"/>
                  </a:lnTo>
                  <a:lnTo>
                    <a:pt x="212" y="169"/>
                  </a:lnTo>
                  <a:lnTo>
                    <a:pt x="153" y="167"/>
                  </a:lnTo>
                  <a:lnTo>
                    <a:pt x="101" y="167"/>
                  </a:lnTo>
                  <a:lnTo>
                    <a:pt x="59" y="165"/>
                  </a:lnTo>
                  <a:lnTo>
                    <a:pt x="26" y="163"/>
                  </a:lnTo>
                  <a:lnTo>
                    <a:pt x="15" y="162"/>
                  </a:lnTo>
                  <a:lnTo>
                    <a:pt x="7" y="159"/>
                  </a:lnTo>
                  <a:lnTo>
                    <a:pt x="2" y="157"/>
                  </a:lnTo>
                  <a:lnTo>
                    <a:pt x="1" y="156"/>
                  </a:lnTo>
                  <a:lnTo>
                    <a:pt x="0" y="155"/>
                  </a:lnTo>
                  <a:lnTo>
                    <a:pt x="1" y="152"/>
                  </a:lnTo>
                  <a:lnTo>
                    <a:pt x="2" y="151"/>
                  </a:lnTo>
                  <a:lnTo>
                    <a:pt x="8" y="148"/>
                  </a:lnTo>
                  <a:lnTo>
                    <a:pt x="17" y="144"/>
                  </a:lnTo>
                  <a:lnTo>
                    <a:pt x="31" y="141"/>
                  </a:lnTo>
                  <a:lnTo>
                    <a:pt x="134" y="113"/>
                  </a:lnTo>
                  <a:lnTo>
                    <a:pt x="166" y="104"/>
                  </a:lnTo>
                  <a:lnTo>
                    <a:pt x="176" y="99"/>
                  </a:lnTo>
                  <a:lnTo>
                    <a:pt x="184" y="95"/>
                  </a:lnTo>
                  <a:lnTo>
                    <a:pt x="187" y="93"/>
                  </a:lnTo>
                  <a:lnTo>
                    <a:pt x="188" y="92"/>
                  </a:lnTo>
                  <a:lnTo>
                    <a:pt x="187" y="91"/>
                  </a:lnTo>
                  <a:lnTo>
                    <a:pt x="182" y="89"/>
                  </a:lnTo>
                  <a:lnTo>
                    <a:pt x="173" y="86"/>
                  </a:lnTo>
                  <a:lnTo>
                    <a:pt x="143" y="82"/>
                  </a:lnTo>
                  <a:lnTo>
                    <a:pt x="95" y="77"/>
                  </a:lnTo>
                  <a:lnTo>
                    <a:pt x="81" y="76"/>
                  </a:lnTo>
                  <a:lnTo>
                    <a:pt x="73" y="73"/>
                  </a:lnTo>
                  <a:lnTo>
                    <a:pt x="69" y="72"/>
                  </a:lnTo>
                  <a:lnTo>
                    <a:pt x="69" y="71"/>
                  </a:lnTo>
                  <a:lnTo>
                    <a:pt x="70" y="70"/>
                  </a:lnTo>
                  <a:lnTo>
                    <a:pt x="76" y="68"/>
                  </a:lnTo>
                  <a:lnTo>
                    <a:pt x="87" y="65"/>
                  </a:lnTo>
                  <a:lnTo>
                    <a:pt x="117" y="60"/>
                  </a:lnTo>
                  <a:lnTo>
                    <a:pt x="160" y="54"/>
                  </a:lnTo>
                  <a:lnTo>
                    <a:pt x="212" y="48"/>
                  </a:lnTo>
                  <a:lnTo>
                    <a:pt x="339" y="35"/>
                  </a:lnTo>
                  <a:lnTo>
                    <a:pt x="476" y="24"/>
                  </a:lnTo>
                  <a:lnTo>
                    <a:pt x="605" y="13"/>
                  </a:lnTo>
                  <a:lnTo>
                    <a:pt x="762" y="2"/>
                  </a:lnTo>
                  <a:close/>
                </a:path>
              </a:pathLst>
            </a:custGeom>
            <a:solidFill>
              <a:srgbClr val="529A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2" name="Freeform 17"/>
            <p:cNvSpPr>
              <a:spLocks/>
            </p:cNvSpPr>
            <p:nvPr/>
          </p:nvSpPr>
          <p:spPr bwMode="auto">
            <a:xfrm>
              <a:off x="1573" y="3682"/>
              <a:ext cx="805" cy="114"/>
            </a:xfrm>
            <a:custGeom>
              <a:avLst/>
              <a:gdLst>
                <a:gd name="T0" fmla="*/ 104 w 805"/>
                <a:gd name="T1" fmla="*/ 56 h 114"/>
                <a:gd name="T2" fmla="*/ 76 w 805"/>
                <a:gd name="T3" fmla="*/ 45 h 114"/>
                <a:gd name="T4" fmla="*/ 72 w 805"/>
                <a:gd name="T5" fmla="*/ 40 h 114"/>
                <a:gd name="T6" fmla="*/ 78 w 805"/>
                <a:gd name="T7" fmla="*/ 37 h 114"/>
                <a:gd name="T8" fmla="*/ 108 w 805"/>
                <a:gd name="T9" fmla="*/ 33 h 114"/>
                <a:gd name="T10" fmla="*/ 250 w 805"/>
                <a:gd name="T11" fmla="*/ 26 h 114"/>
                <a:gd name="T12" fmla="*/ 315 w 805"/>
                <a:gd name="T13" fmla="*/ 22 h 114"/>
                <a:gd name="T14" fmla="*/ 504 w 805"/>
                <a:gd name="T15" fmla="*/ 5 h 114"/>
                <a:gd name="T16" fmla="*/ 620 w 805"/>
                <a:gd name="T17" fmla="*/ 0 h 114"/>
                <a:gd name="T18" fmla="*/ 673 w 805"/>
                <a:gd name="T19" fmla="*/ 1 h 114"/>
                <a:gd name="T20" fmla="*/ 723 w 805"/>
                <a:gd name="T21" fmla="*/ 5 h 114"/>
                <a:gd name="T22" fmla="*/ 763 w 805"/>
                <a:gd name="T23" fmla="*/ 11 h 114"/>
                <a:gd name="T24" fmla="*/ 802 w 805"/>
                <a:gd name="T25" fmla="*/ 19 h 114"/>
                <a:gd name="T26" fmla="*/ 804 w 805"/>
                <a:gd name="T27" fmla="*/ 23 h 114"/>
                <a:gd name="T28" fmla="*/ 793 w 805"/>
                <a:gd name="T29" fmla="*/ 25 h 114"/>
                <a:gd name="T30" fmla="*/ 705 w 805"/>
                <a:gd name="T31" fmla="*/ 29 h 114"/>
                <a:gd name="T32" fmla="*/ 662 w 805"/>
                <a:gd name="T33" fmla="*/ 31 h 114"/>
                <a:gd name="T34" fmla="*/ 583 w 805"/>
                <a:gd name="T35" fmla="*/ 40 h 114"/>
                <a:gd name="T36" fmla="*/ 554 w 805"/>
                <a:gd name="T37" fmla="*/ 47 h 114"/>
                <a:gd name="T38" fmla="*/ 536 w 805"/>
                <a:gd name="T39" fmla="*/ 54 h 114"/>
                <a:gd name="T40" fmla="*/ 532 w 805"/>
                <a:gd name="T41" fmla="*/ 59 h 114"/>
                <a:gd name="T42" fmla="*/ 533 w 805"/>
                <a:gd name="T43" fmla="*/ 62 h 114"/>
                <a:gd name="T44" fmla="*/ 538 w 805"/>
                <a:gd name="T45" fmla="*/ 67 h 114"/>
                <a:gd name="T46" fmla="*/ 563 w 805"/>
                <a:gd name="T47" fmla="*/ 76 h 114"/>
                <a:gd name="T48" fmla="*/ 584 w 805"/>
                <a:gd name="T49" fmla="*/ 80 h 114"/>
                <a:gd name="T50" fmla="*/ 618 w 805"/>
                <a:gd name="T51" fmla="*/ 89 h 114"/>
                <a:gd name="T52" fmla="*/ 624 w 805"/>
                <a:gd name="T53" fmla="*/ 92 h 114"/>
                <a:gd name="T54" fmla="*/ 622 w 805"/>
                <a:gd name="T55" fmla="*/ 95 h 114"/>
                <a:gd name="T56" fmla="*/ 605 w 805"/>
                <a:gd name="T57" fmla="*/ 100 h 114"/>
                <a:gd name="T58" fmla="*/ 568 w 805"/>
                <a:gd name="T59" fmla="*/ 105 h 114"/>
                <a:gd name="T60" fmla="*/ 455 w 805"/>
                <a:gd name="T61" fmla="*/ 110 h 114"/>
                <a:gd name="T62" fmla="*/ 319 w 805"/>
                <a:gd name="T63" fmla="*/ 113 h 114"/>
                <a:gd name="T64" fmla="*/ 182 w 805"/>
                <a:gd name="T65" fmla="*/ 114 h 114"/>
                <a:gd name="T66" fmla="*/ 65 w 805"/>
                <a:gd name="T67" fmla="*/ 112 h 114"/>
                <a:gd name="T68" fmla="*/ 11 w 805"/>
                <a:gd name="T69" fmla="*/ 107 h 114"/>
                <a:gd name="T70" fmla="*/ 1 w 805"/>
                <a:gd name="T71" fmla="*/ 104 h 114"/>
                <a:gd name="T72" fmla="*/ 1 w 805"/>
                <a:gd name="T73" fmla="*/ 100 h 114"/>
                <a:gd name="T74" fmla="*/ 13 w 805"/>
                <a:gd name="T75" fmla="*/ 96 h 114"/>
                <a:gd name="T76" fmla="*/ 29 w 805"/>
                <a:gd name="T77" fmla="*/ 92 h 114"/>
                <a:gd name="T78" fmla="*/ 96 w 805"/>
                <a:gd name="T79" fmla="*/ 81 h 114"/>
                <a:gd name="T80" fmla="*/ 133 w 805"/>
                <a:gd name="T81" fmla="*/ 75 h 114"/>
                <a:gd name="T82" fmla="*/ 139 w 805"/>
                <a:gd name="T83" fmla="*/ 73 h 114"/>
                <a:gd name="T84" fmla="*/ 137 w 805"/>
                <a:gd name="T85" fmla="*/ 69 h 114"/>
                <a:gd name="T86" fmla="*/ 104 w 805"/>
                <a:gd name="T87" fmla="*/ 56 h 11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05"/>
                <a:gd name="T133" fmla="*/ 0 h 114"/>
                <a:gd name="T134" fmla="*/ 805 w 805"/>
                <a:gd name="T135" fmla="*/ 114 h 11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05" h="114">
                  <a:moveTo>
                    <a:pt x="104" y="56"/>
                  </a:moveTo>
                  <a:lnTo>
                    <a:pt x="104" y="56"/>
                  </a:lnTo>
                  <a:lnTo>
                    <a:pt x="83" y="48"/>
                  </a:lnTo>
                  <a:lnTo>
                    <a:pt x="76" y="45"/>
                  </a:lnTo>
                  <a:lnTo>
                    <a:pt x="73" y="42"/>
                  </a:lnTo>
                  <a:lnTo>
                    <a:pt x="72" y="40"/>
                  </a:lnTo>
                  <a:lnTo>
                    <a:pt x="74" y="38"/>
                  </a:lnTo>
                  <a:lnTo>
                    <a:pt x="78" y="37"/>
                  </a:lnTo>
                  <a:lnTo>
                    <a:pt x="85" y="35"/>
                  </a:lnTo>
                  <a:lnTo>
                    <a:pt x="108" y="33"/>
                  </a:lnTo>
                  <a:lnTo>
                    <a:pt x="143" y="31"/>
                  </a:lnTo>
                  <a:lnTo>
                    <a:pt x="250" y="26"/>
                  </a:lnTo>
                  <a:lnTo>
                    <a:pt x="315" y="22"/>
                  </a:lnTo>
                  <a:lnTo>
                    <a:pt x="380" y="16"/>
                  </a:lnTo>
                  <a:lnTo>
                    <a:pt x="504" y="5"/>
                  </a:lnTo>
                  <a:lnTo>
                    <a:pt x="563" y="1"/>
                  </a:lnTo>
                  <a:lnTo>
                    <a:pt x="620" y="0"/>
                  </a:lnTo>
                  <a:lnTo>
                    <a:pt x="647" y="0"/>
                  </a:lnTo>
                  <a:lnTo>
                    <a:pt x="673" y="1"/>
                  </a:lnTo>
                  <a:lnTo>
                    <a:pt x="699" y="2"/>
                  </a:lnTo>
                  <a:lnTo>
                    <a:pt x="723" y="5"/>
                  </a:lnTo>
                  <a:lnTo>
                    <a:pt x="763" y="11"/>
                  </a:lnTo>
                  <a:lnTo>
                    <a:pt x="790" y="16"/>
                  </a:lnTo>
                  <a:lnTo>
                    <a:pt x="802" y="19"/>
                  </a:lnTo>
                  <a:lnTo>
                    <a:pt x="805" y="22"/>
                  </a:lnTo>
                  <a:lnTo>
                    <a:pt x="804" y="23"/>
                  </a:lnTo>
                  <a:lnTo>
                    <a:pt x="800" y="24"/>
                  </a:lnTo>
                  <a:lnTo>
                    <a:pt x="793" y="25"/>
                  </a:lnTo>
                  <a:lnTo>
                    <a:pt x="772" y="26"/>
                  </a:lnTo>
                  <a:lnTo>
                    <a:pt x="705" y="29"/>
                  </a:lnTo>
                  <a:lnTo>
                    <a:pt x="662" y="31"/>
                  </a:lnTo>
                  <a:lnTo>
                    <a:pt x="621" y="34"/>
                  </a:lnTo>
                  <a:lnTo>
                    <a:pt x="583" y="40"/>
                  </a:lnTo>
                  <a:lnTo>
                    <a:pt x="568" y="44"/>
                  </a:lnTo>
                  <a:lnTo>
                    <a:pt x="554" y="47"/>
                  </a:lnTo>
                  <a:lnTo>
                    <a:pt x="543" y="51"/>
                  </a:lnTo>
                  <a:lnTo>
                    <a:pt x="536" y="54"/>
                  </a:lnTo>
                  <a:lnTo>
                    <a:pt x="534" y="56"/>
                  </a:lnTo>
                  <a:lnTo>
                    <a:pt x="532" y="59"/>
                  </a:lnTo>
                  <a:lnTo>
                    <a:pt x="532" y="60"/>
                  </a:lnTo>
                  <a:lnTo>
                    <a:pt x="533" y="62"/>
                  </a:lnTo>
                  <a:lnTo>
                    <a:pt x="534" y="64"/>
                  </a:lnTo>
                  <a:lnTo>
                    <a:pt x="538" y="67"/>
                  </a:lnTo>
                  <a:lnTo>
                    <a:pt x="548" y="71"/>
                  </a:lnTo>
                  <a:lnTo>
                    <a:pt x="563" y="76"/>
                  </a:lnTo>
                  <a:lnTo>
                    <a:pt x="584" y="80"/>
                  </a:lnTo>
                  <a:lnTo>
                    <a:pt x="605" y="84"/>
                  </a:lnTo>
                  <a:lnTo>
                    <a:pt x="618" y="89"/>
                  </a:lnTo>
                  <a:lnTo>
                    <a:pt x="621" y="90"/>
                  </a:lnTo>
                  <a:lnTo>
                    <a:pt x="624" y="92"/>
                  </a:lnTo>
                  <a:lnTo>
                    <a:pt x="624" y="93"/>
                  </a:lnTo>
                  <a:lnTo>
                    <a:pt x="622" y="95"/>
                  </a:lnTo>
                  <a:lnTo>
                    <a:pt x="617" y="98"/>
                  </a:lnTo>
                  <a:lnTo>
                    <a:pt x="605" y="100"/>
                  </a:lnTo>
                  <a:lnTo>
                    <a:pt x="589" y="103"/>
                  </a:lnTo>
                  <a:lnTo>
                    <a:pt x="568" y="105"/>
                  </a:lnTo>
                  <a:lnTo>
                    <a:pt x="517" y="107"/>
                  </a:lnTo>
                  <a:lnTo>
                    <a:pt x="455" y="110"/>
                  </a:lnTo>
                  <a:lnTo>
                    <a:pt x="319" y="113"/>
                  </a:lnTo>
                  <a:lnTo>
                    <a:pt x="250" y="114"/>
                  </a:lnTo>
                  <a:lnTo>
                    <a:pt x="182" y="114"/>
                  </a:lnTo>
                  <a:lnTo>
                    <a:pt x="118" y="113"/>
                  </a:lnTo>
                  <a:lnTo>
                    <a:pt x="65" y="112"/>
                  </a:lnTo>
                  <a:lnTo>
                    <a:pt x="25" y="109"/>
                  </a:lnTo>
                  <a:lnTo>
                    <a:pt x="11" y="107"/>
                  </a:lnTo>
                  <a:lnTo>
                    <a:pt x="3" y="105"/>
                  </a:lnTo>
                  <a:lnTo>
                    <a:pt x="1" y="104"/>
                  </a:lnTo>
                  <a:lnTo>
                    <a:pt x="0" y="103"/>
                  </a:lnTo>
                  <a:lnTo>
                    <a:pt x="1" y="100"/>
                  </a:lnTo>
                  <a:lnTo>
                    <a:pt x="3" y="99"/>
                  </a:lnTo>
                  <a:lnTo>
                    <a:pt x="13" y="96"/>
                  </a:lnTo>
                  <a:lnTo>
                    <a:pt x="29" y="92"/>
                  </a:lnTo>
                  <a:lnTo>
                    <a:pt x="66" y="85"/>
                  </a:lnTo>
                  <a:lnTo>
                    <a:pt x="96" y="81"/>
                  </a:lnTo>
                  <a:lnTo>
                    <a:pt x="119" y="77"/>
                  </a:lnTo>
                  <a:lnTo>
                    <a:pt x="133" y="75"/>
                  </a:lnTo>
                  <a:lnTo>
                    <a:pt x="138" y="74"/>
                  </a:lnTo>
                  <a:lnTo>
                    <a:pt x="139" y="73"/>
                  </a:lnTo>
                  <a:lnTo>
                    <a:pt x="139" y="70"/>
                  </a:lnTo>
                  <a:lnTo>
                    <a:pt x="137" y="69"/>
                  </a:lnTo>
                  <a:lnTo>
                    <a:pt x="125" y="63"/>
                  </a:lnTo>
                  <a:lnTo>
                    <a:pt x="104" y="56"/>
                  </a:lnTo>
                  <a:close/>
                </a:path>
              </a:pathLst>
            </a:custGeom>
            <a:solidFill>
              <a:srgbClr val="235A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3" name="Freeform 18"/>
            <p:cNvSpPr>
              <a:spLocks/>
            </p:cNvSpPr>
            <p:nvPr/>
          </p:nvSpPr>
          <p:spPr bwMode="auto">
            <a:xfrm>
              <a:off x="1425" y="2967"/>
              <a:ext cx="870" cy="771"/>
            </a:xfrm>
            <a:custGeom>
              <a:avLst/>
              <a:gdLst>
                <a:gd name="T0" fmla="*/ 1 w 870"/>
                <a:gd name="T1" fmla="*/ 248 h 771"/>
                <a:gd name="T2" fmla="*/ 22 w 870"/>
                <a:gd name="T3" fmla="*/ 223 h 771"/>
                <a:gd name="T4" fmla="*/ 53 w 870"/>
                <a:gd name="T5" fmla="*/ 202 h 771"/>
                <a:gd name="T6" fmla="*/ 54 w 870"/>
                <a:gd name="T7" fmla="*/ 201 h 771"/>
                <a:gd name="T8" fmla="*/ 156 w 870"/>
                <a:gd name="T9" fmla="*/ 101 h 771"/>
                <a:gd name="T10" fmla="*/ 173 w 870"/>
                <a:gd name="T11" fmla="*/ 33 h 771"/>
                <a:gd name="T12" fmla="*/ 271 w 870"/>
                <a:gd name="T13" fmla="*/ 13 h 771"/>
                <a:gd name="T14" fmla="*/ 411 w 870"/>
                <a:gd name="T15" fmla="*/ 1 h 771"/>
                <a:gd name="T16" fmla="*/ 562 w 870"/>
                <a:gd name="T17" fmla="*/ 3 h 771"/>
                <a:gd name="T18" fmla="*/ 705 w 870"/>
                <a:gd name="T19" fmla="*/ 15 h 771"/>
                <a:gd name="T20" fmla="*/ 825 w 870"/>
                <a:gd name="T21" fmla="*/ 39 h 771"/>
                <a:gd name="T22" fmla="*/ 857 w 870"/>
                <a:gd name="T23" fmla="*/ 52 h 771"/>
                <a:gd name="T24" fmla="*/ 864 w 870"/>
                <a:gd name="T25" fmla="*/ 148 h 771"/>
                <a:gd name="T26" fmla="*/ 870 w 870"/>
                <a:gd name="T27" fmla="*/ 551 h 771"/>
                <a:gd name="T28" fmla="*/ 861 w 870"/>
                <a:gd name="T29" fmla="*/ 672 h 771"/>
                <a:gd name="T30" fmla="*/ 840 w 870"/>
                <a:gd name="T31" fmla="*/ 676 h 771"/>
                <a:gd name="T32" fmla="*/ 802 w 870"/>
                <a:gd name="T33" fmla="*/ 676 h 771"/>
                <a:gd name="T34" fmla="*/ 799 w 870"/>
                <a:gd name="T35" fmla="*/ 745 h 771"/>
                <a:gd name="T36" fmla="*/ 788 w 870"/>
                <a:gd name="T37" fmla="*/ 746 h 771"/>
                <a:gd name="T38" fmla="*/ 725 w 870"/>
                <a:gd name="T39" fmla="*/ 742 h 771"/>
                <a:gd name="T40" fmla="*/ 723 w 870"/>
                <a:gd name="T41" fmla="*/ 712 h 771"/>
                <a:gd name="T42" fmla="*/ 719 w 870"/>
                <a:gd name="T43" fmla="*/ 675 h 771"/>
                <a:gd name="T44" fmla="*/ 576 w 870"/>
                <a:gd name="T45" fmla="*/ 677 h 771"/>
                <a:gd name="T46" fmla="*/ 392 w 870"/>
                <a:gd name="T47" fmla="*/ 687 h 771"/>
                <a:gd name="T48" fmla="*/ 336 w 870"/>
                <a:gd name="T49" fmla="*/ 696 h 771"/>
                <a:gd name="T50" fmla="*/ 329 w 870"/>
                <a:gd name="T51" fmla="*/ 701 h 771"/>
                <a:gd name="T52" fmla="*/ 335 w 870"/>
                <a:gd name="T53" fmla="*/ 723 h 771"/>
                <a:gd name="T54" fmla="*/ 330 w 870"/>
                <a:gd name="T55" fmla="*/ 763 h 771"/>
                <a:gd name="T56" fmla="*/ 302 w 870"/>
                <a:gd name="T57" fmla="*/ 768 h 771"/>
                <a:gd name="T58" fmla="*/ 271 w 870"/>
                <a:gd name="T59" fmla="*/ 771 h 771"/>
                <a:gd name="T60" fmla="*/ 258 w 870"/>
                <a:gd name="T61" fmla="*/ 750 h 771"/>
                <a:gd name="T62" fmla="*/ 257 w 870"/>
                <a:gd name="T63" fmla="*/ 710 h 771"/>
                <a:gd name="T64" fmla="*/ 220 w 870"/>
                <a:gd name="T65" fmla="*/ 713 h 771"/>
                <a:gd name="T66" fmla="*/ 198 w 870"/>
                <a:gd name="T67" fmla="*/ 709 h 771"/>
                <a:gd name="T68" fmla="*/ 186 w 870"/>
                <a:gd name="T69" fmla="*/ 697 h 771"/>
                <a:gd name="T70" fmla="*/ 173 w 870"/>
                <a:gd name="T71" fmla="*/ 635 h 771"/>
                <a:gd name="T72" fmla="*/ 157 w 870"/>
                <a:gd name="T73" fmla="*/ 637 h 771"/>
                <a:gd name="T74" fmla="*/ 114 w 870"/>
                <a:gd name="T75" fmla="*/ 660 h 771"/>
                <a:gd name="T76" fmla="*/ 77 w 870"/>
                <a:gd name="T77" fmla="*/ 672 h 771"/>
                <a:gd name="T78" fmla="*/ 36 w 870"/>
                <a:gd name="T79" fmla="*/ 664 h 771"/>
                <a:gd name="T80" fmla="*/ 25 w 870"/>
                <a:gd name="T81" fmla="*/ 654 h 771"/>
                <a:gd name="T82" fmla="*/ 22 w 870"/>
                <a:gd name="T83" fmla="*/ 504 h 771"/>
                <a:gd name="T84" fmla="*/ 12 w 870"/>
                <a:gd name="T85" fmla="*/ 354 h 771"/>
                <a:gd name="T86" fmla="*/ 0 w 870"/>
                <a:gd name="T87" fmla="*/ 255 h 77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70"/>
                <a:gd name="T133" fmla="*/ 0 h 771"/>
                <a:gd name="T134" fmla="*/ 870 w 870"/>
                <a:gd name="T135" fmla="*/ 771 h 77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70" h="771">
                  <a:moveTo>
                    <a:pt x="0" y="255"/>
                  </a:moveTo>
                  <a:lnTo>
                    <a:pt x="0" y="255"/>
                  </a:lnTo>
                  <a:lnTo>
                    <a:pt x="1" y="248"/>
                  </a:lnTo>
                  <a:lnTo>
                    <a:pt x="5" y="243"/>
                  </a:lnTo>
                  <a:lnTo>
                    <a:pt x="12" y="232"/>
                  </a:lnTo>
                  <a:lnTo>
                    <a:pt x="22" y="223"/>
                  </a:lnTo>
                  <a:lnTo>
                    <a:pt x="32" y="215"/>
                  </a:lnTo>
                  <a:lnTo>
                    <a:pt x="48" y="204"/>
                  </a:lnTo>
                  <a:lnTo>
                    <a:pt x="53" y="202"/>
                  </a:lnTo>
                  <a:lnTo>
                    <a:pt x="54" y="202"/>
                  </a:lnTo>
                  <a:lnTo>
                    <a:pt x="54" y="201"/>
                  </a:lnTo>
                  <a:lnTo>
                    <a:pt x="156" y="165"/>
                  </a:lnTo>
                  <a:lnTo>
                    <a:pt x="156" y="101"/>
                  </a:lnTo>
                  <a:lnTo>
                    <a:pt x="157" y="39"/>
                  </a:lnTo>
                  <a:lnTo>
                    <a:pt x="173" y="33"/>
                  </a:lnTo>
                  <a:lnTo>
                    <a:pt x="191" y="28"/>
                  </a:lnTo>
                  <a:lnTo>
                    <a:pt x="229" y="20"/>
                  </a:lnTo>
                  <a:lnTo>
                    <a:pt x="271" y="13"/>
                  </a:lnTo>
                  <a:lnTo>
                    <a:pt x="315" y="7"/>
                  </a:lnTo>
                  <a:lnTo>
                    <a:pt x="363" y="4"/>
                  </a:lnTo>
                  <a:lnTo>
                    <a:pt x="411" y="1"/>
                  </a:lnTo>
                  <a:lnTo>
                    <a:pt x="461" y="0"/>
                  </a:lnTo>
                  <a:lnTo>
                    <a:pt x="513" y="1"/>
                  </a:lnTo>
                  <a:lnTo>
                    <a:pt x="562" y="3"/>
                  </a:lnTo>
                  <a:lnTo>
                    <a:pt x="612" y="6"/>
                  </a:lnTo>
                  <a:lnTo>
                    <a:pt x="660" y="11"/>
                  </a:lnTo>
                  <a:lnTo>
                    <a:pt x="705" y="15"/>
                  </a:lnTo>
                  <a:lnTo>
                    <a:pt x="749" y="22"/>
                  </a:lnTo>
                  <a:lnTo>
                    <a:pt x="789" y="30"/>
                  </a:lnTo>
                  <a:lnTo>
                    <a:pt x="825" y="39"/>
                  </a:lnTo>
                  <a:lnTo>
                    <a:pt x="856" y="49"/>
                  </a:lnTo>
                  <a:lnTo>
                    <a:pt x="857" y="52"/>
                  </a:lnTo>
                  <a:lnTo>
                    <a:pt x="859" y="58"/>
                  </a:lnTo>
                  <a:lnTo>
                    <a:pt x="861" y="79"/>
                  </a:lnTo>
                  <a:lnTo>
                    <a:pt x="864" y="148"/>
                  </a:lnTo>
                  <a:lnTo>
                    <a:pt x="867" y="240"/>
                  </a:lnTo>
                  <a:lnTo>
                    <a:pt x="868" y="347"/>
                  </a:lnTo>
                  <a:lnTo>
                    <a:pt x="870" y="551"/>
                  </a:lnTo>
                  <a:lnTo>
                    <a:pt x="870" y="666"/>
                  </a:lnTo>
                  <a:lnTo>
                    <a:pt x="861" y="672"/>
                  </a:lnTo>
                  <a:lnTo>
                    <a:pt x="853" y="675"/>
                  </a:lnTo>
                  <a:lnTo>
                    <a:pt x="846" y="676"/>
                  </a:lnTo>
                  <a:lnTo>
                    <a:pt x="840" y="676"/>
                  </a:lnTo>
                  <a:lnTo>
                    <a:pt x="825" y="676"/>
                  </a:lnTo>
                  <a:lnTo>
                    <a:pt x="815" y="676"/>
                  </a:lnTo>
                  <a:lnTo>
                    <a:pt x="802" y="676"/>
                  </a:lnTo>
                  <a:lnTo>
                    <a:pt x="802" y="697"/>
                  </a:lnTo>
                  <a:lnTo>
                    <a:pt x="799" y="745"/>
                  </a:lnTo>
                  <a:lnTo>
                    <a:pt x="796" y="746"/>
                  </a:lnTo>
                  <a:lnTo>
                    <a:pt x="788" y="746"/>
                  </a:lnTo>
                  <a:lnTo>
                    <a:pt x="765" y="745"/>
                  </a:lnTo>
                  <a:lnTo>
                    <a:pt x="725" y="742"/>
                  </a:lnTo>
                  <a:lnTo>
                    <a:pt x="723" y="738"/>
                  </a:lnTo>
                  <a:lnTo>
                    <a:pt x="722" y="730"/>
                  </a:lnTo>
                  <a:lnTo>
                    <a:pt x="723" y="712"/>
                  </a:lnTo>
                  <a:lnTo>
                    <a:pt x="723" y="693"/>
                  </a:lnTo>
                  <a:lnTo>
                    <a:pt x="722" y="683"/>
                  </a:lnTo>
                  <a:lnTo>
                    <a:pt x="719" y="675"/>
                  </a:lnTo>
                  <a:lnTo>
                    <a:pt x="638" y="676"/>
                  </a:lnTo>
                  <a:lnTo>
                    <a:pt x="576" y="677"/>
                  </a:lnTo>
                  <a:lnTo>
                    <a:pt x="511" y="679"/>
                  </a:lnTo>
                  <a:lnTo>
                    <a:pt x="447" y="682"/>
                  </a:lnTo>
                  <a:lnTo>
                    <a:pt x="392" y="687"/>
                  </a:lnTo>
                  <a:lnTo>
                    <a:pt x="369" y="689"/>
                  </a:lnTo>
                  <a:lnTo>
                    <a:pt x="350" y="693"/>
                  </a:lnTo>
                  <a:lnTo>
                    <a:pt x="336" y="696"/>
                  </a:lnTo>
                  <a:lnTo>
                    <a:pt x="331" y="698"/>
                  </a:lnTo>
                  <a:lnTo>
                    <a:pt x="329" y="701"/>
                  </a:lnTo>
                  <a:lnTo>
                    <a:pt x="331" y="708"/>
                  </a:lnTo>
                  <a:lnTo>
                    <a:pt x="334" y="715"/>
                  </a:lnTo>
                  <a:lnTo>
                    <a:pt x="335" y="723"/>
                  </a:lnTo>
                  <a:lnTo>
                    <a:pt x="335" y="730"/>
                  </a:lnTo>
                  <a:lnTo>
                    <a:pt x="334" y="746"/>
                  </a:lnTo>
                  <a:lnTo>
                    <a:pt x="330" y="763"/>
                  </a:lnTo>
                  <a:lnTo>
                    <a:pt x="316" y="764"/>
                  </a:lnTo>
                  <a:lnTo>
                    <a:pt x="302" y="768"/>
                  </a:lnTo>
                  <a:lnTo>
                    <a:pt x="287" y="770"/>
                  </a:lnTo>
                  <a:lnTo>
                    <a:pt x="271" y="771"/>
                  </a:lnTo>
                  <a:lnTo>
                    <a:pt x="265" y="764"/>
                  </a:lnTo>
                  <a:lnTo>
                    <a:pt x="260" y="757"/>
                  </a:lnTo>
                  <a:lnTo>
                    <a:pt x="258" y="750"/>
                  </a:lnTo>
                  <a:lnTo>
                    <a:pt x="257" y="742"/>
                  </a:lnTo>
                  <a:lnTo>
                    <a:pt x="257" y="727"/>
                  </a:lnTo>
                  <a:lnTo>
                    <a:pt x="257" y="710"/>
                  </a:lnTo>
                  <a:lnTo>
                    <a:pt x="230" y="712"/>
                  </a:lnTo>
                  <a:lnTo>
                    <a:pt x="220" y="713"/>
                  </a:lnTo>
                  <a:lnTo>
                    <a:pt x="212" y="712"/>
                  </a:lnTo>
                  <a:lnTo>
                    <a:pt x="204" y="711"/>
                  </a:lnTo>
                  <a:lnTo>
                    <a:pt x="198" y="709"/>
                  </a:lnTo>
                  <a:lnTo>
                    <a:pt x="193" y="705"/>
                  </a:lnTo>
                  <a:lnTo>
                    <a:pt x="190" y="702"/>
                  </a:lnTo>
                  <a:lnTo>
                    <a:pt x="186" y="697"/>
                  </a:lnTo>
                  <a:lnTo>
                    <a:pt x="184" y="690"/>
                  </a:lnTo>
                  <a:lnTo>
                    <a:pt x="180" y="676"/>
                  </a:lnTo>
                  <a:lnTo>
                    <a:pt x="173" y="635"/>
                  </a:lnTo>
                  <a:lnTo>
                    <a:pt x="165" y="635"/>
                  </a:lnTo>
                  <a:lnTo>
                    <a:pt x="157" y="637"/>
                  </a:lnTo>
                  <a:lnTo>
                    <a:pt x="147" y="642"/>
                  </a:lnTo>
                  <a:lnTo>
                    <a:pt x="135" y="647"/>
                  </a:lnTo>
                  <a:lnTo>
                    <a:pt x="114" y="660"/>
                  </a:lnTo>
                  <a:lnTo>
                    <a:pt x="94" y="673"/>
                  </a:lnTo>
                  <a:lnTo>
                    <a:pt x="77" y="672"/>
                  </a:lnTo>
                  <a:lnTo>
                    <a:pt x="56" y="669"/>
                  </a:lnTo>
                  <a:lnTo>
                    <a:pt x="46" y="667"/>
                  </a:lnTo>
                  <a:lnTo>
                    <a:pt x="36" y="664"/>
                  </a:lnTo>
                  <a:lnTo>
                    <a:pt x="29" y="660"/>
                  </a:lnTo>
                  <a:lnTo>
                    <a:pt x="27" y="658"/>
                  </a:lnTo>
                  <a:lnTo>
                    <a:pt x="25" y="654"/>
                  </a:lnTo>
                  <a:lnTo>
                    <a:pt x="24" y="553"/>
                  </a:lnTo>
                  <a:lnTo>
                    <a:pt x="22" y="504"/>
                  </a:lnTo>
                  <a:lnTo>
                    <a:pt x="20" y="454"/>
                  </a:lnTo>
                  <a:lnTo>
                    <a:pt x="17" y="404"/>
                  </a:lnTo>
                  <a:lnTo>
                    <a:pt x="12" y="354"/>
                  </a:lnTo>
                  <a:lnTo>
                    <a:pt x="6" y="304"/>
                  </a:lnTo>
                  <a:lnTo>
                    <a:pt x="0" y="2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4" name="Freeform 19"/>
            <p:cNvSpPr>
              <a:spLocks/>
            </p:cNvSpPr>
            <p:nvPr/>
          </p:nvSpPr>
          <p:spPr bwMode="auto">
            <a:xfrm>
              <a:off x="1498" y="3104"/>
              <a:ext cx="256" cy="522"/>
            </a:xfrm>
            <a:custGeom>
              <a:avLst/>
              <a:gdLst>
                <a:gd name="T0" fmla="*/ 0 w 256"/>
                <a:gd name="T1" fmla="*/ 80 h 522"/>
                <a:gd name="T2" fmla="*/ 92 w 256"/>
                <a:gd name="T3" fmla="*/ 41 h 522"/>
                <a:gd name="T4" fmla="*/ 171 w 256"/>
                <a:gd name="T5" fmla="*/ 13 h 522"/>
                <a:gd name="T6" fmla="*/ 207 w 256"/>
                <a:gd name="T7" fmla="*/ 4 h 522"/>
                <a:gd name="T8" fmla="*/ 236 w 256"/>
                <a:gd name="T9" fmla="*/ 0 h 522"/>
                <a:gd name="T10" fmla="*/ 253 w 256"/>
                <a:gd name="T11" fmla="*/ 1 h 522"/>
                <a:gd name="T12" fmla="*/ 256 w 256"/>
                <a:gd name="T13" fmla="*/ 2 h 522"/>
                <a:gd name="T14" fmla="*/ 255 w 256"/>
                <a:gd name="T15" fmla="*/ 50 h 522"/>
                <a:gd name="T16" fmla="*/ 243 w 256"/>
                <a:gd name="T17" fmla="*/ 52 h 522"/>
                <a:gd name="T18" fmla="*/ 213 w 256"/>
                <a:gd name="T19" fmla="*/ 52 h 522"/>
                <a:gd name="T20" fmla="*/ 210 w 256"/>
                <a:gd name="T21" fmla="*/ 79 h 522"/>
                <a:gd name="T22" fmla="*/ 207 w 256"/>
                <a:gd name="T23" fmla="*/ 123 h 522"/>
                <a:gd name="T24" fmla="*/ 210 w 256"/>
                <a:gd name="T25" fmla="*/ 167 h 522"/>
                <a:gd name="T26" fmla="*/ 213 w 256"/>
                <a:gd name="T27" fmla="*/ 190 h 522"/>
                <a:gd name="T28" fmla="*/ 214 w 256"/>
                <a:gd name="T29" fmla="*/ 194 h 522"/>
                <a:gd name="T30" fmla="*/ 228 w 256"/>
                <a:gd name="T31" fmla="*/ 194 h 522"/>
                <a:gd name="T32" fmla="*/ 241 w 256"/>
                <a:gd name="T33" fmla="*/ 195 h 522"/>
                <a:gd name="T34" fmla="*/ 246 w 256"/>
                <a:gd name="T35" fmla="*/ 283 h 522"/>
                <a:gd name="T36" fmla="*/ 226 w 256"/>
                <a:gd name="T37" fmla="*/ 287 h 522"/>
                <a:gd name="T38" fmla="*/ 201 w 256"/>
                <a:gd name="T39" fmla="*/ 288 h 522"/>
                <a:gd name="T40" fmla="*/ 200 w 256"/>
                <a:gd name="T41" fmla="*/ 347 h 522"/>
                <a:gd name="T42" fmla="*/ 203 w 256"/>
                <a:gd name="T43" fmla="*/ 379 h 522"/>
                <a:gd name="T44" fmla="*/ 208 w 256"/>
                <a:gd name="T45" fmla="*/ 399 h 522"/>
                <a:gd name="T46" fmla="*/ 211 w 256"/>
                <a:gd name="T47" fmla="*/ 405 h 522"/>
                <a:gd name="T48" fmla="*/ 232 w 256"/>
                <a:gd name="T49" fmla="*/ 406 h 522"/>
                <a:gd name="T50" fmla="*/ 230 w 256"/>
                <a:gd name="T51" fmla="*/ 428 h 522"/>
                <a:gd name="T52" fmla="*/ 186 w 256"/>
                <a:gd name="T53" fmla="*/ 447 h 522"/>
                <a:gd name="T54" fmla="*/ 103 w 256"/>
                <a:gd name="T55" fmla="*/ 479 h 522"/>
                <a:gd name="T56" fmla="*/ 47 w 256"/>
                <a:gd name="T57" fmla="*/ 507 h 522"/>
                <a:gd name="T58" fmla="*/ 21 w 256"/>
                <a:gd name="T59" fmla="*/ 522 h 522"/>
                <a:gd name="T60" fmla="*/ 19 w 256"/>
                <a:gd name="T61" fmla="*/ 404 h 522"/>
                <a:gd name="T62" fmla="*/ 13 w 256"/>
                <a:gd name="T63" fmla="*/ 289 h 522"/>
                <a:gd name="T64" fmla="*/ 3 w 256"/>
                <a:gd name="T65" fmla="*/ 129 h 522"/>
                <a:gd name="T66" fmla="*/ 0 w 256"/>
                <a:gd name="T67" fmla="*/ 80 h 5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6"/>
                <a:gd name="T103" fmla="*/ 0 h 522"/>
                <a:gd name="T104" fmla="*/ 256 w 256"/>
                <a:gd name="T105" fmla="*/ 522 h 52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6" h="522">
                  <a:moveTo>
                    <a:pt x="0" y="80"/>
                  </a:moveTo>
                  <a:lnTo>
                    <a:pt x="0" y="80"/>
                  </a:lnTo>
                  <a:lnTo>
                    <a:pt x="56" y="56"/>
                  </a:lnTo>
                  <a:lnTo>
                    <a:pt x="92" y="41"/>
                  </a:lnTo>
                  <a:lnTo>
                    <a:pt x="132" y="26"/>
                  </a:lnTo>
                  <a:lnTo>
                    <a:pt x="171" y="13"/>
                  </a:lnTo>
                  <a:lnTo>
                    <a:pt x="190" y="8"/>
                  </a:lnTo>
                  <a:lnTo>
                    <a:pt x="207" y="4"/>
                  </a:lnTo>
                  <a:lnTo>
                    <a:pt x="222" y="1"/>
                  </a:lnTo>
                  <a:lnTo>
                    <a:pt x="236" y="0"/>
                  </a:lnTo>
                  <a:lnTo>
                    <a:pt x="248" y="0"/>
                  </a:lnTo>
                  <a:lnTo>
                    <a:pt x="253" y="1"/>
                  </a:lnTo>
                  <a:lnTo>
                    <a:pt x="256" y="2"/>
                  </a:lnTo>
                  <a:lnTo>
                    <a:pt x="255" y="50"/>
                  </a:lnTo>
                  <a:lnTo>
                    <a:pt x="249" y="51"/>
                  </a:lnTo>
                  <a:lnTo>
                    <a:pt x="243" y="52"/>
                  </a:lnTo>
                  <a:lnTo>
                    <a:pt x="213" y="52"/>
                  </a:lnTo>
                  <a:lnTo>
                    <a:pt x="211" y="62"/>
                  </a:lnTo>
                  <a:lnTo>
                    <a:pt x="210" y="79"/>
                  </a:lnTo>
                  <a:lnTo>
                    <a:pt x="208" y="100"/>
                  </a:lnTo>
                  <a:lnTo>
                    <a:pt x="207" y="123"/>
                  </a:lnTo>
                  <a:lnTo>
                    <a:pt x="208" y="146"/>
                  </a:lnTo>
                  <a:lnTo>
                    <a:pt x="210" y="167"/>
                  </a:lnTo>
                  <a:lnTo>
                    <a:pt x="211" y="184"/>
                  </a:lnTo>
                  <a:lnTo>
                    <a:pt x="213" y="190"/>
                  </a:lnTo>
                  <a:lnTo>
                    <a:pt x="214" y="194"/>
                  </a:lnTo>
                  <a:lnTo>
                    <a:pt x="221" y="194"/>
                  </a:lnTo>
                  <a:lnTo>
                    <a:pt x="228" y="194"/>
                  </a:lnTo>
                  <a:lnTo>
                    <a:pt x="241" y="195"/>
                  </a:lnTo>
                  <a:lnTo>
                    <a:pt x="243" y="256"/>
                  </a:lnTo>
                  <a:lnTo>
                    <a:pt x="246" y="283"/>
                  </a:lnTo>
                  <a:lnTo>
                    <a:pt x="226" y="287"/>
                  </a:lnTo>
                  <a:lnTo>
                    <a:pt x="201" y="288"/>
                  </a:lnTo>
                  <a:lnTo>
                    <a:pt x="201" y="314"/>
                  </a:lnTo>
                  <a:lnTo>
                    <a:pt x="200" y="347"/>
                  </a:lnTo>
                  <a:lnTo>
                    <a:pt x="201" y="363"/>
                  </a:lnTo>
                  <a:lnTo>
                    <a:pt x="203" y="379"/>
                  </a:lnTo>
                  <a:lnTo>
                    <a:pt x="206" y="393"/>
                  </a:lnTo>
                  <a:lnTo>
                    <a:pt x="208" y="399"/>
                  </a:lnTo>
                  <a:lnTo>
                    <a:pt x="211" y="405"/>
                  </a:lnTo>
                  <a:lnTo>
                    <a:pt x="232" y="406"/>
                  </a:lnTo>
                  <a:lnTo>
                    <a:pt x="230" y="428"/>
                  </a:lnTo>
                  <a:lnTo>
                    <a:pt x="211" y="437"/>
                  </a:lnTo>
                  <a:lnTo>
                    <a:pt x="186" y="447"/>
                  </a:lnTo>
                  <a:lnTo>
                    <a:pt x="132" y="467"/>
                  </a:lnTo>
                  <a:lnTo>
                    <a:pt x="103" y="479"/>
                  </a:lnTo>
                  <a:lnTo>
                    <a:pt x="74" y="492"/>
                  </a:lnTo>
                  <a:lnTo>
                    <a:pt x="47" y="507"/>
                  </a:lnTo>
                  <a:lnTo>
                    <a:pt x="21" y="522"/>
                  </a:lnTo>
                  <a:lnTo>
                    <a:pt x="21" y="463"/>
                  </a:lnTo>
                  <a:lnTo>
                    <a:pt x="19" y="404"/>
                  </a:lnTo>
                  <a:lnTo>
                    <a:pt x="17" y="346"/>
                  </a:lnTo>
                  <a:lnTo>
                    <a:pt x="13" y="289"/>
                  </a:lnTo>
                  <a:lnTo>
                    <a:pt x="5" y="180"/>
                  </a:lnTo>
                  <a:lnTo>
                    <a:pt x="3" y="129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BAC9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5" name="Freeform 20"/>
            <p:cNvSpPr>
              <a:spLocks/>
            </p:cNvSpPr>
            <p:nvPr/>
          </p:nvSpPr>
          <p:spPr bwMode="auto">
            <a:xfrm>
              <a:off x="1602" y="2986"/>
              <a:ext cx="663" cy="667"/>
            </a:xfrm>
            <a:custGeom>
              <a:avLst/>
              <a:gdLst>
                <a:gd name="T0" fmla="*/ 0 w 663"/>
                <a:gd name="T1" fmla="*/ 31 h 667"/>
                <a:gd name="T2" fmla="*/ 74 w 663"/>
                <a:gd name="T3" fmla="*/ 18 h 667"/>
                <a:gd name="T4" fmla="*/ 154 w 663"/>
                <a:gd name="T5" fmla="*/ 8 h 667"/>
                <a:gd name="T6" fmla="*/ 239 w 663"/>
                <a:gd name="T7" fmla="*/ 2 h 667"/>
                <a:gd name="T8" fmla="*/ 326 w 663"/>
                <a:gd name="T9" fmla="*/ 0 h 667"/>
                <a:gd name="T10" fmla="*/ 412 w 663"/>
                <a:gd name="T11" fmla="*/ 2 h 667"/>
                <a:gd name="T12" fmla="*/ 497 w 663"/>
                <a:gd name="T13" fmla="*/ 10 h 667"/>
                <a:gd name="T14" fmla="*/ 576 w 663"/>
                <a:gd name="T15" fmla="*/ 23 h 667"/>
                <a:gd name="T16" fmla="*/ 648 w 663"/>
                <a:gd name="T17" fmla="*/ 43 h 667"/>
                <a:gd name="T18" fmla="*/ 654 w 663"/>
                <a:gd name="T19" fmla="*/ 109 h 667"/>
                <a:gd name="T20" fmla="*/ 661 w 663"/>
                <a:gd name="T21" fmla="*/ 233 h 667"/>
                <a:gd name="T22" fmla="*/ 663 w 663"/>
                <a:gd name="T23" fmla="*/ 365 h 667"/>
                <a:gd name="T24" fmla="*/ 660 w 663"/>
                <a:gd name="T25" fmla="*/ 532 h 667"/>
                <a:gd name="T26" fmla="*/ 655 w 663"/>
                <a:gd name="T27" fmla="*/ 636 h 667"/>
                <a:gd name="T28" fmla="*/ 498 w 663"/>
                <a:gd name="T29" fmla="*/ 638 h 667"/>
                <a:gd name="T30" fmla="*/ 344 w 663"/>
                <a:gd name="T31" fmla="*/ 643 h 667"/>
                <a:gd name="T32" fmla="*/ 189 w 663"/>
                <a:gd name="T33" fmla="*/ 654 h 667"/>
                <a:gd name="T34" fmla="*/ 35 w 663"/>
                <a:gd name="T35" fmla="*/ 667 h 667"/>
                <a:gd name="T36" fmla="*/ 25 w 663"/>
                <a:gd name="T37" fmla="*/ 632 h 667"/>
                <a:gd name="T38" fmla="*/ 22 w 663"/>
                <a:gd name="T39" fmla="*/ 605 h 667"/>
                <a:gd name="T40" fmla="*/ 22 w 663"/>
                <a:gd name="T41" fmla="*/ 598 h 667"/>
                <a:gd name="T42" fmla="*/ 77 w 663"/>
                <a:gd name="T43" fmla="*/ 577 h 667"/>
                <a:gd name="T44" fmla="*/ 128 w 663"/>
                <a:gd name="T45" fmla="*/ 562 h 667"/>
                <a:gd name="T46" fmla="*/ 131 w 663"/>
                <a:gd name="T47" fmla="*/ 566 h 667"/>
                <a:gd name="T48" fmla="*/ 143 w 663"/>
                <a:gd name="T49" fmla="*/ 571 h 667"/>
                <a:gd name="T50" fmla="*/ 173 w 663"/>
                <a:gd name="T51" fmla="*/ 577 h 667"/>
                <a:gd name="T52" fmla="*/ 229 w 663"/>
                <a:gd name="T53" fmla="*/ 581 h 667"/>
                <a:gd name="T54" fmla="*/ 334 w 663"/>
                <a:gd name="T55" fmla="*/ 581 h 667"/>
                <a:gd name="T56" fmla="*/ 473 w 663"/>
                <a:gd name="T57" fmla="*/ 576 h 667"/>
                <a:gd name="T58" fmla="*/ 548 w 663"/>
                <a:gd name="T59" fmla="*/ 573 h 667"/>
                <a:gd name="T60" fmla="*/ 552 w 663"/>
                <a:gd name="T61" fmla="*/ 563 h 667"/>
                <a:gd name="T62" fmla="*/ 555 w 663"/>
                <a:gd name="T63" fmla="*/ 526 h 667"/>
                <a:gd name="T64" fmla="*/ 555 w 663"/>
                <a:gd name="T65" fmla="*/ 435 h 667"/>
                <a:gd name="T66" fmla="*/ 548 w 663"/>
                <a:gd name="T67" fmla="*/ 219 h 667"/>
                <a:gd name="T68" fmla="*/ 547 w 663"/>
                <a:gd name="T69" fmla="*/ 127 h 667"/>
                <a:gd name="T70" fmla="*/ 535 w 663"/>
                <a:gd name="T71" fmla="*/ 120 h 667"/>
                <a:gd name="T72" fmla="*/ 510 w 663"/>
                <a:gd name="T73" fmla="*/ 110 h 667"/>
                <a:gd name="T74" fmla="*/ 467 w 663"/>
                <a:gd name="T75" fmla="*/ 100 h 667"/>
                <a:gd name="T76" fmla="*/ 405 w 663"/>
                <a:gd name="T77" fmla="*/ 93 h 667"/>
                <a:gd name="T78" fmla="*/ 341 w 663"/>
                <a:gd name="T79" fmla="*/ 91 h 667"/>
                <a:gd name="T80" fmla="*/ 253 w 663"/>
                <a:gd name="T81" fmla="*/ 96 h 667"/>
                <a:gd name="T82" fmla="*/ 169 w 663"/>
                <a:gd name="T83" fmla="*/ 103 h 667"/>
                <a:gd name="T84" fmla="*/ 152 w 663"/>
                <a:gd name="T85" fmla="*/ 103 h 667"/>
                <a:gd name="T86" fmla="*/ 118 w 663"/>
                <a:gd name="T87" fmla="*/ 109 h 667"/>
                <a:gd name="T88" fmla="*/ 13 w 663"/>
                <a:gd name="T89" fmla="*/ 134 h 667"/>
                <a:gd name="T90" fmla="*/ 11 w 663"/>
                <a:gd name="T91" fmla="*/ 131 h 667"/>
                <a:gd name="T92" fmla="*/ 7 w 663"/>
                <a:gd name="T93" fmla="*/ 116 h 667"/>
                <a:gd name="T94" fmla="*/ 0 w 663"/>
                <a:gd name="T95" fmla="*/ 31 h 6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3"/>
                <a:gd name="T145" fmla="*/ 0 h 667"/>
                <a:gd name="T146" fmla="*/ 663 w 663"/>
                <a:gd name="T147" fmla="*/ 667 h 6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3" h="667">
                  <a:moveTo>
                    <a:pt x="0" y="31"/>
                  </a:moveTo>
                  <a:lnTo>
                    <a:pt x="0" y="31"/>
                  </a:lnTo>
                  <a:lnTo>
                    <a:pt x="36" y="24"/>
                  </a:lnTo>
                  <a:lnTo>
                    <a:pt x="74" y="18"/>
                  </a:lnTo>
                  <a:lnTo>
                    <a:pt x="114" y="13"/>
                  </a:lnTo>
                  <a:lnTo>
                    <a:pt x="154" y="8"/>
                  </a:lnTo>
                  <a:lnTo>
                    <a:pt x="196" y="5"/>
                  </a:lnTo>
                  <a:lnTo>
                    <a:pt x="239" y="2"/>
                  </a:lnTo>
                  <a:lnTo>
                    <a:pt x="282" y="0"/>
                  </a:lnTo>
                  <a:lnTo>
                    <a:pt x="326" y="0"/>
                  </a:lnTo>
                  <a:lnTo>
                    <a:pt x="369" y="1"/>
                  </a:lnTo>
                  <a:lnTo>
                    <a:pt x="412" y="2"/>
                  </a:lnTo>
                  <a:lnTo>
                    <a:pt x="455" y="6"/>
                  </a:lnTo>
                  <a:lnTo>
                    <a:pt x="497" y="10"/>
                  </a:lnTo>
                  <a:lnTo>
                    <a:pt x="538" y="16"/>
                  </a:lnTo>
                  <a:lnTo>
                    <a:pt x="576" y="23"/>
                  </a:lnTo>
                  <a:lnTo>
                    <a:pt x="613" y="32"/>
                  </a:lnTo>
                  <a:lnTo>
                    <a:pt x="648" y="43"/>
                  </a:lnTo>
                  <a:lnTo>
                    <a:pt x="654" y="109"/>
                  </a:lnTo>
                  <a:lnTo>
                    <a:pt x="657" y="171"/>
                  </a:lnTo>
                  <a:lnTo>
                    <a:pt x="661" y="233"/>
                  </a:lnTo>
                  <a:lnTo>
                    <a:pt x="663" y="296"/>
                  </a:lnTo>
                  <a:lnTo>
                    <a:pt x="663" y="365"/>
                  </a:lnTo>
                  <a:lnTo>
                    <a:pt x="662" y="442"/>
                  </a:lnTo>
                  <a:lnTo>
                    <a:pt x="660" y="532"/>
                  </a:lnTo>
                  <a:lnTo>
                    <a:pt x="655" y="636"/>
                  </a:lnTo>
                  <a:lnTo>
                    <a:pt x="577" y="636"/>
                  </a:lnTo>
                  <a:lnTo>
                    <a:pt x="498" y="638"/>
                  </a:lnTo>
                  <a:lnTo>
                    <a:pt x="420" y="640"/>
                  </a:lnTo>
                  <a:lnTo>
                    <a:pt x="344" y="643"/>
                  </a:lnTo>
                  <a:lnTo>
                    <a:pt x="266" y="648"/>
                  </a:lnTo>
                  <a:lnTo>
                    <a:pt x="189" y="654"/>
                  </a:lnTo>
                  <a:lnTo>
                    <a:pt x="35" y="667"/>
                  </a:lnTo>
                  <a:lnTo>
                    <a:pt x="30" y="649"/>
                  </a:lnTo>
                  <a:lnTo>
                    <a:pt x="25" y="632"/>
                  </a:lnTo>
                  <a:lnTo>
                    <a:pt x="22" y="614"/>
                  </a:lnTo>
                  <a:lnTo>
                    <a:pt x="22" y="605"/>
                  </a:lnTo>
                  <a:lnTo>
                    <a:pt x="22" y="598"/>
                  </a:lnTo>
                  <a:lnTo>
                    <a:pt x="50" y="587"/>
                  </a:lnTo>
                  <a:lnTo>
                    <a:pt x="77" y="577"/>
                  </a:lnTo>
                  <a:lnTo>
                    <a:pt x="102" y="569"/>
                  </a:lnTo>
                  <a:lnTo>
                    <a:pt x="128" y="562"/>
                  </a:lnTo>
                  <a:lnTo>
                    <a:pt x="131" y="566"/>
                  </a:lnTo>
                  <a:lnTo>
                    <a:pt x="136" y="568"/>
                  </a:lnTo>
                  <a:lnTo>
                    <a:pt x="143" y="571"/>
                  </a:lnTo>
                  <a:lnTo>
                    <a:pt x="151" y="573"/>
                  </a:lnTo>
                  <a:lnTo>
                    <a:pt x="173" y="577"/>
                  </a:lnTo>
                  <a:lnTo>
                    <a:pt x="198" y="580"/>
                  </a:lnTo>
                  <a:lnTo>
                    <a:pt x="229" y="581"/>
                  </a:lnTo>
                  <a:lnTo>
                    <a:pt x="262" y="582"/>
                  </a:lnTo>
                  <a:lnTo>
                    <a:pt x="334" y="581"/>
                  </a:lnTo>
                  <a:lnTo>
                    <a:pt x="408" y="580"/>
                  </a:lnTo>
                  <a:lnTo>
                    <a:pt x="473" y="576"/>
                  </a:lnTo>
                  <a:lnTo>
                    <a:pt x="548" y="573"/>
                  </a:lnTo>
                  <a:lnTo>
                    <a:pt x="550" y="569"/>
                  </a:lnTo>
                  <a:lnTo>
                    <a:pt x="552" y="563"/>
                  </a:lnTo>
                  <a:lnTo>
                    <a:pt x="554" y="548"/>
                  </a:lnTo>
                  <a:lnTo>
                    <a:pt x="555" y="526"/>
                  </a:lnTo>
                  <a:lnTo>
                    <a:pt x="556" y="500"/>
                  </a:lnTo>
                  <a:lnTo>
                    <a:pt x="555" y="435"/>
                  </a:lnTo>
                  <a:lnTo>
                    <a:pt x="554" y="362"/>
                  </a:lnTo>
                  <a:lnTo>
                    <a:pt x="548" y="219"/>
                  </a:lnTo>
                  <a:lnTo>
                    <a:pt x="547" y="163"/>
                  </a:lnTo>
                  <a:lnTo>
                    <a:pt x="547" y="127"/>
                  </a:lnTo>
                  <a:lnTo>
                    <a:pt x="535" y="120"/>
                  </a:lnTo>
                  <a:lnTo>
                    <a:pt x="523" y="116"/>
                  </a:lnTo>
                  <a:lnTo>
                    <a:pt x="510" y="110"/>
                  </a:lnTo>
                  <a:lnTo>
                    <a:pt x="496" y="107"/>
                  </a:lnTo>
                  <a:lnTo>
                    <a:pt x="467" y="100"/>
                  </a:lnTo>
                  <a:lnTo>
                    <a:pt x="437" y="95"/>
                  </a:lnTo>
                  <a:lnTo>
                    <a:pt x="405" y="93"/>
                  </a:lnTo>
                  <a:lnTo>
                    <a:pt x="374" y="91"/>
                  </a:lnTo>
                  <a:lnTo>
                    <a:pt x="341" y="91"/>
                  </a:lnTo>
                  <a:lnTo>
                    <a:pt x="311" y="93"/>
                  </a:lnTo>
                  <a:lnTo>
                    <a:pt x="253" y="96"/>
                  </a:lnTo>
                  <a:lnTo>
                    <a:pt x="204" y="101"/>
                  </a:lnTo>
                  <a:lnTo>
                    <a:pt x="169" y="103"/>
                  </a:lnTo>
                  <a:lnTo>
                    <a:pt x="158" y="104"/>
                  </a:lnTo>
                  <a:lnTo>
                    <a:pt x="152" y="103"/>
                  </a:lnTo>
                  <a:lnTo>
                    <a:pt x="118" y="109"/>
                  </a:lnTo>
                  <a:lnTo>
                    <a:pt x="83" y="117"/>
                  </a:lnTo>
                  <a:lnTo>
                    <a:pt x="13" y="134"/>
                  </a:lnTo>
                  <a:lnTo>
                    <a:pt x="11" y="131"/>
                  </a:lnTo>
                  <a:lnTo>
                    <a:pt x="9" y="127"/>
                  </a:lnTo>
                  <a:lnTo>
                    <a:pt x="7" y="116"/>
                  </a:lnTo>
                  <a:lnTo>
                    <a:pt x="3" y="83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8BA3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Freeform 21"/>
            <p:cNvSpPr>
              <a:spLocks/>
            </p:cNvSpPr>
            <p:nvPr/>
          </p:nvSpPr>
          <p:spPr bwMode="auto">
            <a:xfrm>
              <a:off x="1691" y="3669"/>
              <a:ext cx="42" cy="47"/>
            </a:xfrm>
            <a:custGeom>
              <a:avLst/>
              <a:gdLst>
                <a:gd name="T0" fmla="*/ 0 w 42"/>
                <a:gd name="T1" fmla="*/ 6 h 47"/>
                <a:gd name="T2" fmla="*/ 0 w 42"/>
                <a:gd name="T3" fmla="*/ 6 h 47"/>
                <a:gd name="T4" fmla="*/ 27 w 42"/>
                <a:gd name="T5" fmla="*/ 1 h 47"/>
                <a:gd name="T6" fmla="*/ 39 w 42"/>
                <a:gd name="T7" fmla="*/ 0 h 47"/>
                <a:gd name="T8" fmla="*/ 39 w 42"/>
                <a:gd name="T9" fmla="*/ 0 h 47"/>
                <a:gd name="T10" fmla="*/ 41 w 42"/>
                <a:gd name="T11" fmla="*/ 15 h 47"/>
                <a:gd name="T12" fmla="*/ 42 w 42"/>
                <a:gd name="T13" fmla="*/ 43 h 47"/>
                <a:gd name="T14" fmla="*/ 42 w 42"/>
                <a:gd name="T15" fmla="*/ 43 h 47"/>
                <a:gd name="T16" fmla="*/ 29 w 42"/>
                <a:gd name="T17" fmla="*/ 45 h 47"/>
                <a:gd name="T18" fmla="*/ 18 w 42"/>
                <a:gd name="T19" fmla="*/ 47 h 47"/>
                <a:gd name="T20" fmla="*/ 6 w 42"/>
                <a:gd name="T21" fmla="*/ 47 h 47"/>
                <a:gd name="T22" fmla="*/ 6 w 42"/>
                <a:gd name="T23" fmla="*/ 47 h 47"/>
                <a:gd name="T24" fmla="*/ 4 w 42"/>
                <a:gd name="T25" fmla="*/ 43 h 47"/>
                <a:gd name="T26" fmla="*/ 3 w 42"/>
                <a:gd name="T27" fmla="*/ 38 h 47"/>
                <a:gd name="T28" fmla="*/ 1 w 42"/>
                <a:gd name="T29" fmla="*/ 29 h 47"/>
                <a:gd name="T30" fmla="*/ 1 w 42"/>
                <a:gd name="T31" fmla="*/ 18 h 47"/>
                <a:gd name="T32" fmla="*/ 0 w 42"/>
                <a:gd name="T33" fmla="*/ 6 h 47"/>
                <a:gd name="T34" fmla="*/ 0 w 42"/>
                <a:gd name="T35" fmla="*/ 6 h 4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2"/>
                <a:gd name="T55" fmla="*/ 0 h 47"/>
                <a:gd name="T56" fmla="*/ 42 w 42"/>
                <a:gd name="T57" fmla="*/ 47 h 4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2" h="47">
                  <a:moveTo>
                    <a:pt x="0" y="6"/>
                  </a:moveTo>
                  <a:lnTo>
                    <a:pt x="0" y="6"/>
                  </a:lnTo>
                  <a:lnTo>
                    <a:pt x="27" y="1"/>
                  </a:lnTo>
                  <a:lnTo>
                    <a:pt x="39" y="0"/>
                  </a:lnTo>
                  <a:lnTo>
                    <a:pt x="41" y="15"/>
                  </a:lnTo>
                  <a:lnTo>
                    <a:pt x="42" y="43"/>
                  </a:lnTo>
                  <a:lnTo>
                    <a:pt x="29" y="45"/>
                  </a:lnTo>
                  <a:lnTo>
                    <a:pt x="18" y="47"/>
                  </a:lnTo>
                  <a:lnTo>
                    <a:pt x="6" y="47"/>
                  </a:lnTo>
                  <a:lnTo>
                    <a:pt x="4" y="43"/>
                  </a:lnTo>
                  <a:lnTo>
                    <a:pt x="3" y="38"/>
                  </a:lnTo>
                  <a:lnTo>
                    <a:pt x="1" y="29"/>
                  </a:lnTo>
                  <a:lnTo>
                    <a:pt x="1" y="1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3D56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Freeform 22"/>
            <p:cNvSpPr>
              <a:spLocks/>
            </p:cNvSpPr>
            <p:nvPr/>
          </p:nvSpPr>
          <p:spPr bwMode="auto">
            <a:xfrm>
              <a:off x="1709" y="3400"/>
              <a:ext cx="68" cy="83"/>
            </a:xfrm>
            <a:custGeom>
              <a:avLst/>
              <a:gdLst>
                <a:gd name="T0" fmla="*/ 0 w 68"/>
                <a:gd name="T1" fmla="*/ 10 h 83"/>
                <a:gd name="T2" fmla="*/ 0 w 68"/>
                <a:gd name="T3" fmla="*/ 10 h 83"/>
                <a:gd name="T4" fmla="*/ 4 w 68"/>
                <a:gd name="T5" fmla="*/ 8 h 83"/>
                <a:gd name="T6" fmla="*/ 12 w 68"/>
                <a:gd name="T7" fmla="*/ 7 h 83"/>
                <a:gd name="T8" fmla="*/ 33 w 68"/>
                <a:gd name="T9" fmla="*/ 3 h 83"/>
                <a:gd name="T10" fmla="*/ 68 w 68"/>
                <a:gd name="T11" fmla="*/ 0 h 83"/>
                <a:gd name="T12" fmla="*/ 68 w 68"/>
                <a:gd name="T13" fmla="*/ 0 h 83"/>
                <a:gd name="T14" fmla="*/ 68 w 68"/>
                <a:gd name="T15" fmla="*/ 15 h 83"/>
                <a:gd name="T16" fmla="*/ 68 w 68"/>
                <a:gd name="T17" fmla="*/ 15 h 83"/>
                <a:gd name="T18" fmla="*/ 58 w 68"/>
                <a:gd name="T19" fmla="*/ 15 h 83"/>
                <a:gd name="T20" fmla="*/ 46 w 68"/>
                <a:gd name="T21" fmla="*/ 16 h 83"/>
                <a:gd name="T22" fmla="*/ 40 w 68"/>
                <a:gd name="T23" fmla="*/ 18 h 83"/>
                <a:gd name="T24" fmla="*/ 37 w 68"/>
                <a:gd name="T25" fmla="*/ 21 h 83"/>
                <a:gd name="T26" fmla="*/ 36 w 68"/>
                <a:gd name="T27" fmla="*/ 23 h 83"/>
                <a:gd name="T28" fmla="*/ 35 w 68"/>
                <a:gd name="T29" fmla="*/ 24 h 83"/>
                <a:gd name="T30" fmla="*/ 36 w 68"/>
                <a:gd name="T31" fmla="*/ 26 h 83"/>
                <a:gd name="T32" fmla="*/ 37 w 68"/>
                <a:gd name="T33" fmla="*/ 30 h 83"/>
                <a:gd name="T34" fmla="*/ 37 w 68"/>
                <a:gd name="T35" fmla="*/ 30 h 83"/>
                <a:gd name="T36" fmla="*/ 52 w 68"/>
                <a:gd name="T37" fmla="*/ 29 h 83"/>
                <a:gd name="T38" fmla="*/ 68 w 68"/>
                <a:gd name="T39" fmla="*/ 28 h 83"/>
                <a:gd name="T40" fmla="*/ 68 w 68"/>
                <a:gd name="T41" fmla="*/ 28 h 83"/>
                <a:gd name="T42" fmla="*/ 68 w 68"/>
                <a:gd name="T43" fmla="*/ 43 h 83"/>
                <a:gd name="T44" fmla="*/ 68 w 68"/>
                <a:gd name="T45" fmla="*/ 43 h 83"/>
                <a:gd name="T46" fmla="*/ 61 w 68"/>
                <a:gd name="T47" fmla="*/ 44 h 83"/>
                <a:gd name="T48" fmla="*/ 55 w 68"/>
                <a:gd name="T49" fmla="*/ 44 h 83"/>
                <a:gd name="T50" fmla="*/ 47 w 68"/>
                <a:gd name="T51" fmla="*/ 43 h 83"/>
                <a:gd name="T52" fmla="*/ 44 w 68"/>
                <a:gd name="T53" fmla="*/ 43 h 83"/>
                <a:gd name="T54" fmla="*/ 43 w 68"/>
                <a:gd name="T55" fmla="*/ 45 h 83"/>
                <a:gd name="T56" fmla="*/ 42 w 68"/>
                <a:gd name="T57" fmla="*/ 48 h 83"/>
                <a:gd name="T58" fmla="*/ 42 w 68"/>
                <a:gd name="T59" fmla="*/ 55 h 83"/>
                <a:gd name="T60" fmla="*/ 42 w 68"/>
                <a:gd name="T61" fmla="*/ 55 h 83"/>
                <a:gd name="T62" fmla="*/ 68 w 68"/>
                <a:gd name="T63" fmla="*/ 57 h 83"/>
                <a:gd name="T64" fmla="*/ 68 w 68"/>
                <a:gd name="T65" fmla="*/ 57 h 83"/>
                <a:gd name="T66" fmla="*/ 66 w 68"/>
                <a:gd name="T67" fmla="*/ 76 h 83"/>
                <a:gd name="T68" fmla="*/ 66 w 68"/>
                <a:gd name="T69" fmla="*/ 76 h 83"/>
                <a:gd name="T70" fmla="*/ 62 w 68"/>
                <a:gd name="T71" fmla="*/ 77 h 83"/>
                <a:gd name="T72" fmla="*/ 55 w 68"/>
                <a:gd name="T73" fmla="*/ 80 h 83"/>
                <a:gd name="T74" fmla="*/ 8 w 68"/>
                <a:gd name="T75" fmla="*/ 83 h 83"/>
                <a:gd name="T76" fmla="*/ 8 w 68"/>
                <a:gd name="T77" fmla="*/ 83 h 83"/>
                <a:gd name="T78" fmla="*/ 7 w 68"/>
                <a:gd name="T79" fmla="*/ 82 h 83"/>
                <a:gd name="T80" fmla="*/ 4 w 68"/>
                <a:gd name="T81" fmla="*/ 79 h 83"/>
                <a:gd name="T82" fmla="*/ 2 w 68"/>
                <a:gd name="T83" fmla="*/ 71 h 83"/>
                <a:gd name="T84" fmla="*/ 1 w 68"/>
                <a:gd name="T85" fmla="*/ 59 h 83"/>
                <a:gd name="T86" fmla="*/ 0 w 68"/>
                <a:gd name="T87" fmla="*/ 46 h 83"/>
                <a:gd name="T88" fmla="*/ 0 w 68"/>
                <a:gd name="T89" fmla="*/ 23 h 83"/>
                <a:gd name="T90" fmla="*/ 0 w 68"/>
                <a:gd name="T91" fmla="*/ 10 h 83"/>
                <a:gd name="T92" fmla="*/ 0 w 68"/>
                <a:gd name="T93" fmla="*/ 10 h 8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8"/>
                <a:gd name="T142" fmla="*/ 0 h 83"/>
                <a:gd name="T143" fmla="*/ 68 w 68"/>
                <a:gd name="T144" fmla="*/ 83 h 8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8" h="83">
                  <a:moveTo>
                    <a:pt x="0" y="10"/>
                  </a:moveTo>
                  <a:lnTo>
                    <a:pt x="0" y="10"/>
                  </a:lnTo>
                  <a:lnTo>
                    <a:pt x="4" y="8"/>
                  </a:lnTo>
                  <a:lnTo>
                    <a:pt x="12" y="7"/>
                  </a:lnTo>
                  <a:lnTo>
                    <a:pt x="33" y="3"/>
                  </a:lnTo>
                  <a:lnTo>
                    <a:pt x="68" y="0"/>
                  </a:lnTo>
                  <a:lnTo>
                    <a:pt x="68" y="15"/>
                  </a:lnTo>
                  <a:lnTo>
                    <a:pt x="58" y="15"/>
                  </a:lnTo>
                  <a:lnTo>
                    <a:pt x="46" y="16"/>
                  </a:lnTo>
                  <a:lnTo>
                    <a:pt x="40" y="18"/>
                  </a:lnTo>
                  <a:lnTo>
                    <a:pt x="37" y="21"/>
                  </a:lnTo>
                  <a:lnTo>
                    <a:pt x="36" y="23"/>
                  </a:lnTo>
                  <a:lnTo>
                    <a:pt x="35" y="24"/>
                  </a:lnTo>
                  <a:lnTo>
                    <a:pt x="36" y="26"/>
                  </a:lnTo>
                  <a:lnTo>
                    <a:pt x="37" y="30"/>
                  </a:lnTo>
                  <a:lnTo>
                    <a:pt x="52" y="29"/>
                  </a:lnTo>
                  <a:lnTo>
                    <a:pt x="68" y="28"/>
                  </a:lnTo>
                  <a:lnTo>
                    <a:pt x="68" y="43"/>
                  </a:lnTo>
                  <a:lnTo>
                    <a:pt x="61" y="44"/>
                  </a:lnTo>
                  <a:lnTo>
                    <a:pt x="55" y="44"/>
                  </a:lnTo>
                  <a:lnTo>
                    <a:pt x="47" y="43"/>
                  </a:lnTo>
                  <a:lnTo>
                    <a:pt x="44" y="43"/>
                  </a:lnTo>
                  <a:lnTo>
                    <a:pt x="43" y="45"/>
                  </a:lnTo>
                  <a:lnTo>
                    <a:pt x="42" y="48"/>
                  </a:lnTo>
                  <a:lnTo>
                    <a:pt x="42" y="55"/>
                  </a:lnTo>
                  <a:lnTo>
                    <a:pt x="68" y="57"/>
                  </a:lnTo>
                  <a:lnTo>
                    <a:pt x="66" y="76"/>
                  </a:lnTo>
                  <a:lnTo>
                    <a:pt x="62" y="77"/>
                  </a:lnTo>
                  <a:lnTo>
                    <a:pt x="55" y="80"/>
                  </a:lnTo>
                  <a:lnTo>
                    <a:pt x="8" y="83"/>
                  </a:lnTo>
                  <a:lnTo>
                    <a:pt x="7" y="82"/>
                  </a:lnTo>
                  <a:lnTo>
                    <a:pt x="4" y="79"/>
                  </a:lnTo>
                  <a:lnTo>
                    <a:pt x="2" y="71"/>
                  </a:lnTo>
                  <a:lnTo>
                    <a:pt x="1" y="59"/>
                  </a:lnTo>
                  <a:lnTo>
                    <a:pt x="0" y="46"/>
                  </a:lnTo>
                  <a:lnTo>
                    <a:pt x="0" y="2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8BA3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Freeform 23"/>
            <p:cNvSpPr>
              <a:spLocks/>
            </p:cNvSpPr>
            <p:nvPr/>
          </p:nvSpPr>
          <p:spPr bwMode="auto">
            <a:xfrm>
              <a:off x="1726" y="3167"/>
              <a:ext cx="70" cy="111"/>
            </a:xfrm>
            <a:custGeom>
              <a:avLst/>
              <a:gdLst>
                <a:gd name="T0" fmla="*/ 0 w 70"/>
                <a:gd name="T1" fmla="*/ 3 h 111"/>
                <a:gd name="T2" fmla="*/ 0 w 70"/>
                <a:gd name="T3" fmla="*/ 3 h 111"/>
                <a:gd name="T4" fmla="*/ 49 w 70"/>
                <a:gd name="T5" fmla="*/ 0 h 111"/>
                <a:gd name="T6" fmla="*/ 58 w 70"/>
                <a:gd name="T7" fmla="*/ 0 h 111"/>
                <a:gd name="T8" fmla="*/ 66 w 70"/>
                <a:gd name="T9" fmla="*/ 0 h 111"/>
                <a:gd name="T10" fmla="*/ 66 w 70"/>
                <a:gd name="T11" fmla="*/ 0 h 111"/>
                <a:gd name="T12" fmla="*/ 66 w 70"/>
                <a:gd name="T13" fmla="*/ 25 h 111"/>
                <a:gd name="T14" fmla="*/ 66 w 70"/>
                <a:gd name="T15" fmla="*/ 25 h 111"/>
                <a:gd name="T16" fmla="*/ 50 w 70"/>
                <a:gd name="T17" fmla="*/ 24 h 111"/>
                <a:gd name="T18" fmla="*/ 41 w 70"/>
                <a:gd name="T19" fmla="*/ 25 h 111"/>
                <a:gd name="T20" fmla="*/ 30 w 70"/>
                <a:gd name="T21" fmla="*/ 29 h 111"/>
                <a:gd name="T22" fmla="*/ 30 w 70"/>
                <a:gd name="T23" fmla="*/ 29 h 111"/>
                <a:gd name="T24" fmla="*/ 29 w 70"/>
                <a:gd name="T25" fmla="*/ 36 h 111"/>
                <a:gd name="T26" fmla="*/ 30 w 70"/>
                <a:gd name="T27" fmla="*/ 39 h 111"/>
                <a:gd name="T28" fmla="*/ 32 w 70"/>
                <a:gd name="T29" fmla="*/ 40 h 111"/>
                <a:gd name="T30" fmla="*/ 33 w 70"/>
                <a:gd name="T31" fmla="*/ 41 h 111"/>
                <a:gd name="T32" fmla="*/ 35 w 70"/>
                <a:gd name="T33" fmla="*/ 43 h 111"/>
                <a:gd name="T34" fmla="*/ 40 w 70"/>
                <a:gd name="T35" fmla="*/ 44 h 111"/>
                <a:gd name="T36" fmla="*/ 47 w 70"/>
                <a:gd name="T37" fmla="*/ 43 h 111"/>
                <a:gd name="T38" fmla="*/ 54 w 70"/>
                <a:gd name="T39" fmla="*/ 40 h 111"/>
                <a:gd name="T40" fmla="*/ 66 w 70"/>
                <a:gd name="T41" fmla="*/ 38 h 111"/>
                <a:gd name="T42" fmla="*/ 66 w 70"/>
                <a:gd name="T43" fmla="*/ 38 h 111"/>
                <a:gd name="T44" fmla="*/ 66 w 70"/>
                <a:gd name="T45" fmla="*/ 60 h 111"/>
                <a:gd name="T46" fmla="*/ 66 w 70"/>
                <a:gd name="T47" fmla="*/ 60 h 111"/>
                <a:gd name="T48" fmla="*/ 54 w 70"/>
                <a:gd name="T49" fmla="*/ 60 h 111"/>
                <a:gd name="T50" fmla="*/ 45 w 70"/>
                <a:gd name="T51" fmla="*/ 61 h 111"/>
                <a:gd name="T52" fmla="*/ 40 w 70"/>
                <a:gd name="T53" fmla="*/ 62 h 111"/>
                <a:gd name="T54" fmla="*/ 34 w 70"/>
                <a:gd name="T55" fmla="*/ 66 h 111"/>
                <a:gd name="T56" fmla="*/ 33 w 70"/>
                <a:gd name="T57" fmla="*/ 67 h 111"/>
                <a:gd name="T58" fmla="*/ 32 w 70"/>
                <a:gd name="T59" fmla="*/ 69 h 111"/>
                <a:gd name="T60" fmla="*/ 32 w 70"/>
                <a:gd name="T61" fmla="*/ 72 h 111"/>
                <a:gd name="T62" fmla="*/ 33 w 70"/>
                <a:gd name="T63" fmla="*/ 75 h 111"/>
                <a:gd name="T64" fmla="*/ 34 w 70"/>
                <a:gd name="T65" fmla="*/ 79 h 111"/>
                <a:gd name="T66" fmla="*/ 37 w 70"/>
                <a:gd name="T67" fmla="*/ 82 h 111"/>
                <a:gd name="T68" fmla="*/ 37 w 70"/>
                <a:gd name="T69" fmla="*/ 82 h 111"/>
                <a:gd name="T70" fmla="*/ 54 w 70"/>
                <a:gd name="T71" fmla="*/ 81 h 111"/>
                <a:gd name="T72" fmla="*/ 70 w 70"/>
                <a:gd name="T73" fmla="*/ 81 h 111"/>
                <a:gd name="T74" fmla="*/ 70 w 70"/>
                <a:gd name="T75" fmla="*/ 81 h 111"/>
                <a:gd name="T76" fmla="*/ 70 w 70"/>
                <a:gd name="T77" fmla="*/ 93 h 111"/>
                <a:gd name="T78" fmla="*/ 69 w 70"/>
                <a:gd name="T79" fmla="*/ 98 h 111"/>
                <a:gd name="T80" fmla="*/ 66 w 70"/>
                <a:gd name="T81" fmla="*/ 106 h 111"/>
                <a:gd name="T82" fmla="*/ 66 w 70"/>
                <a:gd name="T83" fmla="*/ 106 h 111"/>
                <a:gd name="T84" fmla="*/ 2 w 70"/>
                <a:gd name="T85" fmla="*/ 111 h 111"/>
                <a:gd name="T86" fmla="*/ 2 w 70"/>
                <a:gd name="T87" fmla="*/ 111 h 111"/>
                <a:gd name="T88" fmla="*/ 2 w 70"/>
                <a:gd name="T89" fmla="*/ 61 h 111"/>
                <a:gd name="T90" fmla="*/ 0 w 70"/>
                <a:gd name="T91" fmla="*/ 3 h 111"/>
                <a:gd name="T92" fmla="*/ 0 w 70"/>
                <a:gd name="T93" fmla="*/ 3 h 1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0"/>
                <a:gd name="T142" fmla="*/ 0 h 111"/>
                <a:gd name="T143" fmla="*/ 70 w 70"/>
                <a:gd name="T144" fmla="*/ 111 h 11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0" h="111">
                  <a:moveTo>
                    <a:pt x="0" y="3"/>
                  </a:moveTo>
                  <a:lnTo>
                    <a:pt x="0" y="3"/>
                  </a:lnTo>
                  <a:lnTo>
                    <a:pt x="49" y="0"/>
                  </a:lnTo>
                  <a:lnTo>
                    <a:pt x="58" y="0"/>
                  </a:lnTo>
                  <a:lnTo>
                    <a:pt x="66" y="0"/>
                  </a:lnTo>
                  <a:lnTo>
                    <a:pt x="66" y="25"/>
                  </a:lnTo>
                  <a:lnTo>
                    <a:pt x="50" y="24"/>
                  </a:lnTo>
                  <a:lnTo>
                    <a:pt x="41" y="25"/>
                  </a:lnTo>
                  <a:lnTo>
                    <a:pt x="30" y="29"/>
                  </a:lnTo>
                  <a:lnTo>
                    <a:pt x="29" y="36"/>
                  </a:lnTo>
                  <a:lnTo>
                    <a:pt x="30" y="39"/>
                  </a:lnTo>
                  <a:lnTo>
                    <a:pt x="32" y="40"/>
                  </a:lnTo>
                  <a:lnTo>
                    <a:pt x="33" y="41"/>
                  </a:lnTo>
                  <a:lnTo>
                    <a:pt x="35" y="43"/>
                  </a:lnTo>
                  <a:lnTo>
                    <a:pt x="40" y="44"/>
                  </a:lnTo>
                  <a:lnTo>
                    <a:pt x="47" y="43"/>
                  </a:lnTo>
                  <a:lnTo>
                    <a:pt x="54" y="40"/>
                  </a:lnTo>
                  <a:lnTo>
                    <a:pt x="66" y="38"/>
                  </a:lnTo>
                  <a:lnTo>
                    <a:pt x="66" y="60"/>
                  </a:lnTo>
                  <a:lnTo>
                    <a:pt x="54" y="60"/>
                  </a:lnTo>
                  <a:lnTo>
                    <a:pt x="45" y="61"/>
                  </a:lnTo>
                  <a:lnTo>
                    <a:pt x="40" y="62"/>
                  </a:lnTo>
                  <a:lnTo>
                    <a:pt x="34" y="66"/>
                  </a:lnTo>
                  <a:lnTo>
                    <a:pt x="33" y="67"/>
                  </a:lnTo>
                  <a:lnTo>
                    <a:pt x="32" y="69"/>
                  </a:lnTo>
                  <a:lnTo>
                    <a:pt x="32" y="72"/>
                  </a:lnTo>
                  <a:lnTo>
                    <a:pt x="33" y="75"/>
                  </a:lnTo>
                  <a:lnTo>
                    <a:pt x="34" y="79"/>
                  </a:lnTo>
                  <a:lnTo>
                    <a:pt x="37" y="82"/>
                  </a:lnTo>
                  <a:lnTo>
                    <a:pt x="54" y="81"/>
                  </a:lnTo>
                  <a:lnTo>
                    <a:pt x="70" y="81"/>
                  </a:lnTo>
                  <a:lnTo>
                    <a:pt x="70" y="93"/>
                  </a:lnTo>
                  <a:lnTo>
                    <a:pt x="69" y="98"/>
                  </a:lnTo>
                  <a:lnTo>
                    <a:pt x="66" y="106"/>
                  </a:lnTo>
                  <a:lnTo>
                    <a:pt x="2" y="111"/>
                  </a:lnTo>
                  <a:lnTo>
                    <a:pt x="2" y="6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BA3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9" name="Freeform 24"/>
            <p:cNvSpPr>
              <a:spLocks/>
            </p:cNvSpPr>
            <p:nvPr/>
          </p:nvSpPr>
          <p:spPr bwMode="auto">
            <a:xfrm>
              <a:off x="1758" y="3226"/>
              <a:ext cx="188" cy="307"/>
            </a:xfrm>
            <a:custGeom>
              <a:avLst/>
              <a:gdLst>
                <a:gd name="T0" fmla="*/ 2 w 188"/>
                <a:gd name="T1" fmla="*/ 276 h 307"/>
                <a:gd name="T2" fmla="*/ 20 w 188"/>
                <a:gd name="T3" fmla="*/ 271 h 307"/>
                <a:gd name="T4" fmla="*/ 36 w 188"/>
                <a:gd name="T5" fmla="*/ 267 h 307"/>
                <a:gd name="T6" fmla="*/ 37 w 188"/>
                <a:gd name="T7" fmla="*/ 248 h 307"/>
                <a:gd name="T8" fmla="*/ 34 w 188"/>
                <a:gd name="T9" fmla="*/ 205 h 307"/>
                <a:gd name="T10" fmla="*/ 36 w 188"/>
                <a:gd name="T11" fmla="*/ 162 h 307"/>
                <a:gd name="T12" fmla="*/ 39 w 188"/>
                <a:gd name="T13" fmla="*/ 144 h 307"/>
                <a:gd name="T14" fmla="*/ 46 w 188"/>
                <a:gd name="T15" fmla="*/ 127 h 307"/>
                <a:gd name="T16" fmla="*/ 58 w 188"/>
                <a:gd name="T17" fmla="*/ 116 h 307"/>
                <a:gd name="T18" fmla="*/ 82 w 188"/>
                <a:gd name="T19" fmla="*/ 85 h 307"/>
                <a:gd name="T20" fmla="*/ 155 w 188"/>
                <a:gd name="T21" fmla="*/ 0 h 307"/>
                <a:gd name="T22" fmla="*/ 163 w 188"/>
                <a:gd name="T23" fmla="*/ 1 h 307"/>
                <a:gd name="T24" fmla="*/ 175 w 188"/>
                <a:gd name="T25" fmla="*/ 8 h 307"/>
                <a:gd name="T26" fmla="*/ 183 w 188"/>
                <a:gd name="T27" fmla="*/ 21 h 307"/>
                <a:gd name="T28" fmla="*/ 188 w 188"/>
                <a:gd name="T29" fmla="*/ 43 h 307"/>
                <a:gd name="T30" fmla="*/ 178 w 188"/>
                <a:gd name="T31" fmla="*/ 44 h 307"/>
                <a:gd name="T32" fmla="*/ 161 w 188"/>
                <a:gd name="T33" fmla="*/ 49 h 307"/>
                <a:gd name="T34" fmla="*/ 145 w 188"/>
                <a:gd name="T35" fmla="*/ 58 h 307"/>
                <a:gd name="T36" fmla="*/ 130 w 188"/>
                <a:gd name="T37" fmla="*/ 71 h 307"/>
                <a:gd name="T38" fmla="*/ 117 w 188"/>
                <a:gd name="T39" fmla="*/ 87 h 307"/>
                <a:gd name="T40" fmla="*/ 101 w 188"/>
                <a:gd name="T41" fmla="*/ 116 h 307"/>
                <a:gd name="T42" fmla="*/ 87 w 188"/>
                <a:gd name="T43" fmla="*/ 156 h 307"/>
                <a:gd name="T44" fmla="*/ 73 w 188"/>
                <a:gd name="T45" fmla="*/ 182 h 307"/>
                <a:gd name="T46" fmla="*/ 59 w 188"/>
                <a:gd name="T47" fmla="*/ 224 h 307"/>
                <a:gd name="T48" fmla="*/ 55 w 188"/>
                <a:gd name="T49" fmla="*/ 250 h 307"/>
                <a:gd name="T50" fmla="*/ 59 w 188"/>
                <a:gd name="T51" fmla="*/ 271 h 307"/>
                <a:gd name="T52" fmla="*/ 51 w 188"/>
                <a:gd name="T53" fmla="*/ 278 h 307"/>
                <a:gd name="T54" fmla="*/ 37 w 188"/>
                <a:gd name="T55" fmla="*/ 290 h 307"/>
                <a:gd name="T56" fmla="*/ 31 w 188"/>
                <a:gd name="T57" fmla="*/ 301 h 307"/>
                <a:gd name="T58" fmla="*/ 29 w 188"/>
                <a:gd name="T59" fmla="*/ 307 h 307"/>
                <a:gd name="T60" fmla="*/ 10 w 188"/>
                <a:gd name="T61" fmla="*/ 307 h 307"/>
                <a:gd name="T62" fmla="*/ 2 w 188"/>
                <a:gd name="T63" fmla="*/ 302 h 307"/>
                <a:gd name="T64" fmla="*/ 0 w 188"/>
                <a:gd name="T65" fmla="*/ 293 h 307"/>
                <a:gd name="T66" fmla="*/ 2 w 188"/>
                <a:gd name="T67" fmla="*/ 276 h 30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8"/>
                <a:gd name="T103" fmla="*/ 0 h 307"/>
                <a:gd name="T104" fmla="*/ 188 w 188"/>
                <a:gd name="T105" fmla="*/ 307 h 30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8" h="307">
                  <a:moveTo>
                    <a:pt x="2" y="276"/>
                  </a:moveTo>
                  <a:lnTo>
                    <a:pt x="2" y="276"/>
                  </a:lnTo>
                  <a:lnTo>
                    <a:pt x="12" y="275"/>
                  </a:lnTo>
                  <a:lnTo>
                    <a:pt x="20" y="271"/>
                  </a:lnTo>
                  <a:lnTo>
                    <a:pt x="27" y="269"/>
                  </a:lnTo>
                  <a:lnTo>
                    <a:pt x="36" y="267"/>
                  </a:lnTo>
                  <a:lnTo>
                    <a:pt x="37" y="248"/>
                  </a:lnTo>
                  <a:lnTo>
                    <a:pt x="36" y="227"/>
                  </a:lnTo>
                  <a:lnTo>
                    <a:pt x="34" y="205"/>
                  </a:lnTo>
                  <a:lnTo>
                    <a:pt x="34" y="183"/>
                  </a:lnTo>
                  <a:lnTo>
                    <a:pt x="36" y="162"/>
                  </a:lnTo>
                  <a:lnTo>
                    <a:pt x="37" y="153"/>
                  </a:lnTo>
                  <a:lnTo>
                    <a:pt x="39" y="144"/>
                  </a:lnTo>
                  <a:lnTo>
                    <a:pt x="42" y="136"/>
                  </a:lnTo>
                  <a:lnTo>
                    <a:pt x="46" y="127"/>
                  </a:lnTo>
                  <a:lnTo>
                    <a:pt x="52" y="120"/>
                  </a:lnTo>
                  <a:lnTo>
                    <a:pt x="58" y="116"/>
                  </a:lnTo>
                  <a:lnTo>
                    <a:pt x="82" y="85"/>
                  </a:lnTo>
                  <a:lnTo>
                    <a:pt x="106" y="56"/>
                  </a:lnTo>
                  <a:lnTo>
                    <a:pt x="155" y="0"/>
                  </a:lnTo>
                  <a:lnTo>
                    <a:pt x="163" y="1"/>
                  </a:lnTo>
                  <a:lnTo>
                    <a:pt x="170" y="3"/>
                  </a:lnTo>
                  <a:lnTo>
                    <a:pt x="175" y="8"/>
                  </a:lnTo>
                  <a:lnTo>
                    <a:pt x="180" y="14"/>
                  </a:lnTo>
                  <a:lnTo>
                    <a:pt x="183" y="21"/>
                  </a:lnTo>
                  <a:lnTo>
                    <a:pt x="185" y="28"/>
                  </a:lnTo>
                  <a:lnTo>
                    <a:pt x="188" y="43"/>
                  </a:lnTo>
                  <a:lnTo>
                    <a:pt x="178" y="44"/>
                  </a:lnTo>
                  <a:lnTo>
                    <a:pt x="170" y="45"/>
                  </a:lnTo>
                  <a:lnTo>
                    <a:pt x="161" y="49"/>
                  </a:lnTo>
                  <a:lnTo>
                    <a:pt x="153" y="52"/>
                  </a:lnTo>
                  <a:lnTo>
                    <a:pt x="145" y="58"/>
                  </a:lnTo>
                  <a:lnTo>
                    <a:pt x="138" y="64"/>
                  </a:lnTo>
                  <a:lnTo>
                    <a:pt x="130" y="71"/>
                  </a:lnTo>
                  <a:lnTo>
                    <a:pt x="124" y="79"/>
                  </a:lnTo>
                  <a:lnTo>
                    <a:pt x="117" y="87"/>
                  </a:lnTo>
                  <a:lnTo>
                    <a:pt x="111" y="96"/>
                  </a:lnTo>
                  <a:lnTo>
                    <a:pt x="101" y="116"/>
                  </a:lnTo>
                  <a:lnTo>
                    <a:pt x="92" y="136"/>
                  </a:lnTo>
                  <a:lnTo>
                    <a:pt x="87" y="156"/>
                  </a:lnTo>
                  <a:lnTo>
                    <a:pt x="73" y="182"/>
                  </a:lnTo>
                  <a:lnTo>
                    <a:pt x="63" y="205"/>
                  </a:lnTo>
                  <a:lnTo>
                    <a:pt x="59" y="224"/>
                  </a:lnTo>
                  <a:lnTo>
                    <a:pt x="56" y="239"/>
                  </a:lnTo>
                  <a:lnTo>
                    <a:pt x="55" y="250"/>
                  </a:lnTo>
                  <a:lnTo>
                    <a:pt x="56" y="260"/>
                  </a:lnTo>
                  <a:lnTo>
                    <a:pt x="59" y="271"/>
                  </a:lnTo>
                  <a:lnTo>
                    <a:pt x="51" y="278"/>
                  </a:lnTo>
                  <a:lnTo>
                    <a:pt x="41" y="285"/>
                  </a:lnTo>
                  <a:lnTo>
                    <a:pt x="37" y="290"/>
                  </a:lnTo>
                  <a:lnTo>
                    <a:pt x="33" y="294"/>
                  </a:lnTo>
                  <a:lnTo>
                    <a:pt x="31" y="301"/>
                  </a:lnTo>
                  <a:lnTo>
                    <a:pt x="29" y="307"/>
                  </a:lnTo>
                  <a:lnTo>
                    <a:pt x="18" y="307"/>
                  </a:lnTo>
                  <a:lnTo>
                    <a:pt x="10" y="307"/>
                  </a:lnTo>
                  <a:lnTo>
                    <a:pt x="4" y="306"/>
                  </a:lnTo>
                  <a:lnTo>
                    <a:pt x="2" y="302"/>
                  </a:lnTo>
                  <a:lnTo>
                    <a:pt x="0" y="299"/>
                  </a:lnTo>
                  <a:lnTo>
                    <a:pt x="0" y="293"/>
                  </a:lnTo>
                  <a:lnTo>
                    <a:pt x="2" y="276"/>
                  </a:lnTo>
                  <a:close/>
                </a:path>
              </a:pathLst>
            </a:custGeom>
            <a:solidFill>
              <a:srgbClr val="0341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0" name="Freeform 25"/>
            <p:cNvSpPr>
              <a:spLocks/>
            </p:cNvSpPr>
            <p:nvPr/>
          </p:nvSpPr>
          <p:spPr bwMode="auto">
            <a:xfrm>
              <a:off x="1809" y="3512"/>
              <a:ext cx="59" cy="25"/>
            </a:xfrm>
            <a:custGeom>
              <a:avLst/>
              <a:gdLst>
                <a:gd name="T0" fmla="*/ 26 w 59"/>
                <a:gd name="T1" fmla="*/ 0 h 25"/>
                <a:gd name="T2" fmla="*/ 26 w 59"/>
                <a:gd name="T3" fmla="*/ 0 h 25"/>
                <a:gd name="T4" fmla="*/ 34 w 59"/>
                <a:gd name="T5" fmla="*/ 6 h 25"/>
                <a:gd name="T6" fmla="*/ 46 w 59"/>
                <a:gd name="T7" fmla="*/ 12 h 25"/>
                <a:gd name="T8" fmla="*/ 55 w 59"/>
                <a:gd name="T9" fmla="*/ 19 h 25"/>
                <a:gd name="T10" fmla="*/ 58 w 59"/>
                <a:gd name="T11" fmla="*/ 21 h 25"/>
                <a:gd name="T12" fmla="*/ 59 w 59"/>
                <a:gd name="T13" fmla="*/ 25 h 25"/>
                <a:gd name="T14" fmla="*/ 59 w 59"/>
                <a:gd name="T15" fmla="*/ 25 h 25"/>
                <a:gd name="T16" fmla="*/ 37 w 59"/>
                <a:gd name="T17" fmla="*/ 22 h 25"/>
                <a:gd name="T18" fmla="*/ 0 w 59"/>
                <a:gd name="T19" fmla="*/ 21 h 25"/>
                <a:gd name="T20" fmla="*/ 0 w 59"/>
                <a:gd name="T21" fmla="*/ 21 h 25"/>
                <a:gd name="T22" fmla="*/ 0 w 59"/>
                <a:gd name="T23" fmla="*/ 19 h 25"/>
                <a:gd name="T24" fmla="*/ 2 w 59"/>
                <a:gd name="T25" fmla="*/ 15 h 25"/>
                <a:gd name="T26" fmla="*/ 10 w 59"/>
                <a:gd name="T27" fmla="*/ 8 h 25"/>
                <a:gd name="T28" fmla="*/ 19 w 59"/>
                <a:gd name="T29" fmla="*/ 3 h 25"/>
                <a:gd name="T30" fmla="*/ 24 w 59"/>
                <a:gd name="T31" fmla="*/ 0 h 25"/>
                <a:gd name="T32" fmla="*/ 26 w 59"/>
                <a:gd name="T33" fmla="*/ 0 h 25"/>
                <a:gd name="T34" fmla="*/ 26 w 59"/>
                <a:gd name="T35" fmla="*/ 0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9"/>
                <a:gd name="T55" fmla="*/ 0 h 25"/>
                <a:gd name="T56" fmla="*/ 59 w 59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9" h="25">
                  <a:moveTo>
                    <a:pt x="26" y="0"/>
                  </a:moveTo>
                  <a:lnTo>
                    <a:pt x="26" y="0"/>
                  </a:lnTo>
                  <a:lnTo>
                    <a:pt x="34" y="6"/>
                  </a:lnTo>
                  <a:lnTo>
                    <a:pt x="46" y="12"/>
                  </a:lnTo>
                  <a:lnTo>
                    <a:pt x="55" y="19"/>
                  </a:lnTo>
                  <a:lnTo>
                    <a:pt x="58" y="21"/>
                  </a:lnTo>
                  <a:lnTo>
                    <a:pt x="59" y="25"/>
                  </a:lnTo>
                  <a:lnTo>
                    <a:pt x="37" y="22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10" y="8"/>
                  </a:lnTo>
                  <a:lnTo>
                    <a:pt x="19" y="3"/>
                  </a:lnTo>
                  <a:lnTo>
                    <a:pt x="24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341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1" name="Freeform 26"/>
            <p:cNvSpPr>
              <a:spLocks/>
            </p:cNvSpPr>
            <p:nvPr/>
          </p:nvSpPr>
          <p:spPr bwMode="auto">
            <a:xfrm>
              <a:off x="1915" y="3518"/>
              <a:ext cx="124" cy="23"/>
            </a:xfrm>
            <a:custGeom>
              <a:avLst/>
              <a:gdLst>
                <a:gd name="T0" fmla="*/ 124 w 124"/>
                <a:gd name="T1" fmla="*/ 0 h 23"/>
                <a:gd name="T2" fmla="*/ 124 w 124"/>
                <a:gd name="T3" fmla="*/ 0 h 23"/>
                <a:gd name="T4" fmla="*/ 122 w 124"/>
                <a:gd name="T5" fmla="*/ 5 h 23"/>
                <a:gd name="T6" fmla="*/ 119 w 124"/>
                <a:gd name="T7" fmla="*/ 9 h 23"/>
                <a:gd name="T8" fmla="*/ 114 w 124"/>
                <a:gd name="T9" fmla="*/ 14 h 23"/>
                <a:gd name="T10" fmla="*/ 107 w 124"/>
                <a:gd name="T11" fmla="*/ 16 h 23"/>
                <a:gd name="T12" fmla="*/ 99 w 124"/>
                <a:gd name="T13" fmla="*/ 19 h 23"/>
                <a:gd name="T14" fmla="*/ 90 w 124"/>
                <a:gd name="T15" fmla="*/ 21 h 23"/>
                <a:gd name="T16" fmla="*/ 70 w 124"/>
                <a:gd name="T17" fmla="*/ 22 h 23"/>
                <a:gd name="T18" fmla="*/ 48 w 124"/>
                <a:gd name="T19" fmla="*/ 23 h 23"/>
                <a:gd name="T20" fmla="*/ 28 w 124"/>
                <a:gd name="T21" fmla="*/ 22 h 23"/>
                <a:gd name="T22" fmla="*/ 0 w 124"/>
                <a:gd name="T23" fmla="*/ 21 h 23"/>
                <a:gd name="T24" fmla="*/ 0 w 124"/>
                <a:gd name="T25" fmla="*/ 21 h 23"/>
                <a:gd name="T26" fmla="*/ 18 w 124"/>
                <a:gd name="T27" fmla="*/ 17 h 23"/>
                <a:gd name="T28" fmla="*/ 56 w 124"/>
                <a:gd name="T29" fmla="*/ 10 h 23"/>
                <a:gd name="T30" fmla="*/ 124 w 124"/>
                <a:gd name="T31" fmla="*/ 0 h 23"/>
                <a:gd name="T32" fmla="*/ 124 w 124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4"/>
                <a:gd name="T52" fmla="*/ 0 h 23"/>
                <a:gd name="T53" fmla="*/ 124 w 124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4" h="23">
                  <a:moveTo>
                    <a:pt x="124" y="0"/>
                  </a:moveTo>
                  <a:lnTo>
                    <a:pt x="124" y="0"/>
                  </a:lnTo>
                  <a:lnTo>
                    <a:pt x="122" y="5"/>
                  </a:lnTo>
                  <a:lnTo>
                    <a:pt x="119" y="9"/>
                  </a:lnTo>
                  <a:lnTo>
                    <a:pt x="114" y="14"/>
                  </a:lnTo>
                  <a:lnTo>
                    <a:pt x="107" y="16"/>
                  </a:lnTo>
                  <a:lnTo>
                    <a:pt x="99" y="19"/>
                  </a:lnTo>
                  <a:lnTo>
                    <a:pt x="90" y="21"/>
                  </a:lnTo>
                  <a:lnTo>
                    <a:pt x="70" y="22"/>
                  </a:lnTo>
                  <a:lnTo>
                    <a:pt x="48" y="23"/>
                  </a:lnTo>
                  <a:lnTo>
                    <a:pt x="28" y="22"/>
                  </a:lnTo>
                  <a:lnTo>
                    <a:pt x="0" y="21"/>
                  </a:lnTo>
                  <a:lnTo>
                    <a:pt x="18" y="17"/>
                  </a:lnTo>
                  <a:lnTo>
                    <a:pt x="56" y="1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341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2" name="Freeform 27"/>
            <p:cNvSpPr>
              <a:spLocks/>
            </p:cNvSpPr>
            <p:nvPr/>
          </p:nvSpPr>
          <p:spPr bwMode="auto">
            <a:xfrm>
              <a:off x="1929" y="3202"/>
              <a:ext cx="128" cy="76"/>
            </a:xfrm>
            <a:custGeom>
              <a:avLst/>
              <a:gdLst>
                <a:gd name="T0" fmla="*/ 65 w 128"/>
                <a:gd name="T1" fmla="*/ 1 h 76"/>
                <a:gd name="T2" fmla="*/ 64 w 128"/>
                <a:gd name="T3" fmla="*/ 16 h 76"/>
                <a:gd name="T4" fmla="*/ 63 w 128"/>
                <a:gd name="T5" fmla="*/ 32 h 76"/>
                <a:gd name="T6" fmla="*/ 69 w 128"/>
                <a:gd name="T7" fmla="*/ 42 h 76"/>
                <a:gd name="T8" fmla="*/ 75 w 128"/>
                <a:gd name="T9" fmla="*/ 48 h 76"/>
                <a:gd name="T10" fmla="*/ 105 w 128"/>
                <a:gd name="T11" fmla="*/ 33 h 76"/>
                <a:gd name="T12" fmla="*/ 121 w 128"/>
                <a:gd name="T13" fmla="*/ 30 h 76"/>
                <a:gd name="T14" fmla="*/ 126 w 128"/>
                <a:gd name="T15" fmla="*/ 31 h 76"/>
                <a:gd name="T16" fmla="*/ 128 w 128"/>
                <a:gd name="T17" fmla="*/ 35 h 76"/>
                <a:gd name="T18" fmla="*/ 120 w 128"/>
                <a:gd name="T19" fmla="*/ 42 h 76"/>
                <a:gd name="T20" fmla="*/ 105 w 128"/>
                <a:gd name="T21" fmla="*/ 61 h 76"/>
                <a:gd name="T22" fmla="*/ 93 w 128"/>
                <a:gd name="T23" fmla="*/ 70 h 76"/>
                <a:gd name="T24" fmla="*/ 74 w 128"/>
                <a:gd name="T25" fmla="*/ 76 h 76"/>
                <a:gd name="T26" fmla="*/ 72 w 128"/>
                <a:gd name="T27" fmla="*/ 74 h 76"/>
                <a:gd name="T28" fmla="*/ 76 w 128"/>
                <a:gd name="T29" fmla="*/ 69 h 76"/>
                <a:gd name="T30" fmla="*/ 77 w 128"/>
                <a:gd name="T31" fmla="*/ 66 h 76"/>
                <a:gd name="T32" fmla="*/ 74 w 128"/>
                <a:gd name="T33" fmla="*/ 60 h 76"/>
                <a:gd name="T34" fmla="*/ 70 w 128"/>
                <a:gd name="T35" fmla="*/ 61 h 76"/>
                <a:gd name="T36" fmla="*/ 60 w 128"/>
                <a:gd name="T37" fmla="*/ 66 h 76"/>
                <a:gd name="T38" fmla="*/ 54 w 128"/>
                <a:gd name="T39" fmla="*/ 63 h 76"/>
                <a:gd name="T40" fmla="*/ 50 w 128"/>
                <a:gd name="T41" fmla="*/ 54 h 76"/>
                <a:gd name="T42" fmla="*/ 46 w 128"/>
                <a:gd name="T43" fmla="*/ 54 h 76"/>
                <a:gd name="T44" fmla="*/ 40 w 128"/>
                <a:gd name="T45" fmla="*/ 58 h 76"/>
                <a:gd name="T46" fmla="*/ 36 w 128"/>
                <a:gd name="T47" fmla="*/ 61 h 76"/>
                <a:gd name="T48" fmla="*/ 28 w 128"/>
                <a:gd name="T49" fmla="*/ 62 h 76"/>
                <a:gd name="T50" fmla="*/ 26 w 128"/>
                <a:gd name="T51" fmla="*/ 44 h 76"/>
                <a:gd name="T52" fmla="*/ 22 w 128"/>
                <a:gd name="T53" fmla="*/ 33 h 76"/>
                <a:gd name="T54" fmla="*/ 14 w 128"/>
                <a:gd name="T55" fmla="*/ 26 h 76"/>
                <a:gd name="T56" fmla="*/ 0 w 128"/>
                <a:gd name="T57" fmla="*/ 15 h 76"/>
                <a:gd name="T58" fmla="*/ 3 w 128"/>
                <a:gd name="T59" fmla="*/ 10 h 76"/>
                <a:gd name="T60" fmla="*/ 9 w 128"/>
                <a:gd name="T61" fmla="*/ 5 h 76"/>
                <a:gd name="T62" fmla="*/ 28 w 128"/>
                <a:gd name="T63" fmla="*/ 1 h 76"/>
                <a:gd name="T64" fmla="*/ 50 w 128"/>
                <a:gd name="T65" fmla="*/ 0 h 76"/>
                <a:gd name="T66" fmla="*/ 65 w 128"/>
                <a:gd name="T67" fmla="*/ 1 h 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8"/>
                <a:gd name="T103" fmla="*/ 0 h 76"/>
                <a:gd name="T104" fmla="*/ 128 w 128"/>
                <a:gd name="T105" fmla="*/ 76 h 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8" h="76">
                  <a:moveTo>
                    <a:pt x="65" y="1"/>
                  </a:moveTo>
                  <a:lnTo>
                    <a:pt x="65" y="1"/>
                  </a:lnTo>
                  <a:lnTo>
                    <a:pt x="65" y="9"/>
                  </a:lnTo>
                  <a:lnTo>
                    <a:pt x="64" y="16"/>
                  </a:lnTo>
                  <a:lnTo>
                    <a:pt x="63" y="26"/>
                  </a:lnTo>
                  <a:lnTo>
                    <a:pt x="63" y="32"/>
                  </a:lnTo>
                  <a:lnTo>
                    <a:pt x="64" y="37"/>
                  </a:lnTo>
                  <a:lnTo>
                    <a:pt x="69" y="42"/>
                  </a:lnTo>
                  <a:lnTo>
                    <a:pt x="75" y="48"/>
                  </a:lnTo>
                  <a:lnTo>
                    <a:pt x="88" y="42"/>
                  </a:lnTo>
                  <a:lnTo>
                    <a:pt x="105" y="33"/>
                  </a:lnTo>
                  <a:lnTo>
                    <a:pt x="114" y="31"/>
                  </a:lnTo>
                  <a:lnTo>
                    <a:pt x="121" y="30"/>
                  </a:lnTo>
                  <a:lnTo>
                    <a:pt x="124" y="30"/>
                  </a:lnTo>
                  <a:lnTo>
                    <a:pt x="126" y="31"/>
                  </a:lnTo>
                  <a:lnTo>
                    <a:pt x="128" y="33"/>
                  </a:lnTo>
                  <a:lnTo>
                    <a:pt x="128" y="35"/>
                  </a:lnTo>
                  <a:lnTo>
                    <a:pt x="120" y="42"/>
                  </a:lnTo>
                  <a:lnTo>
                    <a:pt x="114" y="49"/>
                  </a:lnTo>
                  <a:lnTo>
                    <a:pt x="105" y="61"/>
                  </a:lnTo>
                  <a:lnTo>
                    <a:pt x="100" y="66"/>
                  </a:lnTo>
                  <a:lnTo>
                    <a:pt x="93" y="70"/>
                  </a:lnTo>
                  <a:lnTo>
                    <a:pt x="85" y="74"/>
                  </a:lnTo>
                  <a:lnTo>
                    <a:pt x="74" y="76"/>
                  </a:lnTo>
                  <a:lnTo>
                    <a:pt x="72" y="74"/>
                  </a:lnTo>
                  <a:lnTo>
                    <a:pt x="74" y="71"/>
                  </a:lnTo>
                  <a:lnTo>
                    <a:pt x="76" y="69"/>
                  </a:lnTo>
                  <a:lnTo>
                    <a:pt x="77" y="67"/>
                  </a:lnTo>
                  <a:lnTo>
                    <a:pt x="77" y="66"/>
                  </a:lnTo>
                  <a:lnTo>
                    <a:pt x="76" y="63"/>
                  </a:lnTo>
                  <a:lnTo>
                    <a:pt x="74" y="60"/>
                  </a:lnTo>
                  <a:lnTo>
                    <a:pt x="70" y="61"/>
                  </a:lnTo>
                  <a:lnTo>
                    <a:pt x="67" y="62"/>
                  </a:lnTo>
                  <a:lnTo>
                    <a:pt x="60" y="66"/>
                  </a:lnTo>
                  <a:lnTo>
                    <a:pt x="57" y="66"/>
                  </a:lnTo>
                  <a:lnTo>
                    <a:pt x="54" y="63"/>
                  </a:lnTo>
                  <a:lnTo>
                    <a:pt x="52" y="60"/>
                  </a:lnTo>
                  <a:lnTo>
                    <a:pt x="50" y="54"/>
                  </a:lnTo>
                  <a:lnTo>
                    <a:pt x="46" y="54"/>
                  </a:lnTo>
                  <a:lnTo>
                    <a:pt x="43" y="55"/>
                  </a:lnTo>
                  <a:lnTo>
                    <a:pt x="40" y="58"/>
                  </a:lnTo>
                  <a:lnTo>
                    <a:pt x="39" y="60"/>
                  </a:lnTo>
                  <a:lnTo>
                    <a:pt x="36" y="61"/>
                  </a:lnTo>
                  <a:lnTo>
                    <a:pt x="33" y="62"/>
                  </a:lnTo>
                  <a:lnTo>
                    <a:pt x="28" y="62"/>
                  </a:lnTo>
                  <a:lnTo>
                    <a:pt x="26" y="44"/>
                  </a:lnTo>
                  <a:lnTo>
                    <a:pt x="25" y="38"/>
                  </a:lnTo>
                  <a:lnTo>
                    <a:pt x="22" y="33"/>
                  </a:lnTo>
                  <a:lnTo>
                    <a:pt x="19" y="30"/>
                  </a:lnTo>
                  <a:lnTo>
                    <a:pt x="14" y="26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3" y="10"/>
                  </a:lnTo>
                  <a:lnTo>
                    <a:pt x="5" y="8"/>
                  </a:lnTo>
                  <a:lnTo>
                    <a:pt x="9" y="5"/>
                  </a:lnTo>
                  <a:lnTo>
                    <a:pt x="18" y="3"/>
                  </a:lnTo>
                  <a:lnTo>
                    <a:pt x="28" y="1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CCCC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3" name="Freeform 28"/>
            <p:cNvSpPr>
              <a:spLocks/>
            </p:cNvSpPr>
            <p:nvPr/>
          </p:nvSpPr>
          <p:spPr bwMode="auto">
            <a:xfrm>
              <a:off x="1978" y="3105"/>
              <a:ext cx="75" cy="88"/>
            </a:xfrm>
            <a:custGeom>
              <a:avLst/>
              <a:gdLst>
                <a:gd name="T0" fmla="*/ 0 w 75"/>
                <a:gd name="T1" fmla="*/ 80 h 88"/>
                <a:gd name="T2" fmla="*/ 0 w 75"/>
                <a:gd name="T3" fmla="*/ 80 h 88"/>
                <a:gd name="T4" fmla="*/ 6 w 75"/>
                <a:gd name="T5" fmla="*/ 68 h 88"/>
                <a:gd name="T6" fmla="*/ 14 w 75"/>
                <a:gd name="T7" fmla="*/ 55 h 88"/>
                <a:gd name="T8" fmla="*/ 22 w 75"/>
                <a:gd name="T9" fmla="*/ 42 h 88"/>
                <a:gd name="T10" fmla="*/ 32 w 75"/>
                <a:gd name="T11" fmla="*/ 30 h 88"/>
                <a:gd name="T12" fmla="*/ 49 w 75"/>
                <a:gd name="T13" fmla="*/ 11 h 88"/>
                <a:gd name="T14" fmla="*/ 57 w 75"/>
                <a:gd name="T15" fmla="*/ 0 h 88"/>
                <a:gd name="T16" fmla="*/ 57 w 75"/>
                <a:gd name="T17" fmla="*/ 0 h 88"/>
                <a:gd name="T18" fmla="*/ 75 w 75"/>
                <a:gd name="T19" fmla="*/ 1 h 88"/>
                <a:gd name="T20" fmla="*/ 75 w 75"/>
                <a:gd name="T21" fmla="*/ 1 h 88"/>
                <a:gd name="T22" fmla="*/ 73 w 75"/>
                <a:gd name="T23" fmla="*/ 12 h 88"/>
                <a:gd name="T24" fmla="*/ 70 w 75"/>
                <a:gd name="T25" fmla="*/ 23 h 88"/>
                <a:gd name="T26" fmla="*/ 65 w 75"/>
                <a:gd name="T27" fmla="*/ 34 h 88"/>
                <a:gd name="T28" fmla="*/ 58 w 75"/>
                <a:gd name="T29" fmla="*/ 46 h 88"/>
                <a:gd name="T30" fmla="*/ 43 w 75"/>
                <a:gd name="T31" fmla="*/ 68 h 88"/>
                <a:gd name="T32" fmla="*/ 28 w 75"/>
                <a:gd name="T33" fmla="*/ 88 h 88"/>
                <a:gd name="T34" fmla="*/ 28 w 75"/>
                <a:gd name="T35" fmla="*/ 88 h 88"/>
                <a:gd name="T36" fmla="*/ 14 w 75"/>
                <a:gd name="T37" fmla="*/ 86 h 88"/>
                <a:gd name="T38" fmla="*/ 5 w 75"/>
                <a:gd name="T39" fmla="*/ 84 h 88"/>
                <a:gd name="T40" fmla="*/ 1 w 75"/>
                <a:gd name="T41" fmla="*/ 83 h 88"/>
                <a:gd name="T42" fmla="*/ 0 w 75"/>
                <a:gd name="T43" fmla="*/ 80 h 88"/>
                <a:gd name="T44" fmla="*/ 0 w 75"/>
                <a:gd name="T45" fmla="*/ 80 h 8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5"/>
                <a:gd name="T70" fmla="*/ 0 h 88"/>
                <a:gd name="T71" fmla="*/ 75 w 75"/>
                <a:gd name="T72" fmla="*/ 88 h 8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5" h="88">
                  <a:moveTo>
                    <a:pt x="0" y="80"/>
                  </a:moveTo>
                  <a:lnTo>
                    <a:pt x="0" y="80"/>
                  </a:lnTo>
                  <a:lnTo>
                    <a:pt x="6" y="68"/>
                  </a:lnTo>
                  <a:lnTo>
                    <a:pt x="14" y="55"/>
                  </a:lnTo>
                  <a:lnTo>
                    <a:pt x="22" y="42"/>
                  </a:lnTo>
                  <a:lnTo>
                    <a:pt x="32" y="30"/>
                  </a:lnTo>
                  <a:lnTo>
                    <a:pt x="49" y="11"/>
                  </a:lnTo>
                  <a:lnTo>
                    <a:pt x="57" y="0"/>
                  </a:lnTo>
                  <a:lnTo>
                    <a:pt x="75" y="1"/>
                  </a:lnTo>
                  <a:lnTo>
                    <a:pt x="73" y="12"/>
                  </a:lnTo>
                  <a:lnTo>
                    <a:pt x="70" y="23"/>
                  </a:lnTo>
                  <a:lnTo>
                    <a:pt x="65" y="34"/>
                  </a:lnTo>
                  <a:lnTo>
                    <a:pt x="58" y="46"/>
                  </a:lnTo>
                  <a:lnTo>
                    <a:pt x="43" y="68"/>
                  </a:lnTo>
                  <a:lnTo>
                    <a:pt x="28" y="88"/>
                  </a:lnTo>
                  <a:lnTo>
                    <a:pt x="14" y="86"/>
                  </a:lnTo>
                  <a:lnTo>
                    <a:pt x="5" y="84"/>
                  </a:lnTo>
                  <a:lnTo>
                    <a:pt x="1" y="83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341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4" name="Freeform 29"/>
            <p:cNvSpPr>
              <a:spLocks/>
            </p:cNvSpPr>
            <p:nvPr/>
          </p:nvSpPr>
          <p:spPr bwMode="auto">
            <a:xfrm>
              <a:off x="2011" y="3115"/>
              <a:ext cx="122" cy="204"/>
            </a:xfrm>
            <a:custGeom>
              <a:avLst/>
              <a:gdLst>
                <a:gd name="T0" fmla="*/ 0 w 122"/>
                <a:gd name="T1" fmla="*/ 97 h 204"/>
                <a:gd name="T2" fmla="*/ 0 w 122"/>
                <a:gd name="T3" fmla="*/ 97 h 204"/>
                <a:gd name="T4" fmla="*/ 24 w 122"/>
                <a:gd name="T5" fmla="*/ 74 h 204"/>
                <a:gd name="T6" fmla="*/ 52 w 122"/>
                <a:gd name="T7" fmla="*/ 46 h 204"/>
                <a:gd name="T8" fmla="*/ 94 w 122"/>
                <a:gd name="T9" fmla="*/ 0 h 204"/>
                <a:gd name="T10" fmla="*/ 94 w 122"/>
                <a:gd name="T11" fmla="*/ 0 h 204"/>
                <a:gd name="T12" fmla="*/ 120 w 122"/>
                <a:gd name="T13" fmla="*/ 5 h 204"/>
                <a:gd name="T14" fmla="*/ 120 w 122"/>
                <a:gd name="T15" fmla="*/ 5 h 204"/>
                <a:gd name="T16" fmla="*/ 122 w 122"/>
                <a:gd name="T17" fmla="*/ 22 h 204"/>
                <a:gd name="T18" fmla="*/ 122 w 122"/>
                <a:gd name="T19" fmla="*/ 36 h 204"/>
                <a:gd name="T20" fmla="*/ 120 w 122"/>
                <a:gd name="T21" fmla="*/ 51 h 204"/>
                <a:gd name="T22" fmla="*/ 119 w 122"/>
                <a:gd name="T23" fmla="*/ 63 h 204"/>
                <a:gd name="T24" fmla="*/ 117 w 122"/>
                <a:gd name="T25" fmla="*/ 76 h 204"/>
                <a:gd name="T26" fmla="*/ 114 w 122"/>
                <a:gd name="T27" fmla="*/ 88 h 204"/>
                <a:gd name="T28" fmla="*/ 109 w 122"/>
                <a:gd name="T29" fmla="*/ 99 h 204"/>
                <a:gd name="T30" fmla="*/ 104 w 122"/>
                <a:gd name="T31" fmla="*/ 111 h 204"/>
                <a:gd name="T32" fmla="*/ 93 w 122"/>
                <a:gd name="T33" fmla="*/ 133 h 204"/>
                <a:gd name="T34" fmla="*/ 78 w 122"/>
                <a:gd name="T35" fmla="*/ 155 h 204"/>
                <a:gd name="T36" fmla="*/ 60 w 122"/>
                <a:gd name="T37" fmla="*/ 178 h 204"/>
                <a:gd name="T38" fmla="*/ 40 w 122"/>
                <a:gd name="T39" fmla="*/ 204 h 204"/>
                <a:gd name="T40" fmla="*/ 40 w 122"/>
                <a:gd name="T41" fmla="*/ 204 h 204"/>
                <a:gd name="T42" fmla="*/ 37 w 122"/>
                <a:gd name="T43" fmla="*/ 202 h 204"/>
                <a:gd name="T44" fmla="*/ 33 w 122"/>
                <a:gd name="T45" fmla="*/ 200 h 204"/>
                <a:gd name="T46" fmla="*/ 26 w 122"/>
                <a:gd name="T47" fmla="*/ 192 h 204"/>
                <a:gd name="T48" fmla="*/ 19 w 122"/>
                <a:gd name="T49" fmla="*/ 182 h 204"/>
                <a:gd name="T50" fmla="*/ 15 w 122"/>
                <a:gd name="T51" fmla="*/ 173 h 204"/>
                <a:gd name="T52" fmla="*/ 15 w 122"/>
                <a:gd name="T53" fmla="*/ 173 h 204"/>
                <a:gd name="T54" fmla="*/ 28 w 122"/>
                <a:gd name="T55" fmla="*/ 169 h 204"/>
                <a:gd name="T56" fmla="*/ 37 w 122"/>
                <a:gd name="T57" fmla="*/ 164 h 204"/>
                <a:gd name="T58" fmla="*/ 45 w 122"/>
                <a:gd name="T59" fmla="*/ 157 h 204"/>
                <a:gd name="T60" fmla="*/ 51 w 122"/>
                <a:gd name="T61" fmla="*/ 149 h 204"/>
                <a:gd name="T62" fmla="*/ 54 w 122"/>
                <a:gd name="T63" fmla="*/ 141 h 204"/>
                <a:gd name="T64" fmla="*/ 57 w 122"/>
                <a:gd name="T65" fmla="*/ 132 h 204"/>
                <a:gd name="T66" fmla="*/ 58 w 122"/>
                <a:gd name="T67" fmla="*/ 122 h 204"/>
                <a:gd name="T68" fmla="*/ 58 w 122"/>
                <a:gd name="T69" fmla="*/ 112 h 204"/>
                <a:gd name="T70" fmla="*/ 58 w 122"/>
                <a:gd name="T71" fmla="*/ 112 h 204"/>
                <a:gd name="T72" fmla="*/ 47 w 122"/>
                <a:gd name="T73" fmla="*/ 106 h 204"/>
                <a:gd name="T74" fmla="*/ 40 w 122"/>
                <a:gd name="T75" fmla="*/ 103 h 204"/>
                <a:gd name="T76" fmla="*/ 35 w 122"/>
                <a:gd name="T77" fmla="*/ 103 h 204"/>
                <a:gd name="T78" fmla="*/ 31 w 122"/>
                <a:gd name="T79" fmla="*/ 104 h 204"/>
                <a:gd name="T80" fmla="*/ 21 w 122"/>
                <a:gd name="T81" fmla="*/ 110 h 204"/>
                <a:gd name="T82" fmla="*/ 12 w 122"/>
                <a:gd name="T83" fmla="*/ 113 h 204"/>
                <a:gd name="T84" fmla="*/ 1 w 122"/>
                <a:gd name="T85" fmla="*/ 117 h 204"/>
                <a:gd name="T86" fmla="*/ 1 w 122"/>
                <a:gd name="T87" fmla="*/ 117 h 204"/>
                <a:gd name="T88" fmla="*/ 0 w 122"/>
                <a:gd name="T89" fmla="*/ 97 h 204"/>
                <a:gd name="T90" fmla="*/ 0 w 122"/>
                <a:gd name="T91" fmla="*/ 9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2"/>
                <a:gd name="T139" fmla="*/ 0 h 204"/>
                <a:gd name="T140" fmla="*/ 122 w 12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2" h="204">
                  <a:moveTo>
                    <a:pt x="0" y="97"/>
                  </a:moveTo>
                  <a:lnTo>
                    <a:pt x="0" y="97"/>
                  </a:lnTo>
                  <a:lnTo>
                    <a:pt x="24" y="74"/>
                  </a:lnTo>
                  <a:lnTo>
                    <a:pt x="52" y="46"/>
                  </a:lnTo>
                  <a:lnTo>
                    <a:pt x="94" y="0"/>
                  </a:lnTo>
                  <a:lnTo>
                    <a:pt x="120" y="5"/>
                  </a:lnTo>
                  <a:lnTo>
                    <a:pt x="122" y="22"/>
                  </a:lnTo>
                  <a:lnTo>
                    <a:pt x="122" y="36"/>
                  </a:lnTo>
                  <a:lnTo>
                    <a:pt x="120" y="51"/>
                  </a:lnTo>
                  <a:lnTo>
                    <a:pt x="119" y="63"/>
                  </a:lnTo>
                  <a:lnTo>
                    <a:pt x="117" y="76"/>
                  </a:lnTo>
                  <a:lnTo>
                    <a:pt x="114" y="88"/>
                  </a:lnTo>
                  <a:lnTo>
                    <a:pt x="109" y="99"/>
                  </a:lnTo>
                  <a:lnTo>
                    <a:pt x="104" y="111"/>
                  </a:lnTo>
                  <a:lnTo>
                    <a:pt x="93" y="133"/>
                  </a:lnTo>
                  <a:lnTo>
                    <a:pt x="78" y="155"/>
                  </a:lnTo>
                  <a:lnTo>
                    <a:pt x="60" y="178"/>
                  </a:lnTo>
                  <a:lnTo>
                    <a:pt x="40" y="204"/>
                  </a:lnTo>
                  <a:lnTo>
                    <a:pt x="37" y="202"/>
                  </a:lnTo>
                  <a:lnTo>
                    <a:pt x="33" y="200"/>
                  </a:lnTo>
                  <a:lnTo>
                    <a:pt x="26" y="192"/>
                  </a:lnTo>
                  <a:lnTo>
                    <a:pt x="19" y="182"/>
                  </a:lnTo>
                  <a:lnTo>
                    <a:pt x="15" y="173"/>
                  </a:lnTo>
                  <a:lnTo>
                    <a:pt x="28" y="169"/>
                  </a:lnTo>
                  <a:lnTo>
                    <a:pt x="37" y="164"/>
                  </a:lnTo>
                  <a:lnTo>
                    <a:pt x="45" y="157"/>
                  </a:lnTo>
                  <a:lnTo>
                    <a:pt x="51" y="149"/>
                  </a:lnTo>
                  <a:lnTo>
                    <a:pt x="54" y="141"/>
                  </a:lnTo>
                  <a:lnTo>
                    <a:pt x="57" y="132"/>
                  </a:lnTo>
                  <a:lnTo>
                    <a:pt x="58" y="122"/>
                  </a:lnTo>
                  <a:lnTo>
                    <a:pt x="58" y="112"/>
                  </a:lnTo>
                  <a:lnTo>
                    <a:pt x="47" y="106"/>
                  </a:lnTo>
                  <a:lnTo>
                    <a:pt x="40" y="103"/>
                  </a:lnTo>
                  <a:lnTo>
                    <a:pt x="35" y="103"/>
                  </a:lnTo>
                  <a:lnTo>
                    <a:pt x="31" y="104"/>
                  </a:lnTo>
                  <a:lnTo>
                    <a:pt x="21" y="110"/>
                  </a:lnTo>
                  <a:lnTo>
                    <a:pt x="12" y="113"/>
                  </a:lnTo>
                  <a:lnTo>
                    <a:pt x="1" y="117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0341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Freeform 30"/>
            <p:cNvSpPr>
              <a:spLocks/>
            </p:cNvSpPr>
            <p:nvPr/>
          </p:nvSpPr>
          <p:spPr bwMode="auto">
            <a:xfrm>
              <a:off x="2053" y="3462"/>
              <a:ext cx="85" cy="76"/>
            </a:xfrm>
            <a:custGeom>
              <a:avLst/>
              <a:gdLst>
                <a:gd name="T0" fmla="*/ 83 w 85"/>
                <a:gd name="T1" fmla="*/ 0 h 76"/>
                <a:gd name="T2" fmla="*/ 83 w 85"/>
                <a:gd name="T3" fmla="*/ 0 h 76"/>
                <a:gd name="T4" fmla="*/ 85 w 85"/>
                <a:gd name="T5" fmla="*/ 75 h 76"/>
                <a:gd name="T6" fmla="*/ 85 w 85"/>
                <a:gd name="T7" fmla="*/ 75 h 76"/>
                <a:gd name="T8" fmla="*/ 0 w 85"/>
                <a:gd name="T9" fmla="*/ 76 h 76"/>
                <a:gd name="T10" fmla="*/ 0 w 85"/>
                <a:gd name="T11" fmla="*/ 76 h 76"/>
                <a:gd name="T12" fmla="*/ 1 w 85"/>
                <a:gd name="T13" fmla="*/ 73 h 76"/>
                <a:gd name="T14" fmla="*/ 3 w 85"/>
                <a:gd name="T15" fmla="*/ 69 h 76"/>
                <a:gd name="T16" fmla="*/ 11 w 85"/>
                <a:gd name="T17" fmla="*/ 60 h 76"/>
                <a:gd name="T18" fmla="*/ 24 w 85"/>
                <a:gd name="T19" fmla="*/ 47 h 76"/>
                <a:gd name="T20" fmla="*/ 38 w 85"/>
                <a:gd name="T21" fmla="*/ 33 h 76"/>
                <a:gd name="T22" fmla="*/ 53 w 85"/>
                <a:gd name="T23" fmla="*/ 20 h 76"/>
                <a:gd name="T24" fmla="*/ 67 w 85"/>
                <a:gd name="T25" fmla="*/ 9 h 76"/>
                <a:gd name="T26" fmla="*/ 77 w 85"/>
                <a:gd name="T27" fmla="*/ 2 h 76"/>
                <a:gd name="T28" fmla="*/ 81 w 85"/>
                <a:gd name="T29" fmla="*/ 0 h 76"/>
                <a:gd name="T30" fmla="*/ 83 w 85"/>
                <a:gd name="T31" fmla="*/ 0 h 76"/>
                <a:gd name="T32" fmla="*/ 83 w 85"/>
                <a:gd name="T33" fmla="*/ 0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"/>
                <a:gd name="T52" fmla="*/ 0 h 76"/>
                <a:gd name="T53" fmla="*/ 85 w 85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" h="76">
                  <a:moveTo>
                    <a:pt x="83" y="0"/>
                  </a:moveTo>
                  <a:lnTo>
                    <a:pt x="83" y="0"/>
                  </a:lnTo>
                  <a:lnTo>
                    <a:pt x="85" y="75"/>
                  </a:lnTo>
                  <a:lnTo>
                    <a:pt x="0" y="76"/>
                  </a:lnTo>
                  <a:lnTo>
                    <a:pt x="1" y="73"/>
                  </a:lnTo>
                  <a:lnTo>
                    <a:pt x="3" y="69"/>
                  </a:lnTo>
                  <a:lnTo>
                    <a:pt x="11" y="60"/>
                  </a:lnTo>
                  <a:lnTo>
                    <a:pt x="24" y="47"/>
                  </a:lnTo>
                  <a:lnTo>
                    <a:pt x="38" y="33"/>
                  </a:lnTo>
                  <a:lnTo>
                    <a:pt x="53" y="20"/>
                  </a:lnTo>
                  <a:lnTo>
                    <a:pt x="67" y="9"/>
                  </a:lnTo>
                  <a:lnTo>
                    <a:pt x="77" y="2"/>
                  </a:lnTo>
                  <a:lnTo>
                    <a:pt x="81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341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6" name="Freeform 31"/>
            <p:cNvSpPr>
              <a:spLocks/>
            </p:cNvSpPr>
            <p:nvPr/>
          </p:nvSpPr>
          <p:spPr bwMode="auto">
            <a:xfrm>
              <a:off x="2071" y="3313"/>
              <a:ext cx="59" cy="115"/>
            </a:xfrm>
            <a:custGeom>
              <a:avLst/>
              <a:gdLst>
                <a:gd name="T0" fmla="*/ 0 w 59"/>
                <a:gd name="T1" fmla="*/ 68 h 115"/>
                <a:gd name="T2" fmla="*/ 0 w 59"/>
                <a:gd name="T3" fmla="*/ 68 h 115"/>
                <a:gd name="T4" fmla="*/ 30 w 59"/>
                <a:gd name="T5" fmla="*/ 31 h 115"/>
                <a:gd name="T6" fmla="*/ 48 w 59"/>
                <a:gd name="T7" fmla="*/ 9 h 115"/>
                <a:gd name="T8" fmla="*/ 54 w 59"/>
                <a:gd name="T9" fmla="*/ 2 h 115"/>
                <a:gd name="T10" fmla="*/ 56 w 59"/>
                <a:gd name="T11" fmla="*/ 0 h 115"/>
                <a:gd name="T12" fmla="*/ 56 w 59"/>
                <a:gd name="T13" fmla="*/ 0 h 115"/>
                <a:gd name="T14" fmla="*/ 59 w 59"/>
                <a:gd name="T15" fmla="*/ 62 h 115"/>
                <a:gd name="T16" fmla="*/ 59 w 59"/>
                <a:gd name="T17" fmla="*/ 76 h 115"/>
                <a:gd name="T18" fmla="*/ 59 w 59"/>
                <a:gd name="T19" fmla="*/ 83 h 115"/>
                <a:gd name="T20" fmla="*/ 59 w 59"/>
                <a:gd name="T21" fmla="*/ 83 h 115"/>
                <a:gd name="T22" fmla="*/ 56 w 59"/>
                <a:gd name="T23" fmla="*/ 86 h 115"/>
                <a:gd name="T24" fmla="*/ 52 w 59"/>
                <a:gd name="T25" fmla="*/ 89 h 115"/>
                <a:gd name="T26" fmla="*/ 48 w 59"/>
                <a:gd name="T27" fmla="*/ 96 h 115"/>
                <a:gd name="T28" fmla="*/ 43 w 59"/>
                <a:gd name="T29" fmla="*/ 105 h 115"/>
                <a:gd name="T30" fmla="*/ 36 w 59"/>
                <a:gd name="T31" fmla="*/ 115 h 115"/>
                <a:gd name="T32" fmla="*/ 36 w 59"/>
                <a:gd name="T33" fmla="*/ 115 h 115"/>
                <a:gd name="T34" fmla="*/ 16 w 59"/>
                <a:gd name="T35" fmla="*/ 91 h 115"/>
                <a:gd name="T36" fmla="*/ 8 w 59"/>
                <a:gd name="T37" fmla="*/ 80 h 115"/>
                <a:gd name="T38" fmla="*/ 0 w 59"/>
                <a:gd name="T39" fmla="*/ 68 h 115"/>
                <a:gd name="T40" fmla="*/ 0 w 59"/>
                <a:gd name="T41" fmla="*/ 68 h 1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9"/>
                <a:gd name="T64" fmla="*/ 0 h 115"/>
                <a:gd name="T65" fmla="*/ 59 w 59"/>
                <a:gd name="T66" fmla="*/ 115 h 1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9" h="115">
                  <a:moveTo>
                    <a:pt x="0" y="68"/>
                  </a:moveTo>
                  <a:lnTo>
                    <a:pt x="0" y="68"/>
                  </a:lnTo>
                  <a:lnTo>
                    <a:pt x="30" y="31"/>
                  </a:lnTo>
                  <a:lnTo>
                    <a:pt x="48" y="9"/>
                  </a:lnTo>
                  <a:lnTo>
                    <a:pt x="54" y="2"/>
                  </a:lnTo>
                  <a:lnTo>
                    <a:pt x="56" y="0"/>
                  </a:lnTo>
                  <a:lnTo>
                    <a:pt x="59" y="62"/>
                  </a:lnTo>
                  <a:lnTo>
                    <a:pt x="59" y="76"/>
                  </a:lnTo>
                  <a:lnTo>
                    <a:pt x="59" y="83"/>
                  </a:lnTo>
                  <a:lnTo>
                    <a:pt x="56" y="86"/>
                  </a:lnTo>
                  <a:lnTo>
                    <a:pt x="52" y="89"/>
                  </a:lnTo>
                  <a:lnTo>
                    <a:pt x="48" y="96"/>
                  </a:lnTo>
                  <a:lnTo>
                    <a:pt x="43" y="105"/>
                  </a:lnTo>
                  <a:lnTo>
                    <a:pt x="36" y="115"/>
                  </a:lnTo>
                  <a:lnTo>
                    <a:pt x="16" y="91"/>
                  </a:lnTo>
                  <a:lnTo>
                    <a:pt x="8" y="8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341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7" name="Freeform 32"/>
            <p:cNvSpPr>
              <a:spLocks/>
            </p:cNvSpPr>
            <p:nvPr/>
          </p:nvSpPr>
          <p:spPr bwMode="auto">
            <a:xfrm>
              <a:off x="2167" y="3642"/>
              <a:ext cx="39" cy="37"/>
            </a:xfrm>
            <a:custGeom>
              <a:avLst/>
              <a:gdLst>
                <a:gd name="T0" fmla="*/ 0 w 39"/>
                <a:gd name="T1" fmla="*/ 33 h 37"/>
                <a:gd name="T2" fmla="*/ 0 w 39"/>
                <a:gd name="T3" fmla="*/ 33 h 37"/>
                <a:gd name="T4" fmla="*/ 4 w 39"/>
                <a:gd name="T5" fmla="*/ 16 h 37"/>
                <a:gd name="T6" fmla="*/ 6 w 39"/>
                <a:gd name="T7" fmla="*/ 11 h 37"/>
                <a:gd name="T8" fmla="*/ 10 w 39"/>
                <a:gd name="T9" fmla="*/ 7 h 37"/>
                <a:gd name="T10" fmla="*/ 13 w 39"/>
                <a:gd name="T11" fmla="*/ 4 h 37"/>
                <a:gd name="T12" fmla="*/ 18 w 39"/>
                <a:gd name="T13" fmla="*/ 2 h 37"/>
                <a:gd name="T14" fmla="*/ 24 w 39"/>
                <a:gd name="T15" fmla="*/ 1 h 37"/>
                <a:gd name="T16" fmla="*/ 31 w 39"/>
                <a:gd name="T17" fmla="*/ 0 h 37"/>
                <a:gd name="T18" fmla="*/ 31 w 39"/>
                <a:gd name="T19" fmla="*/ 0 h 37"/>
                <a:gd name="T20" fmla="*/ 31 w 39"/>
                <a:gd name="T21" fmla="*/ 5 h 37"/>
                <a:gd name="T22" fmla="*/ 32 w 39"/>
                <a:gd name="T23" fmla="*/ 9 h 37"/>
                <a:gd name="T24" fmla="*/ 35 w 39"/>
                <a:gd name="T25" fmla="*/ 19 h 37"/>
                <a:gd name="T26" fmla="*/ 38 w 39"/>
                <a:gd name="T27" fmla="*/ 28 h 37"/>
                <a:gd name="T28" fmla="*/ 39 w 39"/>
                <a:gd name="T29" fmla="*/ 33 h 37"/>
                <a:gd name="T30" fmla="*/ 39 w 39"/>
                <a:gd name="T31" fmla="*/ 37 h 37"/>
                <a:gd name="T32" fmla="*/ 39 w 39"/>
                <a:gd name="T33" fmla="*/ 37 h 37"/>
                <a:gd name="T34" fmla="*/ 18 w 39"/>
                <a:gd name="T35" fmla="*/ 37 h 37"/>
                <a:gd name="T36" fmla="*/ 5 w 39"/>
                <a:gd name="T37" fmla="*/ 36 h 37"/>
                <a:gd name="T38" fmla="*/ 2 w 39"/>
                <a:gd name="T39" fmla="*/ 35 h 37"/>
                <a:gd name="T40" fmla="*/ 0 w 39"/>
                <a:gd name="T41" fmla="*/ 34 h 37"/>
                <a:gd name="T42" fmla="*/ 0 w 39"/>
                <a:gd name="T43" fmla="*/ 33 h 37"/>
                <a:gd name="T44" fmla="*/ 0 w 39"/>
                <a:gd name="T45" fmla="*/ 33 h 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"/>
                <a:gd name="T70" fmla="*/ 0 h 37"/>
                <a:gd name="T71" fmla="*/ 39 w 39"/>
                <a:gd name="T72" fmla="*/ 37 h 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" h="37">
                  <a:moveTo>
                    <a:pt x="0" y="33"/>
                  </a:moveTo>
                  <a:lnTo>
                    <a:pt x="0" y="33"/>
                  </a:lnTo>
                  <a:lnTo>
                    <a:pt x="4" y="16"/>
                  </a:lnTo>
                  <a:lnTo>
                    <a:pt x="6" y="11"/>
                  </a:lnTo>
                  <a:lnTo>
                    <a:pt x="10" y="7"/>
                  </a:lnTo>
                  <a:lnTo>
                    <a:pt x="13" y="4"/>
                  </a:lnTo>
                  <a:lnTo>
                    <a:pt x="18" y="2"/>
                  </a:lnTo>
                  <a:lnTo>
                    <a:pt x="24" y="1"/>
                  </a:lnTo>
                  <a:lnTo>
                    <a:pt x="31" y="0"/>
                  </a:lnTo>
                  <a:lnTo>
                    <a:pt x="31" y="5"/>
                  </a:lnTo>
                  <a:lnTo>
                    <a:pt x="32" y="9"/>
                  </a:lnTo>
                  <a:lnTo>
                    <a:pt x="35" y="19"/>
                  </a:lnTo>
                  <a:lnTo>
                    <a:pt x="38" y="28"/>
                  </a:lnTo>
                  <a:lnTo>
                    <a:pt x="39" y="33"/>
                  </a:lnTo>
                  <a:lnTo>
                    <a:pt x="39" y="37"/>
                  </a:lnTo>
                  <a:lnTo>
                    <a:pt x="18" y="37"/>
                  </a:lnTo>
                  <a:lnTo>
                    <a:pt x="5" y="36"/>
                  </a:lnTo>
                  <a:lnTo>
                    <a:pt x="2" y="35"/>
                  </a:lnTo>
                  <a:lnTo>
                    <a:pt x="0" y="34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D56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8" name="Freeform 33"/>
            <p:cNvSpPr>
              <a:spLocks/>
            </p:cNvSpPr>
            <p:nvPr/>
          </p:nvSpPr>
          <p:spPr bwMode="auto">
            <a:xfrm>
              <a:off x="1832" y="3284"/>
              <a:ext cx="251" cy="236"/>
            </a:xfrm>
            <a:custGeom>
              <a:avLst/>
              <a:gdLst>
                <a:gd name="T0" fmla="*/ 21 w 251"/>
                <a:gd name="T1" fmla="*/ 122 h 236"/>
                <a:gd name="T2" fmla="*/ 42 w 251"/>
                <a:gd name="T3" fmla="*/ 60 h 236"/>
                <a:gd name="T4" fmla="*/ 79 w 251"/>
                <a:gd name="T5" fmla="*/ 16 h 236"/>
                <a:gd name="T6" fmla="*/ 111 w 251"/>
                <a:gd name="T7" fmla="*/ 1 h 236"/>
                <a:gd name="T8" fmla="*/ 104 w 251"/>
                <a:gd name="T9" fmla="*/ 25 h 236"/>
                <a:gd name="T10" fmla="*/ 131 w 251"/>
                <a:gd name="T11" fmla="*/ 7 h 236"/>
                <a:gd name="T12" fmla="*/ 151 w 251"/>
                <a:gd name="T13" fmla="*/ 20 h 236"/>
                <a:gd name="T14" fmla="*/ 147 w 251"/>
                <a:gd name="T15" fmla="*/ 28 h 236"/>
                <a:gd name="T16" fmla="*/ 140 w 251"/>
                <a:gd name="T17" fmla="*/ 45 h 236"/>
                <a:gd name="T18" fmla="*/ 129 w 251"/>
                <a:gd name="T19" fmla="*/ 33 h 236"/>
                <a:gd name="T20" fmla="*/ 117 w 251"/>
                <a:gd name="T21" fmla="*/ 45 h 236"/>
                <a:gd name="T22" fmla="*/ 101 w 251"/>
                <a:gd name="T23" fmla="*/ 79 h 236"/>
                <a:gd name="T24" fmla="*/ 119 w 251"/>
                <a:gd name="T25" fmla="*/ 111 h 236"/>
                <a:gd name="T26" fmla="*/ 117 w 251"/>
                <a:gd name="T27" fmla="*/ 167 h 236"/>
                <a:gd name="T28" fmla="*/ 90 w 251"/>
                <a:gd name="T29" fmla="*/ 156 h 236"/>
                <a:gd name="T30" fmla="*/ 89 w 251"/>
                <a:gd name="T31" fmla="*/ 169 h 236"/>
                <a:gd name="T32" fmla="*/ 114 w 251"/>
                <a:gd name="T33" fmla="*/ 189 h 236"/>
                <a:gd name="T34" fmla="*/ 115 w 251"/>
                <a:gd name="T35" fmla="*/ 217 h 236"/>
                <a:gd name="T36" fmla="*/ 124 w 251"/>
                <a:gd name="T37" fmla="*/ 195 h 236"/>
                <a:gd name="T38" fmla="*/ 135 w 251"/>
                <a:gd name="T39" fmla="*/ 193 h 236"/>
                <a:gd name="T40" fmla="*/ 144 w 251"/>
                <a:gd name="T41" fmla="*/ 198 h 236"/>
                <a:gd name="T42" fmla="*/ 157 w 251"/>
                <a:gd name="T43" fmla="*/ 178 h 236"/>
                <a:gd name="T44" fmla="*/ 188 w 251"/>
                <a:gd name="T45" fmla="*/ 148 h 236"/>
                <a:gd name="T46" fmla="*/ 150 w 251"/>
                <a:gd name="T47" fmla="*/ 104 h 236"/>
                <a:gd name="T48" fmla="*/ 157 w 251"/>
                <a:gd name="T49" fmla="*/ 64 h 236"/>
                <a:gd name="T50" fmla="*/ 172 w 251"/>
                <a:gd name="T51" fmla="*/ 71 h 236"/>
                <a:gd name="T52" fmla="*/ 161 w 251"/>
                <a:gd name="T53" fmla="*/ 49 h 236"/>
                <a:gd name="T54" fmla="*/ 157 w 251"/>
                <a:gd name="T55" fmla="*/ 20 h 236"/>
                <a:gd name="T56" fmla="*/ 168 w 251"/>
                <a:gd name="T57" fmla="*/ 21 h 236"/>
                <a:gd name="T58" fmla="*/ 187 w 251"/>
                <a:gd name="T59" fmla="*/ 45 h 236"/>
                <a:gd name="T60" fmla="*/ 171 w 251"/>
                <a:gd name="T61" fmla="*/ 11 h 236"/>
                <a:gd name="T62" fmla="*/ 197 w 251"/>
                <a:gd name="T63" fmla="*/ 32 h 236"/>
                <a:gd name="T64" fmla="*/ 219 w 251"/>
                <a:gd name="T65" fmla="*/ 111 h 236"/>
                <a:gd name="T66" fmla="*/ 244 w 251"/>
                <a:gd name="T67" fmla="*/ 147 h 236"/>
                <a:gd name="T68" fmla="*/ 251 w 251"/>
                <a:gd name="T69" fmla="*/ 190 h 236"/>
                <a:gd name="T70" fmla="*/ 200 w 251"/>
                <a:gd name="T71" fmla="*/ 217 h 236"/>
                <a:gd name="T72" fmla="*/ 95 w 251"/>
                <a:gd name="T73" fmla="*/ 236 h 236"/>
                <a:gd name="T74" fmla="*/ 30 w 251"/>
                <a:gd name="T75" fmla="*/ 225 h 236"/>
                <a:gd name="T76" fmla="*/ 3 w 251"/>
                <a:gd name="T77" fmla="*/ 197 h 236"/>
                <a:gd name="T78" fmla="*/ 131 w 251"/>
                <a:gd name="T79" fmla="*/ 118 h 236"/>
                <a:gd name="T80" fmla="*/ 137 w 251"/>
                <a:gd name="T81" fmla="*/ 167 h 236"/>
                <a:gd name="T82" fmla="*/ 131 w 251"/>
                <a:gd name="T83" fmla="*/ 118 h 236"/>
                <a:gd name="T84" fmla="*/ 150 w 251"/>
                <a:gd name="T85" fmla="*/ 124 h 236"/>
                <a:gd name="T86" fmla="*/ 167 w 251"/>
                <a:gd name="T87" fmla="*/ 139 h 236"/>
                <a:gd name="T88" fmla="*/ 159 w 251"/>
                <a:gd name="T89" fmla="*/ 161 h 236"/>
                <a:gd name="T90" fmla="*/ 147 w 251"/>
                <a:gd name="T91" fmla="*/ 162 h 236"/>
                <a:gd name="T92" fmla="*/ 130 w 251"/>
                <a:gd name="T93" fmla="*/ 60 h 236"/>
                <a:gd name="T94" fmla="*/ 136 w 251"/>
                <a:gd name="T95" fmla="*/ 96 h 236"/>
                <a:gd name="T96" fmla="*/ 130 w 251"/>
                <a:gd name="T97" fmla="*/ 60 h 236"/>
                <a:gd name="T98" fmla="*/ 118 w 251"/>
                <a:gd name="T99" fmla="*/ 91 h 236"/>
                <a:gd name="T100" fmla="*/ 111 w 251"/>
                <a:gd name="T101" fmla="*/ 73 h 236"/>
                <a:gd name="T102" fmla="*/ 0 w 251"/>
                <a:gd name="T103" fmla="*/ 181 h 2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51"/>
                <a:gd name="T157" fmla="*/ 0 h 236"/>
                <a:gd name="T158" fmla="*/ 251 w 251"/>
                <a:gd name="T159" fmla="*/ 236 h 2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51" h="236">
                  <a:moveTo>
                    <a:pt x="0" y="181"/>
                  </a:moveTo>
                  <a:lnTo>
                    <a:pt x="0" y="181"/>
                  </a:lnTo>
                  <a:lnTo>
                    <a:pt x="3" y="163"/>
                  </a:lnTo>
                  <a:lnTo>
                    <a:pt x="9" y="149"/>
                  </a:lnTo>
                  <a:lnTo>
                    <a:pt x="21" y="122"/>
                  </a:lnTo>
                  <a:lnTo>
                    <a:pt x="28" y="108"/>
                  </a:lnTo>
                  <a:lnTo>
                    <a:pt x="34" y="94"/>
                  </a:lnTo>
                  <a:lnTo>
                    <a:pt x="38" y="79"/>
                  </a:lnTo>
                  <a:lnTo>
                    <a:pt x="42" y="60"/>
                  </a:lnTo>
                  <a:lnTo>
                    <a:pt x="47" y="51"/>
                  </a:lnTo>
                  <a:lnTo>
                    <a:pt x="53" y="42"/>
                  </a:lnTo>
                  <a:lnTo>
                    <a:pt x="59" y="33"/>
                  </a:lnTo>
                  <a:lnTo>
                    <a:pt x="65" y="28"/>
                  </a:lnTo>
                  <a:lnTo>
                    <a:pt x="79" y="16"/>
                  </a:lnTo>
                  <a:lnTo>
                    <a:pt x="94" y="4"/>
                  </a:lnTo>
                  <a:lnTo>
                    <a:pt x="103" y="1"/>
                  </a:lnTo>
                  <a:lnTo>
                    <a:pt x="109" y="0"/>
                  </a:lnTo>
                  <a:lnTo>
                    <a:pt x="111" y="1"/>
                  </a:lnTo>
                  <a:lnTo>
                    <a:pt x="112" y="1"/>
                  </a:lnTo>
                  <a:lnTo>
                    <a:pt x="112" y="4"/>
                  </a:lnTo>
                  <a:lnTo>
                    <a:pt x="109" y="14"/>
                  </a:lnTo>
                  <a:lnTo>
                    <a:pt x="106" y="20"/>
                  </a:lnTo>
                  <a:lnTo>
                    <a:pt x="104" y="25"/>
                  </a:lnTo>
                  <a:lnTo>
                    <a:pt x="110" y="24"/>
                  </a:lnTo>
                  <a:lnTo>
                    <a:pt x="115" y="21"/>
                  </a:lnTo>
                  <a:lnTo>
                    <a:pt x="123" y="14"/>
                  </a:lnTo>
                  <a:lnTo>
                    <a:pt x="131" y="7"/>
                  </a:lnTo>
                  <a:lnTo>
                    <a:pt x="136" y="4"/>
                  </a:lnTo>
                  <a:lnTo>
                    <a:pt x="140" y="3"/>
                  </a:lnTo>
                  <a:lnTo>
                    <a:pt x="149" y="16"/>
                  </a:lnTo>
                  <a:lnTo>
                    <a:pt x="151" y="20"/>
                  </a:lnTo>
                  <a:lnTo>
                    <a:pt x="151" y="23"/>
                  </a:lnTo>
                  <a:lnTo>
                    <a:pt x="151" y="27"/>
                  </a:lnTo>
                  <a:lnTo>
                    <a:pt x="150" y="30"/>
                  </a:lnTo>
                  <a:lnTo>
                    <a:pt x="147" y="28"/>
                  </a:lnTo>
                  <a:lnTo>
                    <a:pt x="145" y="28"/>
                  </a:lnTo>
                  <a:lnTo>
                    <a:pt x="143" y="29"/>
                  </a:lnTo>
                  <a:lnTo>
                    <a:pt x="143" y="32"/>
                  </a:lnTo>
                  <a:lnTo>
                    <a:pt x="142" y="39"/>
                  </a:lnTo>
                  <a:lnTo>
                    <a:pt x="140" y="45"/>
                  </a:lnTo>
                  <a:lnTo>
                    <a:pt x="130" y="43"/>
                  </a:lnTo>
                  <a:lnTo>
                    <a:pt x="130" y="37"/>
                  </a:lnTo>
                  <a:lnTo>
                    <a:pt x="129" y="33"/>
                  </a:lnTo>
                  <a:lnTo>
                    <a:pt x="125" y="32"/>
                  </a:lnTo>
                  <a:lnTo>
                    <a:pt x="119" y="31"/>
                  </a:lnTo>
                  <a:lnTo>
                    <a:pt x="119" y="38"/>
                  </a:lnTo>
                  <a:lnTo>
                    <a:pt x="117" y="45"/>
                  </a:lnTo>
                  <a:lnTo>
                    <a:pt x="108" y="57"/>
                  </a:lnTo>
                  <a:lnTo>
                    <a:pt x="104" y="62"/>
                  </a:lnTo>
                  <a:lnTo>
                    <a:pt x="101" y="69"/>
                  </a:lnTo>
                  <a:lnTo>
                    <a:pt x="101" y="79"/>
                  </a:lnTo>
                  <a:lnTo>
                    <a:pt x="101" y="83"/>
                  </a:lnTo>
                  <a:lnTo>
                    <a:pt x="103" y="88"/>
                  </a:lnTo>
                  <a:lnTo>
                    <a:pt x="106" y="93"/>
                  </a:lnTo>
                  <a:lnTo>
                    <a:pt x="109" y="98"/>
                  </a:lnTo>
                  <a:lnTo>
                    <a:pt x="119" y="111"/>
                  </a:lnTo>
                  <a:lnTo>
                    <a:pt x="119" y="134"/>
                  </a:lnTo>
                  <a:lnTo>
                    <a:pt x="118" y="149"/>
                  </a:lnTo>
                  <a:lnTo>
                    <a:pt x="117" y="167"/>
                  </a:lnTo>
                  <a:lnTo>
                    <a:pt x="112" y="166"/>
                  </a:lnTo>
                  <a:lnTo>
                    <a:pt x="107" y="163"/>
                  </a:lnTo>
                  <a:lnTo>
                    <a:pt x="99" y="159"/>
                  </a:lnTo>
                  <a:lnTo>
                    <a:pt x="95" y="158"/>
                  </a:lnTo>
                  <a:lnTo>
                    <a:pt x="90" y="156"/>
                  </a:lnTo>
                  <a:lnTo>
                    <a:pt x="87" y="158"/>
                  </a:lnTo>
                  <a:lnTo>
                    <a:pt x="83" y="161"/>
                  </a:lnTo>
                  <a:lnTo>
                    <a:pt x="86" y="164"/>
                  </a:lnTo>
                  <a:lnTo>
                    <a:pt x="89" y="169"/>
                  </a:lnTo>
                  <a:lnTo>
                    <a:pt x="96" y="175"/>
                  </a:lnTo>
                  <a:lnTo>
                    <a:pt x="104" y="178"/>
                  </a:lnTo>
                  <a:lnTo>
                    <a:pt x="114" y="182"/>
                  </a:lnTo>
                  <a:lnTo>
                    <a:pt x="114" y="189"/>
                  </a:lnTo>
                  <a:lnTo>
                    <a:pt x="111" y="197"/>
                  </a:lnTo>
                  <a:lnTo>
                    <a:pt x="110" y="205"/>
                  </a:lnTo>
                  <a:lnTo>
                    <a:pt x="110" y="213"/>
                  </a:lnTo>
                  <a:lnTo>
                    <a:pt x="115" y="217"/>
                  </a:lnTo>
                  <a:lnTo>
                    <a:pt x="117" y="217"/>
                  </a:lnTo>
                  <a:lnTo>
                    <a:pt x="118" y="216"/>
                  </a:lnTo>
                  <a:lnTo>
                    <a:pt x="121" y="212"/>
                  </a:lnTo>
                  <a:lnTo>
                    <a:pt x="123" y="207"/>
                  </a:lnTo>
                  <a:lnTo>
                    <a:pt x="124" y="195"/>
                  </a:lnTo>
                  <a:lnTo>
                    <a:pt x="125" y="185"/>
                  </a:lnTo>
                  <a:lnTo>
                    <a:pt x="136" y="184"/>
                  </a:lnTo>
                  <a:lnTo>
                    <a:pt x="135" y="193"/>
                  </a:lnTo>
                  <a:lnTo>
                    <a:pt x="135" y="198"/>
                  </a:lnTo>
                  <a:lnTo>
                    <a:pt x="136" y="200"/>
                  </a:lnTo>
                  <a:lnTo>
                    <a:pt x="139" y="202"/>
                  </a:lnTo>
                  <a:lnTo>
                    <a:pt x="144" y="198"/>
                  </a:lnTo>
                  <a:lnTo>
                    <a:pt x="146" y="195"/>
                  </a:lnTo>
                  <a:lnTo>
                    <a:pt x="147" y="189"/>
                  </a:lnTo>
                  <a:lnTo>
                    <a:pt x="147" y="182"/>
                  </a:lnTo>
                  <a:lnTo>
                    <a:pt x="157" y="178"/>
                  </a:lnTo>
                  <a:lnTo>
                    <a:pt x="164" y="175"/>
                  </a:lnTo>
                  <a:lnTo>
                    <a:pt x="168" y="171"/>
                  </a:lnTo>
                  <a:lnTo>
                    <a:pt x="173" y="168"/>
                  </a:lnTo>
                  <a:lnTo>
                    <a:pt x="180" y="160"/>
                  </a:lnTo>
                  <a:lnTo>
                    <a:pt x="188" y="148"/>
                  </a:lnTo>
                  <a:lnTo>
                    <a:pt x="179" y="136"/>
                  </a:lnTo>
                  <a:lnTo>
                    <a:pt x="171" y="125"/>
                  </a:lnTo>
                  <a:lnTo>
                    <a:pt x="161" y="115"/>
                  </a:lnTo>
                  <a:lnTo>
                    <a:pt x="150" y="104"/>
                  </a:lnTo>
                  <a:lnTo>
                    <a:pt x="150" y="62"/>
                  </a:lnTo>
                  <a:lnTo>
                    <a:pt x="153" y="62"/>
                  </a:lnTo>
                  <a:lnTo>
                    <a:pt x="157" y="64"/>
                  </a:lnTo>
                  <a:lnTo>
                    <a:pt x="161" y="67"/>
                  </a:lnTo>
                  <a:lnTo>
                    <a:pt x="167" y="69"/>
                  </a:lnTo>
                  <a:lnTo>
                    <a:pt x="169" y="71"/>
                  </a:lnTo>
                  <a:lnTo>
                    <a:pt x="172" y="71"/>
                  </a:lnTo>
                  <a:lnTo>
                    <a:pt x="171" y="60"/>
                  </a:lnTo>
                  <a:lnTo>
                    <a:pt x="169" y="57"/>
                  </a:lnTo>
                  <a:lnTo>
                    <a:pt x="167" y="53"/>
                  </a:lnTo>
                  <a:lnTo>
                    <a:pt x="165" y="51"/>
                  </a:lnTo>
                  <a:lnTo>
                    <a:pt x="161" y="49"/>
                  </a:lnTo>
                  <a:lnTo>
                    <a:pt x="152" y="45"/>
                  </a:lnTo>
                  <a:lnTo>
                    <a:pt x="154" y="36"/>
                  </a:lnTo>
                  <a:lnTo>
                    <a:pt x="155" y="28"/>
                  </a:lnTo>
                  <a:lnTo>
                    <a:pt x="157" y="20"/>
                  </a:lnTo>
                  <a:lnTo>
                    <a:pt x="157" y="13"/>
                  </a:lnTo>
                  <a:lnTo>
                    <a:pt x="161" y="14"/>
                  </a:lnTo>
                  <a:lnTo>
                    <a:pt x="165" y="17"/>
                  </a:lnTo>
                  <a:lnTo>
                    <a:pt x="168" y="21"/>
                  </a:lnTo>
                  <a:lnTo>
                    <a:pt x="173" y="27"/>
                  </a:lnTo>
                  <a:lnTo>
                    <a:pt x="179" y="37"/>
                  </a:lnTo>
                  <a:lnTo>
                    <a:pt x="182" y="42"/>
                  </a:lnTo>
                  <a:lnTo>
                    <a:pt x="187" y="45"/>
                  </a:lnTo>
                  <a:lnTo>
                    <a:pt x="187" y="36"/>
                  </a:lnTo>
                  <a:lnTo>
                    <a:pt x="179" y="24"/>
                  </a:lnTo>
                  <a:lnTo>
                    <a:pt x="171" y="11"/>
                  </a:lnTo>
                  <a:lnTo>
                    <a:pt x="178" y="13"/>
                  </a:lnTo>
                  <a:lnTo>
                    <a:pt x="183" y="15"/>
                  </a:lnTo>
                  <a:lnTo>
                    <a:pt x="189" y="20"/>
                  </a:lnTo>
                  <a:lnTo>
                    <a:pt x="194" y="25"/>
                  </a:lnTo>
                  <a:lnTo>
                    <a:pt x="197" y="32"/>
                  </a:lnTo>
                  <a:lnTo>
                    <a:pt x="202" y="40"/>
                  </a:lnTo>
                  <a:lnTo>
                    <a:pt x="208" y="58"/>
                  </a:lnTo>
                  <a:lnTo>
                    <a:pt x="212" y="76"/>
                  </a:lnTo>
                  <a:lnTo>
                    <a:pt x="216" y="95"/>
                  </a:lnTo>
                  <a:lnTo>
                    <a:pt x="219" y="111"/>
                  </a:lnTo>
                  <a:lnTo>
                    <a:pt x="222" y="124"/>
                  </a:lnTo>
                  <a:lnTo>
                    <a:pt x="231" y="132"/>
                  </a:lnTo>
                  <a:lnTo>
                    <a:pt x="239" y="140"/>
                  </a:lnTo>
                  <a:lnTo>
                    <a:pt x="244" y="147"/>
                  </a:lnTo>
                  <a:lnTo>
                    <a:pt x="247" y="154"/>
                  </a:lnTo>
                  <a:lnTo>
                    <a:pt x="250" y="161"/>
                  </a:lnTo>
                  <a:lnTo>
                    <a:pt x="251" y="169"/>
                  </a:lnTo>
                  <a:lnTo>
                    <a:pt x="251" y="178"/>
                  </a:lnTo>
                  <a:lnTo>
                    <a:pt x="251" y="190"/>
                  </a:lnTo>
                  <a:lnTo>
                    <a:pt x="243" y="197"/>
                  </a:lnTo>
                  <a:lnTo>
                    <a:pt x="231" y="204"/>
                  </a:lnTo>
                  <a:lnTo>
                    <a:pt x="216" y="211"/>
                  </a:lnTo>
                  <a:lnTo>
                    <a:pt x="200" y="217"/>
                  </a:lnTo>
                  <a:lnTo>
                    <a:pt x="180" y="224"/>
                  </a:lnTo>
                  <a:lnTo>
                    <a:pt x="159" y="228"/>
                  </a:lnTo>
                  <a:lnTo>
                    <a:pt x="138" y="233"/>
                  </a:lnTo>
                  <a:lnTo>
                    <a:pt x="116" y="235"/>
                  </a:lnTo>
                  <a:lnTo>
                    <a:pt x="95" y="236"/>
                  </a:lnTo>
                  <a:lnTo>
                    <a:pt x="74" y="236"/>
                  </a:lnTo>
                  <a:lnTo>
                    <a:pt x="54" y="234"/>
                  </a:lnTo>
                  <a:lnTo>
                    <a:pt x="46" y="232"/>
                  </a:lnTo>
                  <a:lnTo>
                    <a:pt x="37" y="228"/>
                  </a:lnTo>
                  <a:lnTo>
                    <a:pt x="30" y="225"/>
                  </a:lnTo>
                  <a:lnTo>
                    <a:pt x="23" y="221"/>
                  </a:lnTo>
                  <a:lnTo>
                    <a:pt x="16" y="217"/>
                  </a:lnTo>
                  <a:lnTo>
                    <a:pt x="11" y="211"/>
                  </a:lnTo>
                  <a:lnTo>
                    <a:pt x="7" y="204"/>
                  </a:lnTo>
                  <a:lnTo>
                    <a:pt x="3" y="197"/>
                  </a:lnTo>
                  <a:lnTo>
                    <a:pt x="1" y="189"/>
                  </a:lnTo>
                  <a:lnTo>
                    <a:pt x="0" y="181"/>
                  </a:lnTo>
                  <a:lnTo>
                    <a:pt x="131" y="118"/>
                  </a:lnTo>
                  <a:lnTo>
                    <a:pt x="139" y="118"/>
                  </a:lnTo>
                  <a:lnTo>
                    <a:pt x="138" y="140"/>
                  </a:lnTo>
                  <a:lnTo>
                    <a:pt x="137" y="167"/>
                  </a:lnTo>
                  <a:lnTo>
                    <a:pt x="129" y="166"/>
                  </a:lnTo>
                  <a:lnTo>
                    <a:pt x="130" y="142"/>
                  </a:lnTo>
                  <a:lnTo>
                    <a:pt x="131" y="118"/>
                  </a:lnTo>
                  <a:lnTo>
                    <a:pt x="0" y="181"/>
                  </a:lnTo>
                  <a:lnTo>
                    <a:pt x="146" y="159"/>
                  </a:lnTo>
                  <a:lnTo>
                    <a:pt x="150" y="124"/>
                  </a:lnTo>
                  <a:lnTo>
                    <a:pt x="157" y="127"/>
                  </a:lnTo>
                  <a:lnTo>
                    <a:pt x="161" y="131"/>
                  </a:lnTo>
                  <a:lnTo>
                    <a:pt x="165" y="134"/>
                  </a:lnTo>
                  <a:lnTo>
                    <a:pt x="167" y="139"/>
                  </a:lnTo>
                  <a:lnTo>
                    <a:pt x="168" y="142"/>
                  </a:lnTo>
                  <a:lnTo>
                    <a:pt x="168" y="147"/>
                  </a:lnTo>
                  <a:lnTo>
                    <a:pt x="167" y="152"/>
                  </a:lnTo>
                  <a:lnTo>
                    <a:pt x="165" y="155"/>
                  </a:lnTo>
                  <a:lnTo>
                    <a:pt x="159" y="161"/>
                  </a:lnTo>
                  <a:lnTo>
                    <a:pt x="157" y="163"/>
                  </a:lnTo>
                  <a:lnTo>
                    <a:pt x="153" y="164"/>
                  </a:lnTo>
                  <a:lnTo>
                    <a:pt x="151" y="164"/>
                  </a:lnTo>
                  <a:lnTo>
                    <a:pt x="149" y="164"/>
                  </a:lnTo>
                  <a:lnTo>
                    <a:pt x="147" y="162"/>
                  </a:lnTo>
                  <a:lnTo>
                    <a:pt x="146" y="159"/>
                  </a:lnTo>
                  <a:lnTo>
                    <a:pt x="0" y="181"/>
                  </a:lnTo>
                  <a:lnTo>
                    <a:pt x="130" y="60"/>
                  </a:lnTo>
                  <a:lnTo>
                    <a:pt x="140" y="60"/>
                  </a:lnTo>
                  <a:lnTo>
                    <a:pt x="139" y="98"/>
                  </a:lnTo>
                  <a:lnTo>
                    <a:pt x="136" y="96"/>
                  </a:lnTo>
                  <a:lnTo>
                    <a:pt x="133" y="93"/>
                  </a:lnTo>
                  <a:lnTo>
                    <a:pt x="131" y="88"/>
                  </a:lnTo>
                  <a:lnTo>
                    <a:pt x="131" y="83"/>
                  </a:lnTo>
                  <a:lnTo>
                    <a:pt x="131" y="71"/>
                  </a:lnTo>
                  <a:lnTo>
                    <a:pt x="130" y="60"/>
                  </a:lnTo>
                  <a:lnTo>
                    <a:pt x="0" y="181"/>
                  </a:lnTo>
                  <a:lnTo>
                    <a:pt x="118" y="62"/>
                  </a:lnTo>
                  <a:lnTo>
                    <a:pt x="118" y="91"/>
                  </a:lnTo>
                  <a:lnTo>
                    <a:pt x="116" y="90"/>
                  </a:lnTo>
                  <a:lnTo>
                    <a:pt x="114" y="87"/>
                  </a:lnTo>
                  <a:lnTo>
                    <a:pt x="111" y="82"/>
                  </a:lnTo>
                  <a:lnTo>
                    <a:pt x="111" y="78"/>
                  </a:lnTo>
                  <a:lnTo>
                    <a:pt x="111" y="73"/>
                  </a:lnTo>
                  <a:lnTo>
                    <a:pt x="112" y="68"/>
                  </a:lnTo>
                  <a:lnTo>
                    <a:pt x="115" y="65"/>
                  </a:lnTo>
                  <a:lnTo>
                    <a:pt x="118" y="62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CCCC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9" name="Freeform 34"/>
            <p:cNvSpPr>
              <a:spLocks/>
            </p:cNvSpPr>
            <p:nvPr/>
          </p:nvSpPr>
          <p:spPr bwMode="auto">
            <a:xfrm>
              <a:off x="1498" y="3104"/>
              <a:ext cx="256" cy="522"/>
            </a:xfrm>
            <a:custGeom>
              <a:avLst/>
              <a:gdLst>
                <a:gd name="T0" fmla="*/ 0 w 256"/>
                <a:gd name="T1" fmla="*/ 80 h 522"/>
                <a:gd name="T2" fmla="*/ 0 w 256"/>
                <a:gd name="T3" fmla="*/ 80 h 522"/>
                <a:gd name="T4" fmla="*/ 56 w 256"/>
                <a:gd name="T5" fmla="*/ 56 h 522"/>
                <a:gd name="T6" fmla="*/ 92 w 256"/>
                <a:gd name="T7" fmla="*/ 41 h 522"/>
                <a:gd name="T8" fmla="*/ 132 w 256"/>
                <a:gd name="T9" fmla="*/ 26 h 522"/>
                <a:gd name="T10" fmla="*/ 171 w 256"/>
                <a:gd name="T11" fmla="*/ 13 h 522"/>
                <a:gd name="T12" fmla="*/ 190 w 256"/>
                <a:gd name="T13" fmla="*/ 8 h 522"/>
                <a:gd name="T14" fmla="*/ 207 w 256"/>
                <a:gd name="T15" fmla="*/ 4 h 522"/>
                <a:gd name="T16" fmla="*/ 222 w 256"/>
                <a:gd name="T17" fmla="*/ 1 h 522"/>
                <a:gd name="T18" fmla="*/ 236 w 256"/>
                <a:gd name="T19" fmla="*/ 0 h 522"/>
                <a:gd name="T20" fmla="*/ 248 w 256"/>
                <a:gd name="T21" fmla="*/ 0 h 522"/>
                <a:gd name="T22" fmla="*/ 253 w 256"/>
                <a:gd name="T23" fmla="*/ 1 h 522"/>
                <a:gd name="T24" fmla="*/ 256 w 256"/>
                <a:gd name="T25" fmla="*/ 2 h 522"/>
                <a:gd name="T26" fmla="*/ 256 w 256"/>
                <a:gd name="T27" fmla="*/ 2 h 522"/>
                <a:gd name="T28" fmla="*/ 256 w 256"/>
                <a:gd name="T29" fmla="*/ 14 h 522"/>
                <a:gd name="T30" fmla="*/ 256 w 256"/>
                <a:gd name="T31" fmla="*/ 14 h 522"/>
                <a:gd name="T32" fmla="*/ 233 w 256"/>
                <a:gd name="T33" fmla="*/ 16 h 522"/>
                <a:gd name="T34" fmla="*/ 210 w 256"/>
                <a:gd name="T35" fmla="*/ 20 h 522"/>
                <a:gd name="T36" fmla="*/ 186 w 256"/>
                <a:gd name="T37" fmla="*/ 24 h 522"/>
                <a:gd name="T38" fmla="*/ 165 w 256"/>
                <a:gd name="T39" fmla="*/ 31 h 522"/>
                <a:gd name="T40" fmla="*/ 145 w 256"/>
                <a:gd name="T41" fmla="*/ 37 h 522"/>
                <a:gd name="T42" fmla="*/ 125 w 256"/>
                <a:gd name="T43" fmla="*/ 45 h 522"/>
                <a:gd name="T44" fmla="*/ 107 w 256"/>
                <a:gd name="T45" fmla="*/ 52 h 522"/>
                <a:gd name="T46" fmla="*/ 90 w 256"/>
                <a:gd name="T47" fmla="*/ 60 h 522"/>
                <a:gd name="T48" fmla="*/ 61 w 256"/>
                <a:gd name="T49" fmla="*/ 76 h 522"/>
                <a:gd name="T50" fmla="*/ 40 w 256"/>
                <a:gd name="T51" fmla="*/ 88 h 522"/>
                <a:gd name="T52" fmla="*/ 20 w 256"/>
                <a:gd name="T53" fmla="*/ 100 h 522"/>
                <a:gd name="T54" fmla="*/ 27 w 256"/>
                <a:gd name="T55" fmla="*/ 518 h 522"/>
                <a:gd name="T56" fmla="*/ 27 w 256"/>
                <a:gd name="T57" fmla="*/ 518 h 522"/>
                <a:gd name="T58" fmla="*/ 21 w 256"/>
                <a:gd name="T59" fmla="*/ 522 h 522"/>
                <a:gd name="T60" fmla="*/ 21 w 256"/>
                <a:gd name="T61" fmla="*/ 522 h 522"/>
                <a:gd name="T62" fmla="*/ 21 w 256"/>
                <a:gd name="T63" fmla="*/ 463 h 522"/>
                <a:gd name="T64" fmla="*/ 19 w 256"/>
                <a:gd name="T65" fmla="*/ 404 h 522"/>
                <a:gd name="T66" fmla="*/ 17 w 256"/>
                <a:gd name="T67" fmla="*/ 346 h 522"/>
                <a:gd name="T68" fmla="*/ 13 w 256"/>
                <a:gd name="T69" fmla="*/ 289 h 522"/>
                <a:gd name="T70" fmla="*/ 5 w 256"/>
                <a:gd name="T71" fmla="*/ 180 h 522"/>
                <a:gd name="T72" fmla="*/ 3 w 256"/>
                <a:gd name="T73" fmla="*/ 129 h 522"/>
                <a:gd name="T74" fmla="*/ 0 w 256"/>
                <a:gd name="T75" fmla="*/ 80 h 522"/>
                <a:gd name="T76" fmla="*/ 0 w 256"/>
                <a:gd name="T77" fmla="*/ 80 h 52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56"/>
                <a:gd name="T118" fmla="*/ 0 h 522"/>
                <a:gd name="T119" fmla="*/ 256 w 256"/>
                <a:gd name="T120" fmla="*/ 522 h 52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56" h="522">
                  <a:moveTo>
                    <a:pt x="0" y="80"/>
                  </a:moveTo>
                  <a:lnTo>
                    <a:pt x="0" y="80"/>
                  </a:lnTo>
                  <a:lnTo>
                    <a:pt x="56" y="56"/>
                  </a:lnTo>
                  <a:lnTo>
                    <a:pt x="92" y="41"/>
                  </a:lnTo>
                  <a:lnTo>
                    <a:pt x="132" y="26"/>
                  </a:lnTo>
                  <a:lnTo>
                    <a:pt x="171" y="13"/>
                  </a:lnTo>
                  <a:lnTo>
                    <a:pt x="190" y="8"/>
                  </a:lnTo>
                  <a:lnTo>
                    <a:pt x="207" y="4"/>
                  </a:lnTo>
                  <a:lnTo>
                    <a:pt x="222" y="1"/>
                  </a:lnTo>
                  <a:lnTo>
                    <a:pt x="236" y="0"/>
                  </a:lnTo>
                  <a:lnTo>
                    <a:pt x="248" y="0"/>
                  </a:lnTo>
                  <a:lnTo>
                    <a:pt x="253" y="1"/>
                  </a:lnTo>
                  <a:lnTo>
                    <a:pt x="256" y="2"/>
                  </a:lnTo>
                  <a:lnTo>
                    <a:pt x="256" y="14"/>
                  </a:lnTo>
                  <a:lnTo>
                    <a:pt x="233" y="16"/>
                  </a:lnTo>
                  <a:lnTo>
                    <a:pt x="210" y="20"/>
                  </a:lnTo>
                  <a:lnTo>
                    <a:pt x="186" y="24"/>
                  </a:lnTo>
                  <a:lnTo>
                    <a:pt x="165" y="31"/>
                  </a:lnTo>
                  <a:lnTo>
                    <a:pt x="145" y="37"/>
                  </a:lnTo>
                  <a:lnTo>
                    <a:pt x="125" y="45"/>
                  </a:lnTo>
                  <a:lnTo>
                    <a:pt x="107" y="52"/>
                  </a:lnTo>
                  <a:lnTo>
                    <a:pt x="90" y="60"/>
                  </a:lnTo>
                  <a:lnTo>
                    <a:pt x="61" y="76"/>
                  </a:lnTo>
                  <a:lnTo>
                    <a:pt x="40" y="88"/>
                  </a:lnTo>
                  <a:lnTo>
                    <a:pt x="20" y="100"/>
                  </a:lnTo>
                  <a:lnTo>
                    <a:pt x="27" y="518"/>
                  </a:lnTo>
                  <a:lnTo>
                    <a:pt x="21" y="522"/>
                  </a:lnTo>
                  <a:lnTo>
                    <a:pt x="21" y="463"/>
                  </a:lnTo>
                  <a:lnTo>
                    <a:pt x="19" y="404"/>
                  </a:lnTo>
                  <a:lnTo>
                    <a:pt x="17" y="346"/>
                  </a:lnTo>
                  <a:lnTo>
                    <a:pt x="13" y="289"/>
                  </a:lnTo>
                  <a:lnTo>
                    <a:pt x="5" y="180"/>
                  </a:lnTo>
                  <a:lnTo>
                    <a:pt x="3" y="129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5F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0" name="Freeform 35"/>
            <p:cNvSpPr>
              <a:spLocks/>
            </p:cNvSpPr>
            <p:nvPr/>
          </p:nvSpPr>
          <p:spPr bwMode="auto">
            <a:xfrm>
              <a:off x="1550" y="3279"/>
              <a:ext cx="194" cy="328"/>
            </a:xfrm>
            <a:custGeom>
              <a:avLst/>
              <a:gdLst>
                <a:gd name="T0" fmla="*/ 168 w 194"/>
                <a:gd name="T1" fmla="*/ 19 h 328"/>
                <a:gd name="T2" fmla="*/ 189 w 194"/>
                <a:gd name="T3" fmla="*/ 20 h 328"/>
                <a:gd name="T4" fmla="*/ 191 w 194"/>
                <a:gd name="T5" fmla="*/ 81 h 328"/>
                <a:gd name="T6" fmla="*/ 194 w 194"/>
                <a:gd name="T7" fmla="*/ 108 h 328"/>
                <a:gd name="T8" fmla="*/ 159 w 194"/>
                <a:gd name="T9" fmla="*/ 113 h 328"/>
                <a:gd name="T10" fmla="*/ 160 w 194"/>
                <a:gd name="T11" fmla="*/ 95 h 328"/>
                <a:gd name="T12" fmla="*/ 161 w 194"/>
                <a:gd name="T13" fmla="*/ 76 h 328"/>
                <a:gd name="T14" fmla="*/ 168 w 194"/>
                <a:gd name="T15" fmla="*/ 19 h 328"/>
                <a:gd name="T16" fmla="*/ 168 w 194"/>
                <a:gd name="T17" fmla="*/ 19 h 328"/>
                <a:gd name="T18" fmla="*/ 148 w 194"/>
                <a:gd name="T19" fmla="*/ 150 h 328"/>
                <a:gd name="T20" fmla="*/ 149 w 194"/>
                <a:gd name="T21" fmla="*/ 193 h 328"/>
                <a:gd name="T22" fmla="*/ 153 w 194"/>
                <a:gd name="T23" fmla="*/ 214 h 328"/>
                <a:gd name="T24" fmla="*/ 159 w 194"/>
                <a:gd name="T25" fmla="*/ 230 h 328"/>
                <a:gd name="T26" fmla="*/ 180 w 194"/>
                <a:gd name="T27" fmla="*/ 231 h 328"/>
                <a:gd name="T28" fmla="*/ 178 w 194"/>
                <a:gd name="T29" fmla="*/ 253 h 328"/>
                <a:gd name="T30" fmla="*/ 161 w 194"/>
                <a:gd name="T31" fmla="*/ 260 h 328"/>
                <a:gd name="T32" fmla="*/ 96 w 194"/>
                <a:gd name="T33" fmla="*/ 285 h 328"/>
                <a:gd name="T34" fmla="*/ 23 w 194"/>
                <a:gd name="T35" fmla="*/ 317 h 328"/>
                <a:gd name="T36" fmla="*/ 0 w 194"/>
                <a:gd name="T37" fmla="*/ 328 h 328"/>
                <a:gd name="T38" fmla="*/ 34 w 194"/>
                <a:gd name="T39" fmla="*/ 179 h 328"/>
                <a:gd name="T40" fmla="*/ 51 w 194"/>
                <a:gd name="T41" fmla="*/ 127 h 328"/>
                <a:gd name="T42" fmla="*/ 55 w 194"/>
                <a:gd name="T43" fmla="*/ 121 h 328"/>
                <a:gd name="T44" fmla="*/ 58 w 194"/>
                <a:gd name="T45" fmla="*/ 124 h 328"/>
                <a:gd name="T46" fmla="*/ 58 w 194"/>
                <a:gd name="T47" fmla="*/ 134 h 328"/>
                <a:gd name="T48" fmla="*/ 59 w 194"/>
                <a:gd name="T49" fmla="*/ 203 h 328"/>
                <a:gd name="T50" fmla="*/ 63 w 194"/>
                <a:gd name="T51" fmla="*/ 265 h 328"/>
                <a:gd name="T52" fmla="*/ 67 w 194"/>
                <a:gd name="T53" fmla="*/ 280 h 328"/>
                <a:gd name="T54" fmla="*/ 69 w 194"/>
                <a:gd name="T55" fmla="*/ 282 h 328"/>
                <a:gd name="T56" fmla="*/ 72 w 194"/>
                <a:gd name="T57" fmla="*/ 278 h 328"/>
                <a:gd name="T58" fmla="*/ 76 w 194"/>
                <a:gd name="T59" fmla="*/ 256 h 328"/>
                <a:gd name="T60" fmla="*/ 82 w 194"/>
                <a:gd name="T61" fmla="*/ 207 h 328"/>
                <a:gd name="T62" fmla="*/ 89 w 194"/>
                <a:gd name="T63" fmla="*/ 145 h 328"/>
                <a:gd name="T64" fmla="*/ 104 w 194"/>
                <a:gd name="T65" fmla="*/ 50 h 328"/>
                <a:gd name="T66" fmla="*/ 113 w 194"/>
                <a:gd name="T67" fmla="*/ 19 h 328"/>
                <a:gd name="T68" fmla="*/ 120 w 194"/>
                <a:gd name="T69" fmla="*/ 3 h 328"/>
                <a:gd name="T70" fmla="*/ 124 w 194"/>
                <a:gd name="T71" fmla="*/ 0 h 328"/>
                <a:gd name="T72" fmla="*/ 126 w 194"/>
                <a:gd name="T73" fmla="*/ 3 h 328"/>
                <a:gd name="T74" fmla="*/ 130 w 194"/>
                <a:gd name="T75" fmla="*/ 20 h 328"/>
                <a:gd name="T76" fmla="*/ 131 w 194"/>
                <a:gd name="T77" fmla="*/ 58 h 328"/>
                <a:gd name="T78" fmla="*/ 132 w 194"/>
                <a:gd name="T79" fmla="*/ 84 h 328"/>
                <a:gd name="T80" fmla="*/ 134 w 194"/>
                <a:gd name="T81" fmla="*/ 123 h 328"/>
                <a:gd name="T82" fmla="*/ 139 w 194"/>
                <a:gd name="T83" fmla="*/ 145 h 328"/>
                <a:gd name="T84" fmla="*/ 144 w 194"/>
                <a:gd name="T85" fmla="*/ 151 h 328"/>
                <a:gd name="T86" fmla="*/ 147 w 194"/>
                <a:gd name="T87" fmla="*/ 151 h 328"/>
                <a:gd name="T88" fmla="*/ 148 w 194"/>
                <a:gd name="T89" fmla="*/ 150 h 3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4"/>
                <a:gd name="T136" fmla="*/ 0 h 328"/>
                <a:gd name="T137" fmla="*/ 194 w 194"/>
                <a:gd name="T138" fmla="*/ 328 h 3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4" h="328">
                  <a:moveTo>
                    <a:pt x="168" y="19"/>
                  </a:moveTo>
                  <a:lnTo>
                    <a:pt x="168" y="19"/>
                  </a:lnTo>
                  <a:lnTo>
                    <a:pt x="178" y="19"/>
                  </a:lnTo>
                  <a:lnTo>
                    <a:pt x="189" y="20"/>
                  </a:lnTo>
                  <a:lnTo>
                    <a:pt x="191" y="81"/>
                  </a:lnTo>
                  <a:lnTo>
                    <a:pt x="194" y="108"/>
                  </a:lnTo>
                  <a:lnTo>
                    <a:pt x="176" y="112"/>
                  </a:lnTo>
                  <a:lnTo>
                    <a:pt x="159" y="113"/>
                  </a:lnTo>
                  <a:lnTo>
                    <a:pt x="160" y="95"/>
                  </a:lnTo>
                  <a:lnTo>
                    <a:pt x="161" y="76"/>
                  </a:lnTo>
                  <a:lnTo>
                    <a:pt x="163" y="45"/>
                  </a:lnTo>
                  <a:lnTo>
                    <a:pt x="168" y="19"/>
                  </a:lnTo>
                  <a:lnTo>
                    <a:pt x="148" y="150"/>
                  </a:lnTo>
                  <a:lnTo>
                    <a:pt x="148" y="171"/>
                  </a:lnTo>
                  <a:lnTo>
                    <a:pt x="149" y="193"/>
                  </a:lnTo>
                  <a:lnTo>
                    <a:pt x="151" y="203"/>
                  </a:lnTo>
                  <a:lnTo>
                    <a:pt x="153" y="214"/>
                  </a:lnTo>
                  <a:lnTo>
                    <a:pt x="155" y="223"/>
                  </a:lnTo>
                  <a:lnTo>
                    <a:pt x="159" y="230"/>
                  </a:lnTo>
                  <a:lnTo>
                    <a:pt x="180" y="231"/>
                  </a:lnTo>
                  <a:lnTo>
                    <a:pt x="178" y="253"/>
                  </a:lnTo>
                  <a:lnTo>
                    <a:pt x="161" y="260"/>
                  </a:lnTo>
                  <a:lnTo>
                    <a:pt x="141" y="268"/>
                  </a:lnTo>
                  <a:lnTo>
                    <a:pt x="96" y="285"/>
                  </a:lnTo>
                  <a:lnTo>
                    <a:pt x="47" y="306"/>
                  </a:lnTo>
                  <a:lnTo>
                    <a:pt x="23" y="317"/>
                  </a:lnTo>
                  <a:lnTo>
                    <a:pt x="0" y="328"/>
                  </a:lnTo>
                  <a:lnTo>
                    <a:pt x="16" y="258"/>
                  </a:lnTo>
                  <a:lnTo>
                    <a:pt x="34" y="179"/>
                  </a:lnTo>
                  <a:lnTo>
                    <a:pt x="44" y="147"/>
                  </a:lnTo>
                  <a:lnTo>
                    <a:pt x="51" y="127"/>
                  </a:lnTo>
                  <a:lnTo>
                    <a:pt x="54" y="121"/>
                  </a:lnTo>
                  <a:lnTo>
                    <a:pt x="55" y="121"/>
                  </a:lnTo>
                  <a:lnTo>
                    <a:pt x="57" y="121"/>
                  </a:lnTo>
                  <a:lnTo>
                    <a:pt x="58" y="124"/>
                  </a:lnTo>
                  <a:lnTo>
                    <a:pt x="58" y="134"/>
                  </a:lnTo>
                  <a:lnTo>
                    <a:pt x="58" y="167"/>
                  </a:lnTo>
                  <a:lnTo>
                    <a:pt x="59" y="203"/>
                  </a:lnTo>
                  <a:lnTo>
                    <a:pt x="61" y="237"/>
                  </a:lnTo>
                  <a:lnTo>
                    <a:pt x="63" y="265"/>
                  </a:lnTo>
                  <a:lnTo>
                    <a:pt x="66" y="274"/>
                  </a:lnTo>
                  <a:lnTo>
                    <a:pt x="67" y="280"/>
                  </a:lnTo>
                  <a:lnTo>
                    <a:pt x="68" y="282"/>
                  </a:lnTo>
                  <a:lnTo>
                    <a:pt x="69" y="282"/>
                  </a:lnTo>
                  <a:lnTo>
                    <a:pt x="70" y="281"/>
                  </a:lnTo>
                  <a:lnTo>
                    <a:pt x="72" y="278"/>
                  </a:lnTo>
                  <a:lnTo>
                    <a:pt x="74" y="270"/>
                  </a:lnTo>
                  <a:lnTo>
                    <a:pt x="76" y="256"/>
                  </a:lnTo>
                  <a:lnTo>
                    <a:pt x="80" y="234"/>
                  </a:lnTo>
                  <a:lnTo>
                    <a:pt x="82" y="207"/>
                  </a:lnTo>
                  <a:lnTo>
                    <a:pt x="89" y="145"/>
                  </a:lnTo>
                  <a:lnTo>
                    <a:pt x="96" y="93"/>
                  </a:lnTo>
                  <a:lnTo>
                    <a:pt x="104" y="50"/>
                  </a:lnTo>
                  <a:lnTo>
                    <a:pt x="109" y="33"/>
                  </a:lnTo>
                  <a:lnTo>
                    <a:pt x="113" y="19"/>
                  </a:lnTo>
                  <a:lnTo>
                    <a:pt x="117" y="8"/>
                  </a:lnTo>
                  <a:lnTo>
                    <a:pt x="120" y="3"/>
                  </a:lnTo>
                  <a:lnTo>
                    <a:pt x="122" y="0"/>
                  </a:lnTo>
                  <a:lnTo>
                    <a:pt x="124" y="0"/>
                  </a:lnTo>
                  <a:lnTo>
                    <a:pt x="125" y="0"/>
                  </a:lnTo>
                  <a:lnTo>
                    <a:pt x="126" y="3"/>
                  </a:lnTo>
                  <a:lnTo>
                    <a:pt x="129" y="8"/>
                  </a:lnTo>
                  <a:lnTo>
                    <a:pt x="130" y="20"/>
                  </a:lnTo>
                  <a:lnTo>
                    <a:pt x="131" y="36"/>
                  </a:lnTo>
                  <a:lnTo>
                    <a:pt x="131" y="58"/>
                  </a:lnTo>
                  <a:lnTo>
                    <a:pt x="132" y="84"/>
                  </a:lnTo>
                  <a:lnTo>
                    <a:pt x="132" y="106"/>
                  </a:lnTo>
                  <a:lnTo>
                    <a:pt x="134" y="123"/>
                  </a:lnTo>
                  <a:lnTo>
                    <a:pt x="137" y="136"/>
                  </a:lnTo>
                  <a:lnTo>
                    <a:pt x="139" y="145"/>
                  </a:lnTo>
                  <a:lnTo>
                    <a:pt x="142" y="150"/>
                  </a:lnTo>
                  <a:lnTo>
                    <a:pt x="144" y="151"/>
                  </a:lnTo>
                  <a:lnTo>
                    <a:pt x="145" y="151"/>
                  </a:lnTo>
                  <a:lnTo>
                    <a:pt x="147" y="151"/>
                  </a:lnTo>
                  <a:lnTo>
                    <a:pt x="148" y="150"/>
                  </a:lnTo>
                  <a:lnTo>
                    <a:pt x="168" y="19"/>
                  </a:lnTo>
                  <a:close/>
                </a:path>
              </a:pathLst>
            </a:custGeom>
            <a:solidFill>
              <a:srgbClr val="93A1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1" name="Freeform 36"/>
            <p:cNvSpPr>
              <a:spLocks/>
            </p:cNvSpPr>
            <p:nvPr/>
          </p:nvSpPr>
          <p:spPr bwMode="auto">
            <a:xfrm>
              <a:off x="1624" y="3448"/>
              <a:ext cx="633" cy="180"/>
            </a:xfrm>
            <a:custGeom>
              <a:avLst/>
              <a:gdLst>
                <a:gd name="T0" fmla="*/ 633 w 633"/>
                <a:gd name="T1" fmla="*/ 162 h 180"/>
                <a:gd name="T2" fmla="*/ 633 w 633"/>
                <a:gd name="T3" fmla="*/ 174 h 180"/>
                <a:gd name="T4" fmla="*/ 554 w 633"/>
                <a:gd name="T5" fmla="*/ 174 h 180"/>
                <a:gd name="T6" fmla="*/ 484 w 633"/>
                <a:gd name="T7" fmla="*/ 148 h 180"/>
                <a:gd name="T8" fmla="*/ 461 w 633"/>
                <a:gd name="T9" fmla="*/ 141 h 180"/>
                <a:gd name="T10" fmla="*/ 439 w 633"/>
                <a:gd name="T11" fmla="*/ 136 h 180"/>
                <a:gd name="T12" fmla="*/ 433 w 633"/>
                <a:gd name="T13" fmla="*/ 138 h 180"/>
                <a:gd name="T14" fmla="*/ 433 w 633"/>
                <a:gd name="T15" fmla="*/ 143 h 180"/>
                <a:gd name="T16" fmla="*/ 441 w 633"/>
                <a:gd name="T17" fmla="*/ 155 h 180"/>
                <a:gd name="T18" fmla="*/ 465 w 633"/>
                <a:gd name="T19" fmla="*/ 176 h 180"/>
                <a:gd name="T20" fmla="*/ 367 w 633"/>
                <a:gd name="T21" fmla="*/ 180 h 180"/>
                <a:gd name="T22" fmla="*/ 324 w 633"/>
                <a:gd name="T23" fmla="*/ 164 h 180"/>
                <a:gd name="T24" fmla="*/ 279 w 633"/>
                <a:gd name="T25" fmla="*/ 150 h 180"/>
                <a:gd name="T26" fmla="*/ 235 w 633"/>
                <a:gd name="T27" fmla="*/ 140 h 180"/>
                <a:gd name="T28" fmla="*/ 194 w 633"/>
                <a:gd name="T29" fmla="*/ 134 h 180"/>
                <a:gd name="T30" fmla="*/ 168 w 633"/>
                <a:gd name="T31" fmla="*/ 134 h 180"/>
                <a:gd name="T32" fmla="*/ 115 w 633"/>
                <a:gd name="T33" fmla="*/ 137 h 180"/>
                <a:gd name="T34" fmla="*/ 64 w 633"/>
                <a:gd name="T35" fmla="*/ 145 h 180"/>
                <a:gd name="T36" fmla="*/ 20 w 633"/>
                <a:gd name="T37" fmla="*/ 156 h 180"/>
                <a:gd name="T38" fmla="*/ 2 w 633"/>
                <a:gd name="T39" fmla="*/ 163 h 180"/>
                <a:gd name="T40" fmla="*/ 0 w 633"/>
                <a:gd name="T41" fmla="*/ 142 h 180"/>
                <a:gd name="T42" fmla="*/ 0 w 633"/>
                <a:gd name="T43" fmla="*/ 136 h 180"/>
                <a:gd name="T44" fmla="*/ 55 w 633"/>
                <a:gd name="T45" fmla="*/ 115 h 180"/>
                <a:gd name="T46" fmla="*/ 106 w 633"/>
                <a:gd name="T47" fmla="*/ 100 h 180"/>
                <a:gd name="T48" fmla="*/ 109 w 633"/>
                <a:gd name="T49" fmla="*/ 104 h 180"/>
                <a:gd name="T50" fmla="*/ 121 w 633"/>
                <a:gd name="T51" fmla="*/ 109 h 180"/>
                <a:gd name="T52" fmla="*/ 151 w 633"/>
                <a:gd name="T53" fmla="*/ 115 h 180"/>
                <a:gd name="T54" fmla="*/ 207 w 633"/>
                <a:gd name="T55" fmla="*/ 119 h 180"/>
                <a:gd name="T56" fmla="*/ 312 w 633"/>
                <a:gd name="T57" fmla="*/ 119 h 180"/>
                <a:gd name="T58" fmla="*/ 451 w 633"/>
                <a:gd name="T59" fmla="*/ 114 h 180"/>
                <a:gd name="T60" fmla="*/ 526 w 633"/>
                <a:gd name="T61" fmla="*/ 111 h 180"/>
                <a:gd name="T62" fmla="*/ 530 w 633"/>
                <a:gd name="T63" fmla="*/ 99 h 180"/>
                <a:gd name="T64" fmla="*/ 532 w 633"/>
                <a:gd name="T65" fmla="*/ 77 h 180"/>
                <a:gd name="T66" fmla="*/ 633 w 633"/>
                <a:gd name="T67" fmla="*/ 162 h 180"/>
                <a:gd name="T68" fmla="*/ 533 w 633"/>
                <a:gd name="T69" fmla="*/ 55 h 180"/>
                <a:gd name="T70" fmla="*/ 534 w 633"/>
                <a:gd name="T71" fmla="*/ 0 h 180"/>
                <a:gd name="T72" fmla="*/ 550 w 633"/>
                <a:gd name="T73" fmla="*/ 14 h 180"/>
                <a:gd name="T74" fmla="*/ 585 w 633"/>
                <a:gd name="T75" fmla="*/ 41 h 180"/>
                <a:gd name="T76" fmla="*/ 603 w 633"/>
                <a:gd name="T77" fmla="*/ 53 h 180"/>
                <a:gd name="T78" fmla="*/ 621 w 633"/>
                <a:gd name="T79" fmla="*/ 65 h 180"/>
                <a:gd name="T80" fmla="*/ 629 w 633"/>
                <a:gd name="T81" fmla="*/ 75 h 180"/>
                <a:gd name="T82" fmla="*/ 628 w 633"/>
                <a:gd name="T83" fmla="*/ 79 h 180"/>
                <a:gd name="T84" fmla="*/ 619 w 633"/>
                <a:gd name="T85" fmla="*/ 80 h 180"/>
                <a:gd name="T86" fmla="*/ 582 w 633"/>
                <a:gd name="T87" fmla="*/ 74 h 180"/>
                <a:gd name="T88" fmla="*/ 533 w 633"/>
                <a:gd name="T89" fmla="*/ 55 h 180"/>
                <a:gd name="T90" fmla="*/ 633 w 633"/>
                <a:gd name="T91" fmla="*/ 162 h 1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33"/>
                <a:gd name="T139" fmla="*/ 0 h 180"/>
                <a:gd name="T140" fmla="*/ 633 w 633"/>
                <a:gd name="T141" fmla="*/ 180 h 18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33" h="180">
                  <a:moveTo>
                    <a:pt x="633" y="162"/>
                  </a:moveTo>
                  <a:lnTo>
                    <a:pt x="633" y="162"/>
                  </a:lnTo>
                  <a:lnTo>
                    <a:pt x="633" y="174"/>
                  </a:lnTo>
                  <a:lnTo>
                    <a:pt x="554" y="174"/>
                  </a:lnTo>
                  <a:lnTo>
                    <a:pt x="518" y="161"/>
                  </a:lnTo>
                  <a:lnTo>
                    <a:pt x="484" y="148"/>
                  </a:lnTo>
                  <a:lnTo>
                    <a:pt x="461" y="141"/>
                  </a:lnTo>
                  <a:lnTo>
                    <a:pt x="445" y="137"/>
                  </a:lnTo>
                  <a:lnTo>
                    <a:pt x="439" y="136"/>
                  </a:lnTo>
                  <a:lnTo>
                    <a:pt x="435" y="137"/>
                  </a:lnTo>
                  <a:lnTo>
                    <a:pt x="433" y="138"/>
                  </a:lnTo>
                  <a:lnTo>
                    <a:pt x="432" y="141"/>
                  </a:lnTo>
                  <a:lnTo>
                    <a:pt x="433" y="143"/>
                  </a:lnTo>
                  <a:lnTo>
                    <a:pt x="434" y="147"/>
                  </a:lnTo>
                  <a:lnTo>
                    <a:pt x="441" y="155"/>
                  </a:lnTo>
                  <a:lnTo>
                    <a:pt x="451" y="165"/>
                  </a:lnTo>
                  <a:lnTo>
                    <a:pt x="465" y="176"/>
                  </a:lnTo>
                  <a:lnTo>
                    <a:pt x="367" y="180"/>
                  </a:lnTo>
                  <a:lnTo>
                    <a:pt x="324" y="164"/>
                  </a:lnTo>
                  <a:lnTo>
                    <a:pt x="301" y="157"/>
                  </a:lnTo>
                  <a:lnTo>
                    <a:pt x="279" y="150"/>
                  </a:lnTo>
                  <a:lnTo>
                    <a:pt x="257" y="144"/>
                  </a:lnTo>
                  <a:lnTo>
                    <a:pt x="235" y="140"/>
                  </a:lnTo>
                  <a:lnTo>
                    <a:pt x="214" y="136"/>
                  </a:lnTo>
                  <a:lnTo>
                    <a:pt x="194" y="134"/>
                  </a:lnTo>
                  <a:lnTo>
                    <a:pt x="168" y="134"/>
                  </a:lnTo>
                  <a:lnTo>
                    <a:pt x="142" y="135"/>
                  </a:lnTo>
                  <a:lnTo>
                    <a:pt x="115" y="137"/>
                  </a:lnTo>
                  <a:lnTo>
                    <a:pt x="89" y="141"/>
                  </a:lnTo>
                  <a:lnTo>
                    <a:pt x="64" y="145"/>
                  </a:lnTo>
                  <a:lnTo>
                    <a:pt x="41" y="150"/>
                  </a:lnTo>
                  <a:lnTo>
                    <a:pt x="20" y="156"/>
                  </a:lnTo>
                  <a:lnTo>
                    <a:pt x="2" y="163"/>
                  </a:lnTo>
                  <a:lnTo>
                    <a:pt x="0" y="149"/>
                  </a:lnTo>
                  <a:lnTo>
                    <a:pt x="0" y="142"/>
                  </a:lnTo>
                  <a:lnTo>
                    <a:pt x="0" y="136"/>
                  </a:lnTo>
                  <a:lnTo>
                    <a:pt x="28" y="125"/>
                  </a:lnTo>
                  <a:lnTo>
                    <a:pt x="55" y="115"/>
                  </a:lnTo>
                  <a:lnTo>
                    <a:pt x="80" y="107"/>
                  </a:lnTo>
                  <a:lnTo>
                    <a:pt x="106" y="100"/>
                  </a:lnTo>
                  <a:lnTo>
                    <a:pt x="109" y="104"/>
                  </a:lnTo>
                  <a:lnTo>
                    <a:pt x="114" y="106"/>
                  </a:lnTo>
                  <a:lnTo>
                    <a:pt x="121" y="109"/>
                  </a:lnTo>
                  <a:lnTo>
                    <a:pt x="129" y="111"/>
                  </a:lnTo>
                  <a:lnTo>
                    <a:pt x="151" y="115"/>
                  </a:lnTo>
                  <a:lnTo>
                    <a:pt x="176" y="118"/>
                  </a:lnTo>
                  <a:lnTo>
                    <a:pt x="207" y="119"/>
                  </a:lnTo>
                  <a:lnTo>
                    <a:pt x="240" y="120"/>
                  </a:lnTo>
                  <a:lnTo>
                    <a:pt x="312" y="119"/>
                  </a:lnTo>
                  <a:lnTo>
                    <a:pt x="386" y="118"/>
                  </a:lnTo>
                  <a:lnTo>
                    <a:pt x="451" y="114"/>
                  </a:lnTo>
                  <a:lnTo>
                    <a:pt x="526" y="111"/>
                  </a:lnTo>
                  <a:lnTo>
                    <a:pt x="528" y="106"/>
                  </a:lnTo>
                  <a:lnTo>
                    <a:pt x="530" y="99"/>
                  </a:lnTo>
                  <a:lnTo>
                    <a:pt x="532" y="77"/>
                  </a:lnTo>
                  <a:lnTo>
                    <a:pt x="633" y="162"/>
                  </a:lnTo>
                  <a:lnTo>
                    <a:pt x="533" y="55"/>
                  </a:lnTo>
                  <a:lnTo>
                    <a:pt x="534" y="0"/>
                  </a:lnTo>
                  <a:lnTo>
                    <a:pt x="550" y="14"/>
                  </a:lnTo>
                  <a:lnTo>
                    <a:pt x="568" y="28"/>
                  </a:lnTo>
                  <a:lnTo>
                    <a:pt x="585" y="41"/>
                  </a:lnTo>
                  <a:lnTo>
                    <a:pt x="603" y="53"/>
                  </a:lnTo>
                  <a:lnTo>
                    <a:pt x="613" y="60"/>
                  </a:lnTo>
                  <a:lnTo>
                    <a:pt x="621" y="65"/>
                  </a:lnTo>
                  <a:lnTo>
                    <a:pt x="627" y="71"/>
                  </a:lnTo>
                  <a:lnTo>
                    <a:pt x="629" y="75"/>
                  </a:lnTo>
                  <a:lnTo>
                    <a:pt x="629" y="77"/>
                  </a:lnTo>
                  <a:lnTo>
                    <a:pt x="628" y="79"/>
                  </a:lnTo>
                  <a:lnTo>
                    <a:pt x="624" y="80"/>
                  </a:lnTo>
                  <a:lnTo>
                    <a:pt x="619" y="80"/>
                  </a:lnTo>
                  <a:lnTo>
                    <a:pt x="603" y="78"/>
                  </a:lnTo>
                  <a:lnTo>
                    <a:pt x="582" y="74"/>
                  </a:lnTo>
                  <a:lnTo>
                    <a:pt x="559" y="65"/>
                  </a:lnTo>
                  <a:lnTo>
                    <a:pt x="533" y="55"/>
                  </a:lnTo>
                  <a:lnTo>
                    <a:pt x="633" y="162"/>
                  </a:lnTo>
                  <a:close/>
                </a:path>
              </a:pathLst>
            </a:custGeom>
            <a:solidFill>
              <a:srgbClr val="5A6F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2" name="Freeform 37"/>
            <p:cNvSpPr>
              <a:spLocks/>
            </p:cNvSpPr>
            <p:nvPr/>
          </p:nvSpPr>
          <p:spPr bwMode="auto">
            <a:xfrm>
              <a:off x="1658" y="2986"/>
              <a:ext cx="606" cy="263"/>
            </a:xfrm>
            <a:custGeom>
              <a:avLst/>
              <a:gdLst>
                <a:gd name="T0" fmla="*/ 0 w 606"/>
                <a:gd name="T1" fmla="*/ 21 h 263"/>
                <a:gd name="T2" fmla="*/ 0 w 606"/>
                <a:gd name="T3" fmla="*/ 21 h 263"/>
                <a:gd name="T4" fmla="*/ 34 w 606"/>
                <a:gd name="T5" fmla="*/ 16 h 263"/>
                <a:gd name="T6" fmla="*/ 72 w 606"/>
                <a:gd name="T7" fmla="*/ 11 h 263"/>
                <a:gd name="T8" fmla="*/ 109 w 606"/>
                <a:gd name="T9" fmla="*/ 7 h 263"/>
                <a:gd name="T10" fmla="*/ 147 w 606"/>
                <a:gd name="T11" fmla="*/ 5 h 263"/>
                <a:gd name="T12" fmla="*/ 185 w 606"/>
                <a:gd name="T13" fmla="*/ 2 h 263"/>
                <a:gd name="T14" fmla="*/ 225 w 606"/>
                <a:gd name="T15" fmla="*/ 0 h 263"/>
                <a:gd name="T16" fmla="*/ 264 w 606"/>
                <a:gd name="T17" fmla="*/ 0 h 263"/>
                <a:gd name="T18" fmla="*/ 304 w 606"/>
                <a:gd name="T19" fmla="*/ 0 h 263"/>
                <a:gd name="T20" fmla="*/ 342 w 606"/>
                <a:gd name="T21" fmla="*/ 1 h 263"/>
                <a:gd name="T22" fmla="*/ 382 w 606"/>
                <a:gd name="T23" fmla="*/ 5 h 263"/>
                <a:gd name="T24" fmla="*/ 419 w 606"/>
                <a:gd name="T25" fmla="*/ 7 h 263"/>
                <a:gd name="T26" fmla="*/ 456 w 606"/>
                <a:gd name="T27" fmla="*/ 11 h 263"/>
                <a:gd name="T28" fmla="*/ 492 w 606"/>
                <a:gd name="T29" fmla="*/ 17 h 263"/>
                <a:gd name="T30" fmla="*/ 527 w 606"/>
                <a:gd name="T31" fmla="*/ 24 h 263"/>
                <a:gd name="T32" fmla="*/ 561 w 606"/>
                <a:gd name="T33" fmla="*/ 32 h 263"/>
                <a:gd name="T34" fmla="*/ 592 w 606"/>
                <a:gd name="T35" fmla="*/ 43 h 263"/>
                <a:gd name="T36" fmla="*/ 592 w 606"/>
                <a:gd name="T37" fmla="*/ 43 h 263"/>
                <a:gd name="T38" fmla="*/ 595 w 606"/>
                <a:gd name="T39" fmla="*/ 82 h 263"/>
                <a:gd name="T40" fmla="*/ 493 w 606"/>
                <a:gd name="T41" fmla="*/ 60 h 263"/>
                <a:gd name="T42" fmla="*/ 493 w 606"/>
                <a:gd name="T43" fmla="*/ 60 h 263"/>
                <a:gd name="T44" fmla="*/ 532 w 606"/>
                <a:gd name="T45" fmla="*/ 108 h 263"/>
                <a:gd name="T46" fmla="*/ 604 w 606"/>
                <a:gd name="T47" fmla="*/ 198 h 263"/>
                <a:gd name="T48" fmla="*/ 604 w 606"/>
                <a:gd name="T49" fmla="*/ 198 h 263"/>
                <a:gd name="T50" fmla="*/ 606 w 606"/>
                <a:gd name="T51" fmla="*/ 263 h 263"/>
                <a:gd name="T52" fmla="*/ 491 w 606"/>
                <a:gd name="T53" fmla="*/ 158 h 263"/>
                <a:gd name="T54" fmla="*/ 491 w 606"/>
                <a:gd name="T55" fmla="*/ 158 h 263"/>
                <a:gd name="T56" fmla="*/ 491 w 606"/>
                <a:gd name="T57" fmla="*/ 127 h 263"/>
                <a:gd name="T58" fmla="*/ 491 w 606"/>
                <a:gd name="T59" fmla="*/ 127 h 263"/>
                <a:gd name="T60" fmla="*/ 478 w 606"/>
                <a:gd name="T61" fmla="*/ 120 h 263"/>
                <a:gd name="T62" fmla="*/ 463 w 606"/>
                <a:gd name="T63" fmla="*/ 113 h 263"/>
                <a:gd name="T64" fmla="*/ 448 w 606"/>
                <a:gd name="T65" fmla="*/ 109 h 263"/>
                <a:gd name="T66" fmla="*/ 433 w 606"/>
                <a:gd name="T67" fmla="*/ 104 h 263"/>
                <a:gd name="T68" fmla="*/ 354 w 606"/>
                <a:gd name="T69" fmla="*/ 32 h 263"/>
                <a:gd name="T70" fmla="*/ 381 w 606"/>
                <a:gd name="T71" fmla="*/ 95 h 263"/>
                <a:gd name="T72" fmla="*/ 381 w 606"/>
                <a:gd name="T73" fmla="*/ 95 h 263"/>
                <a:gd name="T74" fmla="*/ 341 w 606"/>
                <a:gd name="T75" fmla="*/ 91 h 263"/>
                <a:gd name="T76" fmla="*/ 239 w 606"/>
                <a:gd name="T77" fmla="*/ 30 h 263"/>
                <a:gd name="T78" fmla="*/ 239 w 606"/>
                <a:gd name="T79" fmla="*/ 30 h 263"/>
                <a:gd name="T80" fmla="*/ 281 w 606"/>
                <a:gd name="T81" fmla="*/ 91 h 263"/>
                <a:gd name="T82" fmla="*/ 281 w 606"/>
                <a:gd name="T83" fmla="*/ 91 h 263"/>
                <a:gd name="T84" fmla="*/ 245 w 606"/>
                <a:gd name="T85" fmla="*/ 93 h 263"/>
                <a:gd name="T86" fmla="*/ 211 w 606"/>
                <a:gd name="T87" fmla="*/ 95 h 263"/>
                <a:gd name="T88" fmla="*/ 211 w 606"/>
                <a:gd name="T89" fmla="*/ 95 h 263"/>
                <a:gd name="T90" fmla="*/ 116 w 606"/>
                <a:gd name="T91" fmla="*/ 28 h 263"/>
                <a:gd name="T92" fmla="*/ 142 w 606"/>
                <a:gd name="T93" fmla="*/ 101 h 263"/>
                <a:gd name="T94" fmla="*/ 142 w 606"/>
                <a:gd name="T95" fmla="*/ 101 h 263"/>
                <a:gd name="T96" fmla="*/ 111 w 606"/>
                <a:gd name="T97" fmla="*/ 103 h 263"/>
                <a:gd name="T98" fmla="*/ 101 w 606"/>
                <a:gd name="T99" fmla="*/ 103 h 263"/>
                <a:gd name="T100" fmla="*/ 96 w 606"/>
                <a:gd name="T101" fmla="*/ 103 h 263"/>
                <a:gd name="T102" fmla="*/ 96 w 606"/>
                <a:gd name="T103" fmla="*/ 103 h 263"/>
                <a:gd name="T104" fmla="*/ 90 w 606"/>
                <a:gd name="T105" fmla="*/ 103 h 263"/>
                <a:gd name="T106" fmla="*/ 86 w 606"/>
                <a:gd name="T107" fmla="*/ 101 h 263"/>
                <a:gd name="T108" fmla="*/ 79 w 606"/>
                <a:gd name="T109" fmla="*/ 98 h 263"/>
                <a:gd name="T110" fmla="*/ 73 w 606"/>
                <a:gd name="T111" fmla="*/ 95 h 263"/>
                <a:gd name="T112" fmla="*/ 60 w 606"/>
                <a:gd name="T113" fmla="*/ 83 h 263"/>
                <a:gd name="T114" fmla="*/ 46 w 606"/>
                <a:gd name="T115" fmla="*/ 71 h 263"/>
                <a:gd name="T116" fmla="*/ 19 w 606"/>
                <a:gd name="T117" fmla="*/ 43 h 263"/>
                <a:gd name="T118" fmla="*/ 0 w 606"/>
                <a:gd name="T119" fmla="*/ 21 h 263"/>
                <a:gd name="T120" fmla="*/ 0 w 606"/>
                <a:gd name="T121" fmla="*/ 21 h 26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06"/>
                <a:gd name="T184" fmla="*/ 0 h 263"/>
                <a:gd name="T185" fmla="*/ 606 w 606"/>
                <a:gd name="T186" fmla="*/ 263 h 26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06" h="263">
                  <a:moveTo>
                    <a:pt x="0" y="21"/>
                  </a:moveTo>
                  <a:lnTo>
                    <a:pt x="0" y="21"/>
                  </a:lnTo>
                  <a:lnTo>
                    <a:pt x="34" y="16"/>
                  </a:lnTo>
                  <a:lnTo>
                    <a:pt x="72" y="11"/>
                  </a:lnTo>
                  <a:lnTo>
                    <a:pt x="109" y="7"/>
                  </a:lnTo>
                  <a:lnTo>
                    <a:pt x="147" y="5"/>
                  </a:lnTo>
                  <a:lnTo>
                    <a:pt x="185" y="2"/>
                  </a:lnTo>
                  <a:lnTo>
                    <a:pt x="225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42" y="1"/>
                  </a:lnTo>
                  <a:lnTo>
                    <a:pt x="382" y="5"/>
                  </a:lnTo>
                  <a:lnTo>
                    <a:pt x="419" y="7"/>
                  </a:lnTo>
                  <a:lnTo>
                    <a:pt x="456" y="11"/>
                  </a:lnTo>
                  <a:lnTo>
                    <a:pt x="492" y="17"/>
                  </a:lnTo>
                  <a:lnTo>
                    <a:pt x="527" y="24"/>
                  </a:lnTo>
                  <a:lnTo>
                    <a:pt x="561" y="32"/>
                  </a:lnTo>
                  <a:lnTo>
                    <a:pt x="592" y="43"/>
                  </a:lnTo>
                  <a:lnTo>
                    <a:pt x="595" y="82"/>
                  </a:lnTo>
                  <a:lnTo>
                    <a:pt x="493" y="60"/>
                  </a:lnTo>
                  <a:lnTo>
                    <a:pt x="532" y="108"/>
                  </a:lnTo>
                  <a:lnTo>
                    <a:pt x="604" y="198"/>
                  </a:lnTo>
                  <a:lnTo>
                    <a:pt x="606" y="263"/>
                  </a:lnTo>
                  <a:lnTo>
                    <a:pt x="491" y="158"/>
                  </a:lnTo>
                  <a:lnTo>
                    <a:pt x="491" y="127"/>
                  </a:lnTo>
                  <a:lnTo>
                    <a:pt x="478" y="120"/>
                  </a:lnTo>
                  <a:lnTo>
                    <a:pt x="463" y="113"/>
                  </a:lnTo>
                  <a:lnTo>
                    <a:pt x="448" y="109"/>
                  </a:lnTo>
                  <a:lnTo>
                    <a:pt x="433" y="104"/>
                  </a:lnTo>
                  <a:lnTo>
                    <a:pt x="354" y="32"/>
                  </a:lnTo>
                  <a:lnTo>
                    <a:pt x="381" y="95"/>
                  </a:lnTo>
                  <a:lnTo>
                    <a:pt x="341" y="91"/>
                  </a:lnTo>
                  <a:lnTo>
                    <a:pt x="239" y="30"/>
                  </a:lnTo>
                  <a:lnTo>
                    <a:pt x="281" y="91"/>
                  </a:lnTo>
                  <a:lnTo>
                    <a:pt x="245" y="93"/>
                  </a:lnTo>
                  <a:lnTo>
                    <a:pt x="211" y="95"/>
                  </a:lnTo>
                  <a:lnTo>
                    <a:pt x="116" y="28"/>
                  </a:lnTo>
                  <a:lnTo>
                    <a:pt x="142" y="101"/>
                  </a:lnTo>
                  <a:lnTo>
                    <a:pt x="111" y="103"/>
                  </a:lnTo>
                  <a:lnTo>
                    <a:pt x="101" y="103"/>
                  </a:lnTo>
                  <a:lnTo>
                    <a:pt x="96" y="103"/>
                  </a:lnTo>
                  <a:lnTo>
                    <a:pt x="90" y="103"/>
                  </a:lnTo>
                  <a:lnTo>
                    <a:pt x="86" y="101"/>
                  </a:lnTo>
                  <a:lnTo>
                    <a:pt x="79" y="98"/>
                  </a:lnTo>
                  <a:lnTo>
                    <a:pt x="73" y="95"/>
                  </a:lnTo>
                  <a:lnTo>
                    <a:pt x="60" y="83"/>
                  </a:lnTo>
                  <a:lnTo>
                    <a:pt x="46" y="71"/>
                  </a:lnTo>
                  <a:lnTo>
                    <a:pt x="19" y="4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DB2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3" name="Freeform 38"/>
            <p:cNvSpPr>
              <a:spLocks/>
            </p:cNvSpPr>
            <p:nvPr/>
          </p:nvSpPr>
          <p:spPr bwMode="auto">
            <a:xfrm>
              <a:off x="1785" y="3048"/>
              <a:ext cx="403" cy="312"/>
            </a:xfrm>
            <a:custGeom>
              <a:avLst/>
              <a:gdLst>
                <a:gd name="T0" fmla="*/ 0 w 403"/>
                <a:gd name="T1" fmla="*/ 7 h 312"/>
                <a:gd name="T2" fmla="*/ 11 w 403"/>
                <a:gd name="T3" fmla="*/ 5 h 312"/>
                <a:gd name="T4" fmla="*/ 79 w 403"/>
                <a:gd name="T5" fmla="*/ 2 h 312"/>
                <a:gd name="T6" fmla="*/ 184 w 403"/>
                <a:gd name="T7" fmla="*/ 2 h 312"/>
                <a:gd name="T8" fmla="*/ 264 w 403"/>
                <a:gd name="T9" fmla="*/ 6 h 312"/>
                <a:gd name="T10" fmla="*/ 310 w 403"/>
                <a:gd name="T11" fmla="*/ 12 h 312"/>
                <a:gd name="T12" fmla="*/ 331 w 403"/>
                <a:gd name="T13" fmla="*/ 16 h 312"/>
                <a:gd name="T14" fmla="*/ 362 w 403"/>
                <a:gd name="T15" fmla="*/ 25 h 312"/>
                <a:gd name="T16" fmla="*/ 384 w 403"/>
                <a:gd name="T17" fmla="*/ 38 h 312"/>
                <a:gd name="T18" fmla="*/ 395 w 403"/>
                <a:gd name="T19" fmla="*/ 51 h 312"/>
                <a:gd name="T20" fmla="*/ 402 w 403"/>
                <a:gd name="T21" fmla="*/ 71 h 312"/>
                <a:gd name="T22" fmla="*/ 403 w 403"/>
                <a:gd name="T23" fmla="*/ 94 h 312"/>
                <a:gd name="T24" fmla="*/ 400 w 403"/>
                <a:gd name="T25" fmla="*/ 158 h 312"/>
                <a:gd name="T26" fmla="*/ 399 w 403"/>
                <a:gd name="T27" fmla="*/ 201 h 312"/>
                <a:gd name="T28" fmla="*/ 396 w 403"/>
                <a:gd name="T29" fmla="*/ 275 h 312"/>
                <a:gd name="T30" fmla="*/ 392 w 403"/>
                <a:gd name="T31" fmla="*/ 305 h 312"/>
                <a:gd name="T32" fmla="*/ 387 w 403"/>
                <a:gd name="T33" fmla="*/ 312 h 312"/>
                <a:gd name="T34" fmla="*/ 384 w 403"/>
                <a:gd name="T35" fmla="*/ 310 h 312"/>
                <a:gd name="T36" fmla="*/ 380 w 403"/>
                <a:gd name="T37" fmla="*/ 289 h 312"/>
                <a:gd name="T38" fmla="*/ 379 w 403"/>
                <a:gd name="T39" fmla="*/ 261 h 312"/>
                <a:gd name="T40" fmla="*/ 379 w 403"/>
                <a:gd name="T41" fmla="*/ 137 h 312"/>
                <a:gd name="T42" fmla="*/ 378 w 403"/>
                <a:gd name="T43" fmla="*/ 74 h 312"/>
                <a:gd name="T44" fmla="*/ 378 w 403"/>
                <a:gd name="T45" fmla="*/ 62 h 312"/>
                <a:gd name="T46" fmla="*/ 372 w 403"/>
                <a:gd name="T47" fmla="*/ 50 h 312"/>
                <a:gd name="T48" fmla="*/ 358 w 403"/>
                <a:gd name="T49" fmla="*/ 40 h 312"/>
                <a:gd name="T50" fmla="*/ 338 w 403"/>
                <a:gd name="T51" fmla="*/ 32 h 312"/>
                <a:gd name="T52" fmla="*/ 314 w 403"/>
                <a:gd name="T53" fmla="*/ 25 h 312"/>
                <a:gd name="T54" fmla="*/ 254 w 403"/>
                <a:gd name="T55" fmla="*/ 17 h 312"/>
                <a:gd name="T56" fmla="*/ 184 w 403"/>
                <a:gd name="T57" fmla="*/ 13 h 312"/>
                <a:gd name="T58" fmla="*/ 57 w 403"/>
                <a:gd name="T59" fmla="*/ 11 h 312"/>
                <a:gd name="T60" fmla="*/ 4 w 403"/>
                <a:gd name="T61" fmla="*/ 10 h 312"/>
                <a:gd name="T62" fmla="*/ 0 w 403"/>
                <a:gd name="T63" fmla="*/ 7 h 3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3"/>
                <a:gd name="T97" fmla="*/ 0 h 312"/>
                <a:gd name="T98" fmla="*/ 403 w 403"/>
                <a:gd name="T99" fmla="*/ 312 h 3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3" h="312">
                  <a:moveTo>
                    <a:pt x="0" y="7"/>
                  </a:moveTo>
                  <a:lnTo>
                    <a:pt x="0" y="7"/>
                  </a:lnTo>
                  <a:lnTo>
                    <a:pt x="3" y="6"/>
                  </a:lnTo>
                  <a:lnTo>
                    <a:pt x="11" y="5"/>
                  </a:lnTo>
                  <a:lnTo>
                    <a:pt x="39" y="3"/>
                  </a:lnTo>
                  <a:lnTo>
                    <a:pt x="79" y="2"/>
                  </a:lnTo>
                  <a:lnTo>
                    <a:pt x="129" y="0"/>
                  </a:lnTo>
                  <a:lnTo>
                    <a:pt x="184" y="2"/>
                  </a:lnTo>
                  <a:lnTo>
                    <a:pt x="238" y="4"/>
                  </a:lnTo>
                  <a:lnTo>
                    <a:pt x="264" y="6"/>
                  </a:lnTo>
                  <a:lnTo>
                    <a:pt x="288" y="9"/>
                  </a:lnTo>
                  <a:lnTo>
                    <a:pt x="310" y="12"/>
                  </a:lnTo>
                  <a:lnTo>
                    <a:pt x="331" y="16"/>
                  </a:lnTo>
                  <a:lnTo>
                    <a:pt x="348" y="20"/>
                  </a:lnTo>
                  <a:lnTo>
                    <a:pt x="362" y="25"/>
                  </a:lnTo>
                  <a:lnTo>
                    <a:pt x="373" y="31"/>
                  </a:lnTo>
                  <a:lnTo>
                    <a:pt x="384" y="38"/>
                  </a:lnTo>
                  <a:lnTo>
                    <a:pt x="391" y="45"/>
                  </a:lnTo>
                  <a:lnTo>
                    <a:pt x="395" y="51"/>
                  </a:lnTo>
                  <a:lnTo>
                    <a:pt x="400" y="61"/>
                  </a:lnTo>
                  <a:lnTo>
                    <a:pt x="402" y="71"/>
                  </a:lnTo>
                  <a:lnTo>
                    <a:pt x="403" y="82"/>
                  </a:lnTo>
                  <a:lnTo>
                    <a:pt x="403" y="94"/>
                  </a:lnTo>
                  <a:lnTo>
                    <a:pt x="402" y="123"/>
                  </a:lnTo>
                  <a:lnTo>
                    <a:pt x="400" y="158"/>
                  </a:lnTo>
                  <a:lnTo>
                    <a:pt x="399" y="201"/>
                  </a:lnTo>
                  <a:lnTo>
                    <a:pt x="399" y="243"/>
                  </a:lnTo>
                  <a:lnTo>
                    <a:pt x="396" y="275"/>
                  </a:lnTo>
                  <a:lnTo>
                    <a:pt x="393" y="297"/>
                  </a:lnTo>
                  <a:lnTo>
                    <a:pt x="392" y="305"/>
                  </a:lnTo>
                  <a:lnTo>
                    <a:pt x="389" y="310"/>
                  </a:lnTo>
                  <a:lnTo>
                    <a:pt x="387" y="312"/>
                  </a:lnTo>
                  <a:lnTo>
                    <a:pt x="386" y="312"/>
                  </a:lnTo>
                  <a:lnTo>
                    <a:pt x="384" y="310"/>
                  </a:lnTo>
                  <a:lnTo>
                    <a:pt x="382" y="305"/>
                  </a:lnTo>
                  <a:lnTo>
                    <a:pt x="380" y="289"/>
                  </a:lnTo>
                  <a:lnTo>
                    <a:pt x="379" y="261"/>
                  </a:lnTo>
                  <a:lnTo>
                    <a:pt x="378" y="196"/>
                  </a:lnTo>
                  <a:lnTo>
                    <a:pt x="379" y="137"/>
                  </a:lnTo>
                  <a:lnTo>
                    <a:pt x="379" y="90"/>
                  </a:lnTo>
                  <a:lnTo>
                    <a:pt x="378" y="74"/>
                  </a:lnTo>
                  <a:lnTo>
                    <a:pt x="378" y="62"/>
                  </a:lnTo>
                  <a:lnTo>
                    <a:pt x="376" y="56"/>
                  </a:lnTo>
                  <a:lnTo>
                    <a:pt x="372" y="50"/>
                  </a:lnTo>
                  <a:lnTo>
                    <a:pt x="366" y="45"/>
                  </a:lnTo>
                  <a:lnTo>
                    <a:pt x="358" y="40"/>
                  </a:lnTo>
                  <a:lnTo>
                    <a:pt x="349" y="35"/>
                  </a:lnTo>
                  <a:lnTo>
                    <a:pt x="338" y="32"/>
                  </a:lnTo>
                  <a:lnTo>
                    <a:pt x="327" y="28"/>
                  </a:lnTo>
                  <a:lnTo>
                    <a:pt x="314" y="25"/>
                  </a:lnTo>
                  <a:lnTo>
                    <a:pt x="285" y="20"/>
                  </a:lnTo>
                  <a:lnTo>
                    <a:pt x="254" y="17"/>
                  </a:lnTo>
                  <a:lnTo>
                    <a:pt x="219" y="14"/>
                  </a:lnTo>
                  <a:lnTo>
                    <a:pt x="184" y="13"/>
                  </a:lnTo>
                  <a:lnTo>
                    <a:pt x="117" y="11"/>
                  </a:lnTo>
                  <a:lnTo>
                    <a:pt x="57" y="11"/>
                  </a:lnTo>
                  <a:lnTo>
                    <a:pt x="15" y="11"/>
                  </a:lnTo>
                  <a:lnTo>
                    <a:pt x="4" y="10"/>
                  </a:lnTo>
                  <a:lnTo>
                    <a:pt x="2" y="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3E0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4" name="Freeform 39"/>
            <p:cNvSpPr>
              <a:spLocks/>
            </p:cNvSpPr>
            <p:nvPr/>
          </p:nvSpPr>
          <p:spPr bwMode="auto">
            <a:xfrm>
              <a:off x="1833" y="3295"/>
              <a:ext cx="250" cy="225"/>
            </a:xfrm>
            <a:custGeom>
              <a:avLst/>
              <a:gdLst>
                <a:gd name="T0" fmla="*/ 109 w 250"/>
                <a:gd name="T1" fmla="*/ 202 h 225"/>
                <a:gd name="T2" fmla="*/ 115 w 250"/>
                <a:gd name="T3" fmla="*/ 206 h 225"/>
                <a:gd name="T4" fmla="*/ 122 w 250"/>
                <a:gd name="T5" fmla="*/ 198 h 225"/>
                <a:gd name="T6" fmla="*/ 134 w 250"/>
                <a:gd name="T7" fmla="*/ 188 h 225"/>
                <a:gd name="T8" fmla="*/ 138 w 250"/>
                <a:gd name="T9" fmla="*/ 191 h 225"/>
                <a:gd name="T10" fmla="*/ 144 w 250"/>
                <a:gd name="T11" fmla="*/ 187 h 225"/>
                <a:gd name="T12" fmla="*/ 149 w 250"/>
                <a:gd name="T13" fmla="*/ 186 h 225"/>
                <a:gd name="T14" fmla="*/ 188 w 250"/>
                <a:gd name="T15" fmla="*/ 179 h 225"/>
                <a:gd name="T16" fmla="*/ 209 w 250"/>
                <a:gd name="T17" fmla="*/ 167 h 225"/>
                <a:gd name="T18" fmla="*/ 217 w 250"/>
                <a:gd name="T19" fmla="*/ 156 h 225"/>
                <a:gd name="T20" fmla="*/ 216 w 250"/>
                <a:gd name="T21" fmla="*/ 144 h 225"/>
                <a:gd name="T22" fmla="*/ 203 w 250"/>
                <a:gd name="T23" fmla="*/ 135 h 225"/>
                <a:gd name="T24" fmla="*/ 197 w 250"/>
                <a:gd name="T25" fmla="*/ 130 h 225"/>
                <a:gd name="T26" fmla="*/ 193 w 250"/>
                <a:gd name="T27" fmla="*/ 118 h 225"/>
                <a:gd name="T28" fmla="*/ 194 w 250"/>
                <a:gd name="T29" fmla="*/ 72 h 225"/>
                <a:gd name="T30" fmla="*/ 193 w 250"/>
                <a:gd name="T31" fmla="*/ 53 h 225"/>
                <a:gd name="T32" fmla="*/ 186 w 250"/>
                <a:gd name="T33" fmla="*/ 32 h 225"/>
                <a:gd name="T34" fmla="*/ 178 w 250"/>
                <a:gd name="T35" fmla="*/ 13 h 225"/>
                <a:gd name="T36" fmla="*/ 177 w 250"/>
                <a:gd name="T37" fmla="*/ 2 h 225"/>
                <a:gd name="T38" fmla="*/ 193 w 250"/>
                <a:gd name="T39" fmla="*/ 14 h 225"/>
                <a:gd name="T40" fmla="*/ 207 w 250"/>
                <a:gd name="T41" fmla="*/ 47 h 225"/>
                <a:gd name="T42" fmla="*/ 218 w 250"/>
                <a:gd name="T43" fmla="*/ 100 h 225"/>
                <a:gd name="T44" fmla="*/ 230 w 250"/>
                <a:gd name="T45" fmla="*/ 121 h 225"/>
                <a:gd name="T46" fmla="*/ 246 w 250"/>
                <a:gd name="T47" fmla="*/ 143 h 225"/>
                <a:gd name="T48" fmla="*/ 250 w 250"/>
                <a:gd name="T49" fmla="*/ 167 h 225"/>
                <a:gd name="T50" fmla="*/ 242 w 250"/>
                <a:gd name="T51" fmla="*/ 185 h 225"/>
                <a:gd name="T52" fmla="*/ 200 w 250"/>
                <a:gd name="T53" fmla="*/ 206 h 225"/>
                <a:gd name="T54" fmla="*/ 141 w 250"/>
                <a:gd name="T55" fmla="*/ 221 h 225"/>
                <a:gd name="T56" fmla="*/ 78 w 250"/>
                <a:gd name="T57" fmla="*/ 225 h 225"/>
                <a:gd name="T58" fmla="*/ 34 w 250"/>
                <a:gd name="T59" fmla="*/ 216 h 225"/>
                <a:gd name="T60" fmla="*/ 14 w 250"/>
                <a:gd name="T61" fmla="*/ 203 h 225"/>
                <a:gd name="T62" fmla="*/ 1 w 250"/>
                <a:gd name="T63" fmla="*/ 185 h 225"/>
                <a:gd name="T64" fmla="*/ 6 w 250"/>
                <a:gd name="T65" fmla="*/ 159 h 225"/>
                <a:gd name="T66" fmla="*/ 17 w 250"/>
                <a:gd name="T67" fmla="*/ 141 h 225"/>
                <a:gd name="T68" fmla="*/ 22 w 250"/>
                <a:gd name="T69" fmla="*/ 144 h 225"/>
                <a:gd name="T70" fmla="*/ 24 w 250"/>
                <a:gd name="T71" fmla="*/ 166 h 225"/>
                <a:gd name="T72" fmla="*/ 27 w 250"/>
                <a:gd name="T73" fmla="*/ 176 h 225"/>
                <a:gd name="T74" fmla="*/ 31 w 250"/>
                <a:gd name="T75" fmla="*/ 179 h 225"/>
                <a:gd name="T76" fmla="*/ 46 w 250"/>
                <a:gd name="T77" fmla="*/ 170 h 225"/>
                <a:gd name="T78" fmla="*/ 57 w 250"/>
                <a:gd name="T79" fmla="*/ 156 h 225"/>
                <a:gd name="T80" fmla="*/ 71 w 250"/>
                <a:gd name="T81" fmla="*/ 144 h 225"/>
                <a:gd name="T82" fmla="*/ 72 w 250"/>
                <a:gd name="T83" fmla="*/ 170 h 225"/>
                <a:gd name="T84" fmla="*/ 72 w 250"/>
                <a:gd name="T85" fmla="*/ 189 h 225"/>
                <a:gd name="T86" fmla="*/ 85 w 250"/>
                <a:gd name="T87" fmla="*/ 194 h 2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50"/>
                <a:gd name="T133" fmla="*/ 0 h 225"/>
                <a:gd name="T134" fmla="*/ 250 w 250"/>
                <a:gd name="T135" fmla="*/ 225 h 2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50" h="225">
                  <a:moveTo>
                    <a:pt x="110" y="191"/>
                  </a:moveTo>
                  <a:lnTo>
                    <a:pt x="110" y="191"/>
                  </a:lnTo>
                  <a:lnTo>
                    <a:pt x="109" y="202"/>
                  </a:lnTo>
                  <a:lnTo>
                    <a:pt x="113" y="205"/>
                  </a:lnTo>
                  <a:lnTo>
                    <a:pt x="115" y="206"/>
                  </a:lnTo>
                  <a:lnTo>
                    <a:pt x="117" y="205"/>
                  </a:lnTo>
                  <a:lnTo>
                    <a:pt x="120" y="203"/>
                  </a:lnTo>
                  <a:lnTo>
                    <a:pt x="122" y="198"/>
                  </a:lnTo>
                  <a:lnTo>
                    <a:pt x="123" y="189"/>
                  </a:lnTo>
                  <a:lnTo>
                    <a:pt x="134" y="188"/>
                  </a:lnTo>
                  <a:lnTo>
                    <a:pt x="136" y="189"/>
                  </a:lnTo>
                  <a:lnTo>
                    <a:pt x="138" y="191"/>
                  </a:lnTo>
                  <a:lnTo>
                    <a:pt x="142" y="189"/>
                  </a:lnTo>
                  <a:lnTo>
                    <a:pt x="144" y="187"/>
                  </a:lnTo>
                  <a:lnTo>
                    <a:pt x="149" y="186"/>
                  </a:lnTo>
                  <a:lnTo>
                    <a:pt x="164" y="185"/>
                  </a:lnTo>
                  <a:lnTo>
                    <a:pt x="177" y="181"/>
                  </a:lnTo>
                  <a:lnTo>
                    <a:pt x="188" y="179"/>
                  </a:lnTo>
                  <a:lnTo>
                    <a:pt x="196" y="176"/>
                  </a:lnTo>
                  <a:lnTo>
                    <a:pt x="204" y="171"/>
                  </a:lnTo>
                  <a:lnTo>
                    <a:pt x="209" y="167"/>
                  </a:lnTo>
                  <a:lnTo>
                    <a:pt x="214" y="164"/>
                  </a:lnTo>
                  <a:lnTo>
                    <a:pt x="216" y="159"/>
                  </a:lnTo>
                  <a:lnTo>
                    <a:pt x="217" y="156"/>
                  </a:lnTo>
                  <a:lnTo>
                    <a:pt x="218" y="151"/>
                  </a:lnTo>
                  <a:lnTo>
                    <a:pt x="217" y="148"/>
                  </a:lnTo>
                  <a:lnTo>
                    <a:pt x="216" y="144"/>
                  </a:lnTo>
                  <a:lnTo>
                    <a:pt x="214" y="141"/>
                  </a:lnTo>
                  <a:lnTo>
                    <a:pt x="210" y="138"/>
                  </a:lnTo>
                  <a:lnTo>
                    <a:pt x="203" y="135"/>
                  </a:lnTo>
                  <a:lnTo>
                    <a:pt x="200" y="133"/>
                  </a:lnTo>
                  <a:lnTo>
                    <a:pt x="197" y="130"/>
                  </a:lnTo>
                  <a:lnTo>
                    <a:pt x="195" y="128"/>
                  </a:lnTo>
                  <a:lnTo>
                    <a:pt x="194" y="125"/>
                  </a:lnTo>
                  <a:lnTo>
                    <a:pt x="193" y="118"/>
                  </a:lnTo>
                  <a:lnTo>
                    <a:pt x="192" y="107"/>
                  </a:lnTo>
                  <a:lnTo>
                    <a:pt x="194" y="85"/>
                  </a:lnTo>
                  <a:lnTo>
                    <a:pt x="194" y="72"/>
                  </a:lnTo>
                  <a:lnTo>
                    <a:pt x="194" y="60"/>
                  </a:lnTo>
                  <a:lnTo>
                    <a:pt x="193" y="53"/>
                  </a:lnTo>
                  <a:lnTo>
                    <a:pt x="192" y="46"/>
                  </a:lnTo>
                  <a:lnTo>
                    <a:pt x="186" y="32"/>
                  </a:lnTo>
                  <a:lnTo>
                    <a:pt x="186" y="25"/>
                  </a:lnTo>
                  <a:lnTo>
                    <a:pt x="178" y="13"/>
                  </a:lnTo>
                  <a:lnTo>
                    <a:pt x="170" y="0"/>
                  </a:lnTo>
                  <a:lnTo>
                    <a:pt x="177" y="2"/>
                  </a:lnTo>
                  <a:lnTo>
                    <a:pt x="182" y="4"/>
                  </a:lnTo>
                  <a:lnTo>
                    <a:pt x="188" y="9"/>
                  </a:lnTo>
                  <a:lnTo>
                    <a:pt x="193" y="14"/>
                  </a:lnTo>
                  <a:lnTo>
                    <a:pt x="196" y="21"/>
                  </a:lnTo>
                  <a:lnTo>
                    <a:pt x="201" y="29"/>
                  </a:lnTo>
                  <a:lnTo>
                    <a:pt x="207" y="47"/>
                  </a:lnTo>
                  <a:lnTo>
                    <a:pt x="211" y="65"/>
                  </a:lnTo>
                  <a:lnTo>
                    <a:pt x="215" y="84"/>
                  </a:lnTo>
                  <a:lnTo>
                    <a:pt x="218" y="100"/>
                  </a:lnTo>
                  <a:lnTo>
                    <a:pt x="221" y="113"/>
                  </a:lnTo>
                  <a:lnTo>
                    <a:pt x="230" y="121"/>
                  </a:lnTo>
                  <a:lnTo>
                    <a:pt x="238" y="129"/>
                  </a:lnTo>
                  <a:lnTo>
                    <a:pt x="243" y="136"/>
                  </a:lnTo>
                  <a:lnTo>
                    <a:pt x="246" y="143"/>
                  </a:lnTo>
                  <a:lnTo>
                    <a:pt x="249" y="150"/>
                  </a:lnTo>
                  <a:lnTo>
                    <a:pt x="250" y="158"/>
                  </a:lnTo>
                  <a:lnTo>
                    <a:pt x="250" y="167"/>
                  </a:lnTo>
                  <a:lnTo>
                    <a:pt x="250" y="179"/>
                  </a:lnTo>
                  <a:lnTo>
                    <a:pt x="242" y="185"/>
                  </a:lnTo>
                  <a:lnTo>
                    <a:pt x="231" y="192"/>
                  </a:lnTo>
                  <a:lnTo>
                    <a:pt x="216" y="199"/>
                  </a:lnTo>
                  <a:lnTo>
                    <a:pt x="200" y="206"/>
                  </a:lnTo>
                  <a:lnTo>
                    <a:pt x="181" y="211"/>
                  </a:lnTo>
                  <a:lnTo>
                    <a:pt x="161" y="217"/>
                  </a:lnTo>
                  <a:lnTo>
                    <a:pt x="141" y="221"/>
                  </a:lnTo>
                  <a:lnTo>
                    <a:pt x="120" y="224"/>
                  </a:lnTo>
                  <a:lnTo>
                    <a:pt x="99" y="225"/>
                  </a:lnTo>
                  <a:lnTo>
                    <a:pt x="78" y="225"/>
                  </a:lnTo>
                  <a:lnTo>
                    <a:pt x="59" y="224"/>
                  </a:lnTo>
                  <a:lnTo>
                    <a:pt x="42" y="220"/>
                  </a:lnTo>
                  <a:lnTo>
                    <a:pt x="34" y="216"/>
                  </a:lnTo>
                  <a:lnTo>
                    <a:pt x="27" y="213"/>
                  </a:lnTo>
                  <a:lnTo>
                    <a:pt x="20" y="209"/>
                  </a:lnTo>
                  <a:lnTo>
                    <a:pt x="14" y="203"/>
                  </a:lnTo>
                  <a:lnTo>
                    <a:pt x="9" y="199"/>
                  </a:lnTo>
                  <a:lnTo>
                    <a:pt x="5" y="192"/>
                  </a:lnTo>
                  <a:lnTo>
                    <a:pt x="1" y="185"/>
                  </a:lnTo>
                  <a:lnTo>
                    <a:pt x="0" y="177"/>
                  </a:lnTo>
                  <a:lnTo>
                    <a:pt x="6" y="159"/>
                  </a:lnTo>
                  <a:lnTo>
                    <a:pt x="12" y="148"/>
                  </a:lnTo>
                  <a:lnTo>
                    <a:pt x="16" y="142"/>
                  </a:lnTo>
                  <a:lnTo>
                    <a:pt x="17" y="141"/>
                  </a:lnTo>
                  <a:lnTo>
                    <a:pt x="20" y="141"/>
                  </a:lnTo>
                  <a:lnTo>
                    <a:pt x="21" y="142"/>
                  </a:lnTo>
                  <a:lnTo>
                    <a:pt x="22" y="144"/>
                  </a:lnTo>
                  <a:lnTo>
                    <a:pt x="23" y="150"/>
                  </a:lnTo>
                  <a:lnTo>
                    <a:pt x="24" y="157"/>
                  </a:lnTo>
                  <a:lnTo>
                    <a:pt x="24" y="166"/>
                  </a:lnTo>
                  <a:lnTo>
                    <a:pt x="26" y="173"/>
                  </a:lnTo>
                  <a:lnTo>
                    <a:pt x="27" y="176"/>
                  </a:lnTo>
                  <a:lnTo>
                    <a:pt x="28" y="178"/>
                  </a:lnTo>
                  <a:lnTo>
                    <a:pt x="29" y="178"/>
                  </a:lnTo>
                  <a:lnTo>
                    <a:pt x="31" y="179"/>
                  </a:lnTo>
                  <a:lnTo>
                    <a:pt x="36" y="178"/>
                  </a:lnTo>
                  <a:lnTo>
                    <a:pt x="41" y="174"/>
                  </a:lnTo>
                  <a:lnTo>
                    <a:pt x="46" y="170"/>
                  </a:lnTo>
                  <a:lnTo>
                    <a:pt x="52" y="163"/>
                  </a:lnTo>
                  <a:lnTo>
                    <a:pt x="57" y="156"/>
                  </a:lnTo>
                  <a:lnTo>
                    <a:pt x="66" y="145"/>
                  </a:lnTo>
                  <a:lnTo>
                    <a:pt x="69" y="144"/>
                  </a:lnTo>
                  <a:lnTo>
                    <a:pt x="71" y="144"/>
                  </a:lnTo>
                  <a:lnTo>
                    <a:pt x="72" y="147"/>
                  </a:lnTo>
                  <a:lnTo>
                    <a:pt x="73" y="152"/>
                  </a:lnTo>
                  <a:lnTo>
                    <a:pt x="72" y="170"/>
                  </a:lnTo>
                  <a:lnTo>
                    <a:pt x="71" y="185"/>
                  </a:lnTo>
                  <a:lnTo>
                    <a:pt x="72" y="189"/>
                  </a:lnTo>
                  <a:lnTo>
                    <a:pt x="73" y="192"/>
                  </a:lnTo>
                  <a:lnTo>
                    <a:pt x="78" y="194"/>
                  </a:lnTo>
                  <a:lnTo>
                    <a:pt x="85" y="194"/>
                  </a:lnTo>
                  <a:lnTo>
                    <a:pt x="110" y="191"/>
                  </a:lnTo>
                  <a:close/>
                </a:path>
              </a:pathLst>
            </a:custGeom>
            <a:solidFill>
              <a:srgbClr val="9B79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5" name="Freeform 40"/>
            <p:cNvSpPr>
              <a:spLocks/>
            </p:cNvSpPr>
            <p:nvPr/>
          </p:nvSpPr>
          <p:spPr bwMode="auto">
            <a:xfrm>
              <a:off x="1879" y="3311"/>
              <a:ext cx="54" cy="98"/>
            </a:xfrm>
            <a:custGeom>
              <a:avLst/>
              <a:gdLst>
                <a:gd name="T0" fmla="*/ 0 w 54"/>
                <a:gd name="T1" fmla="*/ 76 h 98"/>
                <a:gd name="T2" fmla="*/ 0 w 54"/>
                <a:gd name="T3" fmla="*/ 76 h 98"/>
                <a:gd name="T4" fmla="*/ 4 w 54"/>
                <a:gd name="T5" fmla="*/ 60 h 98"/>
                <a:gd name="T6" fmla="*/ 10 w 54"/>
                <a:gd name="T7" fmla="*/ 44 h 98"/>
                <a:gd name="T8" fmla="*/ 16 w 54"/>
                <a:gd name="T9" fmla="*/ 29 h 98"/>
                <a:gd name="T10" fmla="*/ 21 w 54"/>
                <a:gd name="T11" fmla="*/ 16 h 98"/>
                <a:gd name="T12" fmla="*/ 28 w 54"/>
                <a:gd name="T13" fmla="*/ 5 h 98"/>
                <a:gd name="T14" fmla="*/ 33 w 54"/>
                <a:gd name="T15" fmla="*/ 0 h 98"/>
                <a:gd name="T16" fmla="*/ 34 w 54"/>
                <a:gd name="T17" fmla="*/ 0 h 98"/>
                <a:gd name="T18" fmla="*/ 35 w 54"/>
                <a:gd name="T19" fmla="*/ 0 h 98"/>
                <a:gd name="T20" fmla="*/ 36 w 54"/>
                <a:gd name="T21" fmla="*/ 3 h 98"/>
                <a:gd name="T22" fmla="*/ 36 w 54"/>
                <a:gd name="T23" fmla="*/ 6 h 98"/>
                <a:gd name="T24" fmla="*/ 36 w 54"/>
                <a:gd name="T25" fmla="*/ 6 h 98"/>
                <a:gd name="T26" fmla="*/ 34 w 54"/>
                <a:gd name="T27" fmla="*/ 26 h 98"/>
                <a:gd name="T28" fmla="*/ 33 w 54"/>
                <a:gd name="T29" fmla="*/ 40 h 98"/>
                <a:gd name="T30" fmla="*/ 34 w 54"/>
                <a:gd name="T31" fmla="*/ 44 h 98"/>
                <a:gd name="T32" fmla="*/ 34 w 54"/>
                <a:gd name="T33" fmla="*/ 44 h 98"/>
                <a:gd name="T34" fmla="*/ 35 w 54"/>
                <a:gd name="T35" fmla="*/ 42 h 98"/>
                <a:gd name="T36" fmla="*/ 39 w 54"/>
                <a:gd name="T37" fmla="*/ 38 h 98"/>
                <a:gd name="T38" fmla="*/ 43 w 54"/>
                <a:gd name="T39" fmla="*/ 29 h 98"/>
                <a:gd name="T40" fmla="*/ 43 w 54"/>
                <a:gd name="T41" fmla="*/ 29 h 98"/>
                <a:gd name="T42" fmla="*/ 50 w 54"/>
                <a:gd name="T43" fmla="*/ 10 h 98"/>
                <a:gd name="T44" fmla="*/ 53 w 54"/>
                <a:gd name="T45" fmla="*/ 6 h 98"/>
                <a:gd name="T46" fmla="*/ 53 w 54"/>
                <a:gd name="T47" fmla="*/ 5 h 98"/>
                <a:gd name="T48" fmla="*/ 53 w 54"/>
                <a:gd name="T49" fmla="*/ 6 h 98"/>
                <a:gd name="T50" fmla="*/ 54 w 54"/>
                <a:gd name="T51" fmla="*/ 17 h 98"/>
                <a:gd name="T52" fmla="*/ 53 w 54"/>
                <a:gd name="T53" fmla="*/ 45 h 98"/>
                <a:gd name="T54" fmla="*/ 53 w 54"/>
                <a:gd name="T55" fmla="*/ 45 h 98"/>
                <a:gd name="T56" fmla="*/ 52 w 54"/>
                <a:gd name="T57" fmla="*/ 54 h 98"/>
                <a:gd name="T58" fmla="*/ 49 w 54"/>
                <a:gd name="T59" fmla="*/ 62 h 98"/>
                <a:gd name="T60" fmla="*/ 47 w 54"/>
                <a:gd name="T61" fmla="*/ 69 h 98"/>
                <a:gd name="T62" fmla="*/ 42 w 54"/>
                <a:gd name="T63" fmla="*/ 76 h 98"/>
                <a:gd name="T64" fmla="*/ 39 w 54"/>
                <a:gd name="T65" fmla="*/ 82 h 98"/>
                <a:gd name="T66" fmla="*/ 34 w 54"/>
                <a:gd name="T67" fmla="*/ 88 h 98"/>
                <a:gd name="T68" fmla="*/ 28 w 54"/>
                <a:gd name="T69" fmla="*/ 91 h 98"/>
                <a:gd name="T70" fmla="*/ 24 w 54"/>
                <a:gd name="T71" fmla="*/ 95 h 98"/>
                <a:gd name="T72" fmla="*/ 18 w 54"/>
                <a:gd name="T73" fmla="*/ 97 h 98"/>
                <a:gd name="T74" fmla="*/ 13 w 54"/>
                <a:gd name="T75" fmla="*/ 98 h 98"/>
                <a:gd name="T76" fmla="*/ 10 w 54"/>
                <a:gd name="T77" fmla="*/ 98 h 98"/>
                <a:gd name="T78" fmla="*/ 5 w 54"/>
                <a:gd name="T79" fmla="*/ 96 h 98"/>
                <a:gd name="T80" fmla="*/ 3 w 54"/>
                <a:gd name="T81" fmla="*/ 93 h 98"/>
                <a:gd name="T82" fmla="*/ 0 w 54"/>
                <a:gd name="T83" fmla="*/ 89 h 98"/>
                <a:gd name="T84" fmla="*/ 0 w 54"/>
                <a:gd name="T85" fmla="*/ 83 h 98"/>
                <a:gd name="T86" fmla="*/ 0 w 54"/>
                <a:gd name="T87" fmla="*/ 76 h 98"/>
                <a:gd name="T88" fmla="*/ 0 w 54"/>
                <a:gd name="T89" fmla="*/ 76 h 9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4"/>
                <a:gd name="T136" fmla="*/ 0 h 98"/>
                <a:gd name="T137" fmla="*/ 54 w 54"/>
                <a:gd name="T138" fmla="*/ 98 h 9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4" h="98">
                  <a:moveTo>
                    <a:pt x="0" y="76"/>
                  </a:moveTo>
                  <a:lnTo>
                    <a:pt x="0" y="76"/>
                  </a:lnTo>
                  <a:lnTo>
                    <a:pt x="4" y="60"/>
                  </a:lnTo>
                  <a:lnTo>
                    <a:pt x="10" y="44"/>
                  </a:lnTo>
                  <a:lnTo>
                    <a:pt x="16" y="29"/>
                  </a:lnTo>
                  <a:lnTo>
                    <a:pt x="21" y="16"/>
                  </a:lnTo>
                  <a:lnTo>
                    <a:pt x="28" y="5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6" y="3"/>
                  </a:lnTo>
                  <a:lnTo>
                    <a:pt x="36" y="6"/>
                  </a:lnTo>
                  <a:lnTo>
                    <a:pt x="34" y="26"/>
                  </a:lnTo>
                  <a:lnTo>
                    <a:pt x="33" y="40"/>
                  </a:lnTo>
                  <a:lnTo>
                    <a:pt x="34" y="44"/>
                  </a:lnTo>
                  <a:lnTo>
                    <a:pt x="35" y="42"/>
                  </a:lnTo>
                  <a:lnTo>
                    <a:pt x="39" y="38"/>
                  </a:lnTo>
                  <a:lnTo>
                    <a:pt x="43" y="29"/>
                  </a:lnTo>
                  <a:lnTo>
                    <a:pt x="50" y="10"/>
                  </a:lnTo>
                  <a:lnTo>
                    <a:pt x="53" y="6"/>
                  </a:lnTo>
                  <a:lnTo>
                    <a:pt x="53" y="5"/>
                  </a:lnTo>
                  <a:lnTo>
                    <a:pt x="53" y="6"/>
                  </a:lnTo>
                  <a:lnTo>
                    <a:pt x="54" y="17"/>
                  </a:lnTo>
                  <a:lnTo>
                    <a:pt x="53" y="45"/>
                  </a:lnTo>
                  <a:lnTo>
                    <a:pt x="52" y="54"/>
                  </a:lnTo>
                  <a:lnTo>
                    <a:pt x="49" y="62"/>
                  </a:lnTo>
                  <a:lnTo>
                    <a:pt x="47" y="69"/>
                  </a:lnTo>
                  <a:lnTo>
                    <a:pt x="42" y="76"/>
                  </a:lnTo>
                  <a:lnTo>
                    <a:pt x="39" y="82"/>
                  </a:lnTo>
                  <a:lnTo>
                    <a:pt x="34" y="88"/>
                  </a:lnTo>
                  <a:lnTo>
                    <a:pt x="28" y="91"/>
                  </a:lnTo>
                  <a:lnTo>
                    <a:pt x="24" y="95"/>
                  </a:lnTo>
                  <a:lnTo>
                    <a:pt x="18" y="97"/>
                  </a:lnTo>
                  <a:lnTo>
                    <a:pt x="13" y="98"/>
                  </a:lnTo>
                  <a:lnTo>
                    <a:pt x="10" y="98"/>
                  </a:lnTo>
                  <a:lnTo>
                    <a:pt x="5" y="96"/>
                  </a:lnTo>
                  <a:lnTo>
                    <a:pt x="3" y="93"/>
                  </a:lnTo>
                  <a:lnTo>
                    <a:pt x="0" y="89"/>
                  </a:lnTo>
                  <a:lnTo>
                    <a:pt x="0" y="83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E6EC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6" name="Freeform 41"/>
            <p:cNvSpPr>
              <a:spLocks/>
            </p:cNvSpPr>
            <p:nvPr/>
          </p:nvSpPr>
          <p:spPr bwMode="auto">
            <a:xfrm>
              <a:off x="1929" y="3202"/>
              <a:ext cx="128" cy="47"/>
            </a:xfrm>
            <a:custGeom>
              <a:avLst/>
              <a:gdLst>
                <a:gd name="T0" fmla="*/ 65 w 128"/>
                <a:gd name="T1" fmla="*/ 1 h 47"/>
                <a:gd name="T2" fmla="*/ 64 w 128"/>
                <a:gd name="T3" fmla="*/ 16 h 47"/>
                <a:gd name="T4" fmla="*/ 63 w 128"/>
                <a:gd name="T5" fmla="*/ 30 h 47"/>
                <a:gd name="T6" fmla="*/ 67 w 128"/>
                <a:gd name="T7" fmla="*/ 40 h 47"/>
                <a:gd name="T8" fmla="*/ 72 w 128"/>
                <a:gd name="T9" fmla="*/ 46 h 47"/>
                <a:gd name="T10" fmla="*/ 64 w 128"/>
                <a:gd name="T11" fmla="*/ 46 h 47"/>
                <a:gd name="T12" fmla="*/ 60 w 128"/>
                <a:gd name="T13" fmla="*/ 40 h 47"/>
                <a:gd name="T14" fmla="*/ 58 w 128"/>
                <a:gd name="T15" fmla="*/ 30 h 47"/>
                <a:gd name="T16" fmla="*/ 58 w 128"/>
                <a:gd name="T17" fmla="*/ 16 h 47"/>
                <a:gd name="T18" fmla="*/ 57 w 128"/>
                <a:gd name="T19" fmla="*/ 6 h 47"/>
                <a:gd name="T20" fmla="*/ 54 w 128"/>
                <a:gd name="T21" fmla="*/ 11 h 47"/>
                <a:gd name="T22" fmla="*/ 46 w 128"/>
                <a:gd name="T23" fmla="*/ 37 h 47"/>
                <a:gd name="T24" fmla="*/ 45 w 128"/>
                <a:gd name="T25" fmla="*/ 41 h 47"/>
                <a:gd name="T26" fmla="*/ 41 w 128"/>
                <a:gd name="T27" fmla="*/ 45 h 47"/>
                <a:gd name="T28" fmla="*/ 38 w 128"/>
                <a:gd name="T29" fmla="*/ 41 h 47"/>
                <a:gd name="T30" fmla="*/ 35 w 128"/>
                <a:gd name="T31" fmla="*/ 31 h 47"/>
                <a:gd name="T32" fmla="*/ 34 w 128"/>
                <a:gd name="T33" fmla="*/ 23 h 47"/>
                <a:gd name="T34" fmla="*/ 31 w 128"/>
                <a:gd name="T35" fmla="*/ 13 h 47"/>
                <a:gd name="T36" fmla="*/ 24 w 128"/>
                <a:gd name="T37" fmla="*/ 11 h 47"/>
                <a:gd name="T38" fmla="*/ 15 w 128"/>
                <a:gd name="T39" fmla="*/ 15 h 47"/>
                <a:gd name="T40" fmla="*/ 6 w 128"/>
                <a:gd name="T41" fmla="*/ 19 h 47"/>
                <a:gd name="T42" fmla="*/ 0 w 128"/>
                <a:gd name="T43" fmla="*/ 15 h 47"/>
                <a:gd name="T44" fmla="*/ 3 w 128"/>
                <a:gd name="T45" fmla="*/ 10 h 47"/>
                <a:gd name="T46" fmla="*/ 9 w 128"/>
                <a:gd name="T47" fmla="*/ 5 h 47"/>
                <a:gd name="T48" fmla="*/ 28 w 128"/>
                <a:gd name="T49" fmla="*/ 1 h 47"/>
                <a:gd name="T50" fmla="*/ 50 w 128"/>
                <a:gd name="T51" fmla="*/ 0 h 47"/>
                <a:gd name="T52" fmla="*/ 65 w 128"/>
                <a:gd name="T53" fmla="*/ 1 h 47"/>
                <a:gd name="T54" fmla="*/ 65 w 128"/>
                <a:gd name="T55" fmla="*/ 1 h 47"/>
                <a:gd name="T56" fmla="*/ 93 w 128"/>
                <a:gd name="T57" fmla="*/ 39 h 47"/>
                <a:gd name="T58" fmla="*/ 117 w 128"/>
                <a:gd name="T59" fmla="*/ 30 h 47"/>
                <a:gd name="T60" fmla="*/ 125 w 128"/>
                <a:gd name="T61" fmla="*/ 30 h 47"/>
                <a:gd name="T62" fmla="*/ 128 w 128"/>
                <a:gd name="T63" fmla="*/ 35 h 47"/>
                <a:gd name="T64" fmla="*/ 122 w 128"/>
                <a:gd name="T65" fmla="*/ 41 h 47"/>
                <a:gd name="T66" fmla="*/ 117 w 128"/>
                <a:gd name="T67" fmla="*/ 47 h 47"/>
                <a:gd name="T68" fmla="*/ 107 w 128"/>
                <a:gd name="T69" fmla="*/ 40 h 47"/>
                <a:gd name="T70" fmla="*/ 93 w 128"/>
                <a:gd name="T71" fmla="*/ 39 h 47"/>
                <a:gd name="T72" fmla="*/ 65 w 128"/>
                <a:gd name="T73" fmla="*/ 1 h 4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8"/>
                <a:gd name="T112" fmla="*/ 0 h 47"/>
                <a:gd name="T113" fmla="*/ 128 w 128"/>
                <a:gd name="T114" fmla="*/ 47 h 4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8" h="47">
                  <a:moveTo>
                    <a:pt x="65" y="1"/>
                  </a:moveTo>
                  <a:lnTo>
                    <a:pt x="65" y="1"/>
                  </a:lnTo>
                  <a:lnTo>
                    <a:pt x="65" y="9"/>
                  </a:lnTo>
                  <a:lnTo>
                    <a:pt x="64" y="16"/>
                  </a:lnTo>
                  <a:lnTo>
                    <a:pt x="63" y="26"/>
                  </a:lnTo>
                  <a:lnTo>
                    <a:pt x="63" y="30"/>
                  </a:lnTo>
                  <a:lnTo>
                    <a:pt x="64" y="34"/>
                  </a:lnTo>
                  <a:lnTo>
                    <a:pt x="67" y="40"/>
                  </a:lnTo>
                  <a:lnTo>
                    <a:pt x="72" y="46"/>
                  </a:lnTo>
                  <a:lnTo>
                    <a:pt x="68" y="46"/>
                  </a:lnTo>
                  <a:lnTo>
                    <a:pt x="64" y="46"/>
                  </a:lnTo>
                  <a:lnTo>
                    <a:pt x="62" y="44"/>
                  </a:lnTo>
                  <a:lnTo>
                    <a:pt x="60" y="40"/>
                  </a:lnTo>
                  <a:lnTo>
                    <a:pt x="58" y="35"/>
                  </a:lnTo>
                  <a:lnTo>
                    <a:pt x="58" y="30"/>
                  </a:lnTo>
                  <a:lnTo>
                    <a:pt x="58" y="16"/>
                  </a:lnTo>
                  <a:lnTo>
                    <a:pt x="58" y="9"/>
                  </a:lnTo>
                  <a:lnTo>
                    <a:pt x="57" y="6"/>
                  </a:lnTo>
                  <a:lnTo>
                    <a:pt x="55" y="8"/>
                  </a:lnTo>
                  <a:lnTo>
                    <a:pt x="54" y="11"/>
                  </a:lnTo>
                  <a:lnTo>
                    <a:pt x="49" y="24"/>
                  </a:lnTo>
                  <a:lnTo>
                    <a:pt x="46" y="37"/>
                  </a:lnTo>
                  <a:lnTo>
                    <a:pt x="45" y="41"/>
                  </a:lnTo>
                  <a:lnTo>
                    <a:pt x="43" y="44"/>
                  </a:lnTo>
                  <a:lnTo>
                    <a:pt x="41" y="45"/>
                  </a:lnTo>
                  <a:lnTo>
                    <a:pt x="40" y="44"/>
                  </a:lnTo>
                  <a:lnTo>
                    <a:pt x="38" y="41"/>
                  </a:lnTo>
                  <a:lnTo>
                    <a:pt x="36" y="37"/>
                  </a:lnTo>
                  <a:lnTo>
                    <a:pt x="35" y="31"/>
                  </a:lnTo>
                  <a:lnTo>
                    <a:pt x="34" y="23"/>
                  </a:lnTo>
                  <a:lnTo>
                    <a:pt x="33" y="17"/>
                  </a:lnTo>
                  <a:lnTo>
                    <a:pt x="31" y="13"/>
                  </a:lnTo>
                  <a:lnTo>
                    <a:pt x="28" y="12"/>
                  </a:lnTo>
                  <a:lnTo>
                    <a:pt x="24" y="11"/>
                  </a:lnTo>
                  <a:lnTo>
                    <a:pt x="20" y="12"/>
                  </a:lnTo>
                  <a:lnTo>
                    <a:pt x="15" y="15"/>
                  </a:lnTo>
                  <a:lnTo>
                    <a:pt x="6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3" y="10"/>
                  </a:lnTo>
                  <a:lnTo>
                    <a:pt x="5" y="8"/>
                  </a:lnTo>
                  <a:lnTo>
                    <a:pt x="9" y="5"/>
                  </a:lnTo>
                  <a:lnTo>
                    <a:pt x="18" y="3"/>
                  </a:lnTo>
                  <a:lnTo>
                    <a:pt x="28" y="1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0"/>
                  </a:lnTo>
                  <a:lnTo>
                    <a:pt x="65" y="1"/>
                  </a:lnTo>
                  <a:lnTo>
                    <a:pt x="93" y="39"/>
                  </a:lnTo>
                  <a:lnTo>
                    <a:pt x="106" y="33"/>
                  </a:lnTo>
                  <a:lnTo>
                    <a:pt x="117" y="30"/>
                  </a:lnTo>
                  <a:lnTo>
                    <a:pt x="121" y="30"/>
                  </a:lnTo>
                  <a:lnTo>
                    <a:pt x="125" y="30"/>
                  </a:lnTo>
                  <a:lnTo>
                    <a:pt x="127" y="32"/>
                  </a:lnTo>
                  <a:lnTo>
                    <a:pt x="128" y="35"/>
                  </a:lnTo>
                  <a:lnTo>
                    <a:pt x="122" y="41"/>
                  </a:lnTo>
                  <a:lnTo>
                    <a:pt x="117" y="47"/>
                  </a:lnTo>
                  <a:lnTo>
                    <a:pt x="113" y="42"/>
                  </a:lnTo>
                  <a:lnTo>
                    <a:pt x="107" y="40"/>
                  </a:lnTo>
                  <a:lnTo>
                    <a:pt x="101" y="39"/>
                  </a:lnTo>
                  <a:lnTo>
                    <a:pt x="93" y="39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E6EC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7" name="Freeform 42"/>
            <p:cNvSpPr>
              <a:spLocks/>
            </p:cNvSpPr>
            <p:nvPr/>
          </p:nvSpPr>
          <p:spPr bwMode="auto">
            <a:xfrm>
              <a:off x="1956" y="3249"/>
              <a:ext cx="62" cy="29"/>
            </a:xfrm>
            <a:custGeom>
              <a:avLst/>
              <a:gdLst>
                <a:gd name="T0" fmla="*/ 55 w 62"/>
                <a:gd name="T1" fmla="*/ 27 h 29"/>
                <a:gd name="T2" fmla="*/ 55 w 62"/>
                <a:gd name="T3" fmla="*/ 27 h 29"/>
                <a:gd name="T4" fmla="*/ 47 w 62"/>
                <a:gd name="T5" fmla="*/ 29 h 29"/>
                <a:gd name="T6" fmla="*/ 47 w 62"/>
                <a:gd name="T7" fmla="*/ 29 h 29"/>
                <a:gd name="T8" fmla="*/ 45 w 62"/>
                <a:gd name="T9" fmla="*/ 27 h 29"/>
                <a:gd name="T10" fmla="*/ 47 w 62"/>
                <a:gd name="T11" fmla="*/ 24 h 29"/>
                <a:gd name="T12" fmla="*/ 49 w 62"/>
                <a:gd name="T13" fmla="*/ 22 h 29"/>
                <a:gd name="T14" fmla="*/ 50 w 62"/>
                <a:gd name="T15" fmla="*/ 20 h 29"/>
                <a:gd name="T16" fmla="*/ 50 w 62"/>
                <a:gd name="T17" fmla="*/ 19 h 29"/>
                <a:gd name="T18" fmla="*/ 49 w 62"/>
                <a:gd name="T19" fmla="*/ 16 h 29"/>
                <a:gd name="T20" fmla="*/ 47 w 62"/>
                <a:gd name="T21" fmla="*/ 13 h 29"/>
                <a:gd name="T22" fmla="*/ 47 w 62"/>
                <a:gd name="T23" fmla="*/ 13 h 29"/>
                <a:gd name="T24" fmla="*/ 43 w 62"/>
                <a:gd name="T25" fmla="*/ 14 h 29"/>
                <a:gd name="T26" fmla="*/ 40 w 62"/>
                <a:gd name="T27" fmla="*/ 15 h 29"/>
                <a:gd name="T28" fmla="*/ 33 w 62"/>
                <a:gd name="T29" fmla="*/ 19 h 29"/>
                <a:gd name="T30" fmla="*/ 30 w 62"/>
                <a:gd name="T31" fmla="*/ 19 h 29"/>
                <a:gd name="T32" fmla="*/ 27 w 62"/>
                <a:gd name="T33" fmla="*/ 16 h 29"/>
                <a:gd name="T34" fmla="*/ 25 w 62"/>
                <a:gd name="T35" fmla="*/ 13 h 29"/>
                <a:gd name="T36" fmla="*/ 23 w 62"/>
                <a:gd name="T37" fmla="*/ 7 h 29"/>
                <a:gd name="T38" fmla="*/ 23 w 62"/>
                <a:gd name="T39" fmla="*/ 7 h 29"/>
                <a:gd name="T40" fmla="*/ 19 w 62"/>
                <a:gd name="T41" fmla="*/ 7 h 29"/>
                <a:gd name="T42" fmla="*/ 16 w 62"/>
                <a:gd name="T43" fmla="*/ 8 h 29"/>
                <a:gd name="T44" fmla="*/ 13 w 62"/>
                <a:gd name="T45" fmla="*/ 11 h 29"/>
                <a:gd name="T46" fmla="*/ 12 w 62"/>
                <a:gd name="T47" fmla="*/ 13 h 29"/>
                <a:gd name="T48" fmla="*/ 9 w 62"/>
                <a:gd name="T49" fmla="*/ 14 h 29"/>
                <a:gd name="T50" fmla="*/ 6 w 62"/>
                <a:gd name="T51" fmla="*/ 15 h 29"/>
                <a:gd name="T52" fmla="*/ 1 w 62"/>
                <a:gd name="T53" fmla="*/ 15 h 29"/>
                <a:gd name="T54" fmla="*/ 1 w 62"/>
                <a:gd name="T55" fmla="*/ 15 h 29"/>
                <a:gd name="T56" fmla="*/ 0 w 62"/>
                <a:gd name="T57" fmla="*/ 2 h 29"/>
                <a:gd name="T58" fmla="*/ 0 w 62"/>
                <a:gd name="T59" fmla="*/ 2 h 29"/>
                <a:gd name="T60" fmla="*/ 1 w 62"/>
                <a:gd name="T61" fmla="*/ 0 h 29"/>
                <a:gd name="T62" fmla="*/ 2 w 62"/>
                <a:gd name="T63" fmla="*/ 0 h 29"/>
                <a:gd name="T64" fmla="*/ 4 w 62"/>
                <a:gd name="T65" fmla="*/ 0 h 29"/>
                <a:gd name="T66" fmla="*/ 6 w 62"/>
                <a:gd name="T67" fmla="*/ 1 h 29"/>
                <a:gd name="T68" fmla="*/ 6 w 62"/>
                <a:gd name="T69" fmla="*/ 1 h 29"/>
                <a:gd name="T70" fmla="*/ 8 w 62"/>
                <a:gd name="T71" fmla="*/ 5 h 29"/>
                <a:gd name="T72" fmla="*/ 12 w 62"/>
                <a:gd name="T73" fmla="*/ 5 h 29"/>
                <a:gd name="T74" fmla="*/ 15 w 62"/>
                <a:gd name="T75" fmla="*/ 5 h 29"/>
                <a:gd name="T76" fmla="*/ 18 w 62"/>
                <a:gd name="T77" fmla="*/ 2 h 29"/>
                <a:gd name="T78" fmla="*/ 23 w 62"/>
                <a:gd name="T79" fmla="*/ 0 h 29"/>
                <a:gd name="T80" fmla="*/ 26 w 62"/>
                <a:gd name="T81" fmla="*/ 1 h 29"/>
                <a:gd name="T82" fmla="*/ 27 w 62"/>
                <a:gd name="T83" fmla="*/ 4 h 29"/>
                <a:gd name="T84" fmla="*/ 27 w 62"/>
                <a:gd name="T85" fmla="*/ 4 h 29"/>
                <a:gd name="T86" fmla="*/ 28 w 62"/>
                <a:gd name="T87" fmla="*/ 5 h 29"/>
                <a:gd name="T88" fmla="*/ 30 w 62"/>
                <a:gd name="T89" fmla="*/ 6 h 29"/>
                <a:gd name="T90" fmla="*/ 35 w 62"/>
                <a:gd name="T91" fmla="*/ 6 h 29"/>
                <a:gd name="T92" fmla="*/ 48 w 62"/>
                <a:gd name="T93" fmla="*/ 5 h 29"/>
                <a:gd name="T94" fmla="*/ 55 w 62"/>
                <a:gd name="T95" fmla="*/ 5 h 29"/>
                <a:gd name="T96" fmla="*/ 59 w 62"/>
                <a:gd name="T97" fmla="*/ 5 h 29"/>
                <a:gd name="T98" fmla="*/ 61 w 62"/>
                <a:gd name="T99" fmla="*/ 6 h 29"/>
                <a:gd name="T100" fmla="*/ 62 w 62"/>
                <a:gd name="T101" fmla="*/ 7 h 29"/>
                <a:gd name="T102" fmla="*/ 62 w 62"/>
                <a:gd name="T103" fmla="*/ 9 h 29"/>
                <a:gd name="T104" fmla="*/ 62 w 62"/>
                <a:gd name="T105" fmla="*/ 13 h 29"/>
                <a:gd name="T106" fmla="*/ 62 w 62"/>
                <a:gd name="T107" fmla="*/ 13 h 29"/>
                <a:gd name="T108" fmla="*/ 58 w 62"/>
                <a:gd name="T109" fmla="*/ 20 h 29"/>
                <a:gd name="T110" fmla="*/ 55 w 62"/>
                <a:gd name="T111" fmla="*/ 27 h 29"/>
                <a:gd name="T112" fmla="*/ 55 w 62"/>
                <a:gd name="T113" fmla="*/ 27 h 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2"/>
                <a:gd name="T172" fmla="*/ 0 h 29"/>
                <a:gd name="T173" fmla="*/ 62 w 62"/>
                <a:gd name="T174" fmla="*/ 29 h 2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2" h="29">
                  <a:moveTo>
                    <a:pt x="55" y="27"/>
                  </a:moveTo>
                  <a:lnTo>
                    <a:pt x="55" y="27"/>
                  </a:lnTo>
                  <a:lnTo>
                    <a:pt x="47" y="29"/>
                  </a:lnTo>
                  <a:lnTo>
                    <a:pt x="45" y="27"/>
                  </a:lnTo>
                  <a:lnTo>
                    <a:pt x="47" y="24"/>
                  </a:lnTo>
                  <a:lnTo>
                    <a:pt x="49" y="22"/>
                  </a:lnTo>
                  <a:lnTo>
                    <a:pt x="50" y="20"/>
                  </a:lnTo>
                  <a:lnTo>
                    <a:pt x="50" y="19"/>
                  </a:lnTo>
                  <a:lnTo>
                    <a:pt x="49" y="16"/>
                  </a:lnTo>
                  <a:lnTo>
                    <a:pt x="47" y="13"/>
                  </a:lnTo>
                  <a:lnTo>
                    <a:pt x="43" y="14"/>
                  </a:lnTo>
                  <a:lnTo>
                    <a:pt x="40" y="15"/>
                  </a:lnTo>
                  <a:lnTo>
                    <a:pt x="33" y="19"/>
                  </a:lnTo>
                  <a:lnTo>
                    <a:pt x="30" y="19"/>
                  </a:lnTo>
                  <a:lnTo>
                    <a:pt x="27" y="16"/>
                  </a:lnTo>
                  <a:lnTo>
                    <a:pt x="25" y="13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6" y="8"/>
                  </a:lnTo>
                  <a:lnTo>
                    <a:pt x="13" y="11"/>
                  </a:lnTo>
                  <a:lnTo>
                    <a:pt x="12" y="13"/>
                  </a:lnTo>
                  <a:lnTo>
                    <a:pt x="9" y="14"/>
                  </a:lnTo>
                  <a:lnTo>
                    <a:pt x="6" y="15"/>
                  </a:lnTo>
                  <a:lnTo>
                    <a:pt x="1" y="15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5"/>
                  </a:lnTo>
                  <a:lnTo>
                    <a:pt x="12" y="5"/>
                  </a:lnTo>
                  <a:lnTo>
                    <a:pt x="15" y="5"/>
                  </a:lnTo>
                  <a:lnTo>
                    <a:pt x="18" y="2"/>
                  </a:lnTo>
                  <a:lnTo>
                    <a:pt x="23" y="0"/>
                  </a:lnTo>
                  <a:lnTo>
                    <a:pt x="26" y="1"/>
                  </a:lnTo>
                  <a:lnTo>
                    <a:pt x="27" y="4"/>
                  </a:lnTo>
                  <a:lnTo>
                    <a:pt x="28" y="5"/>
                  </a:lnTo>
                  <a:lnTo>
                    <a:pt x="30" y="6"/>
                  </a:lnTo>
                  <a:lnTo>
                    <a:pt x="35" y="6"/>
                  </a:lnTo>
                  <a:lnTo>
                    <a:pt x="48" y="5"/>
                  </a:lnTo>
                  <a:lnTo>
                    <a:pt x="55" y="5"/>
                  </a:lnTo>
                  <a:lnTo>
                    <a:pt x="59" y="5"/>
                  </a:lnTo>
                  <a:lnTo>
                    <a:pt x="61" y="6"/>
                  </a:lnTo>
                  <a:lnTo>
                    <a:pt x="62" y="7"/>
                  </a:lnTo>
                  <a:lnTo>
                    <a:pt x="62" y="9"/>
                  </a:lnTo>
                  <a:lnTo>
                    <a:pt x="62" y="13"/>
                  </a:lnTo>
                  <a:lnTo>
                    <a:pt x="58" y="20"/>
                  </a:lnTo>
                  <a:lnTo>
                    <a:pt x="55" y="27"/>
                  </a:lnTo>
                  <a:close/>
                </a:path>
              </a:pathLst>
            </a:custGeom>
            <a:solidFill>
              <a:srgbClr val="9B79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8" name="Freeform 43"/>
            <p:cNvSpPr>
              <a:spLocks/>
            </p:cNvSpPr>
            <p:nvPr/>
          </p:nvSpPr>
          <p:spPr bwMode="auto">
            <a:xfrm>
              <a:off x="1737" y="3168"/>
              <a:ext cx="22" cy="110"/>
            </a:xfrm>
            <a:custGeom>
              <a:avLst/>
              <a:gdLst>
                <a:gd name="T0" fmla="*/ 1 w 22"/>
                <a:gd name="T1" fmla="*/ 1 h 110"/>
                <a:gd name="T2" fmla="*/ 1 w 22"/>
                <a:gd name="T3" fmla="*/ 1 h 110"/>
                <a:gd name="T4" fmla="*/ 22 w 22"/>
                <a:gd name="T5" fmla="*/ 0 h 110"/>
                <a:gd name="T6" fmla="*/ 22 w 22"/>
                <a:gd name="T7" fmla="*/ 0 h 110"/>
                <a:gd name="T8" fmla="*/ 21 w 22"/>
                <a:gd name="T9" fmla="*/ 28 h 110"/>
                <a:gd name="T10" fmla="*/ 21 w 22"/>
                <a:gd name="T11" fmla="*/ 28 h 110"/>
                <a:gd name="T12" fmla="*/ 19 w 22"/>
                <a:gd name="T13" fmla="*/ 28 h 110"/>
                <a:gd name="T14" fmla="*/ 19 w 22"/>
                <a:gd name="T15" fmla="*/ 28 h 110"/>
                <a:gd name="T16" fmla="*/ 18 w 22"/>
                <a:gd name="T17" fmla="*/ 35 h 110"/>
                <a:gd name="T18" fmla="*/ 19 w 22"/>
                <a:gd name="T19" fmla="*/ 39 h 110"/>
                <a:gd name="T20" fmla="*/ 19 w 22"/>
                <a:gd name="T21" fmla="*/ 39 h 110"/>
                <a:gd name="T22" fmla="*/ 16 w 22"/>
                <a:gd name="T23" fmla="*/ 109 h 110"/>
                <a:gd name="T24" fmla="*/ 16 w 22"/>
                <a:gd name="T25" fmla="*/ 109 h 110"/>
                <a:gd name="T26" fmla="*/ 0 w 22"/>
                <a:gd name="T27" fmla="*/ 110 h 110"/>
                <a:gd name="T28" fmla="*/ 0 w 22"/>
                <a:gd name="T29" fmla="*/ 110 h 110"/>
                <a:gd name="T30" fmla="*/ 1 w 22"/>
                <a:gd name="T31" fmla="*/ 54 h 110"/>
                <a:gd name="T32" fmla="*/ 1 w 22"/>
                <a:gd name="T33" fmla="*/ 1 h 110"/>
                <a:gd name="T34" fmla="*/ 1 w 22"/>
                <a:gd name="T35" fmla="*/ 1 h 1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"/>
                <a:gd name="T55" fmla="*/ 0 h 110"/>
                <a:gd name="T56" fmla="*/ 22 w 22"/>
                <a:gd name="T57" fmla="*/ 110 h 11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" h="110">
                  <a:moveTo>
                    <a:pt x="1" y="1"/>
                  </a:moveTo>
                  <a:lnTo>
                    <a:pt x="1" y="1"/>
                  </a:lnTo>
                  <a:lnTo>
                    <a:pt x="22" y="0"/>
                  </a:lnTo>
                  <a:lnTo>
                    <a:pt x="21" y="28"/>
                  </a:lnTo>
                  <a:lnTo>
                    <a:pt x="19" y="28"/>
                  </a:lnTo>
                  <a:lnTo>
                    <a:pt x="18" y="35"/>
                  </a:lnTo>
                  <a:lnTo>
                    <a:pt x="19" y="39"/>
                  </a:lnTo>
                  <a:lnTo>
                    <a:pt x="16" y="109"/>
                  </a:lnTo>
                  <a:lnTo>
                    <a:pt x="0" y="110"/>
                  </a:lnTo>
                  <a:lnTo>
                    <a:pt x="1" y="5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FE5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9" name="Freeform 44"/>
            <p:cNvSpPr>
              <a:spLocks/>
            </p:cNvSpPr>
            <p:nvPr/>
          </p:nvSpPr>
          <p:spPr bwMode="auto">
            <a:xfrm>
              <a:off x="1718" y="3403"/>
              <a:ext cx="27" cy="80"/>
            </a:xfrm>
            <a:custGeom>
              <a:avLst/>
              <a:gdLst>
                <a:gd name="T0" fmla="*/ 0 w 27"/>
                <a:gd name="T1" fmla="*/ 4 h 80"/>
                <a:gd name="T2" fmla="*/ 0 w 27"/>
                <a:gd name="T3" fmla="*/ 4 h 80"/>
                <a:gd name="T4" fmla="*/ 13 w 27"/>
                <a:gd name="T5" fmla="*/ 1 h 80"/>
                <a:gd name="T6" fmla="*/ 27 w 27"/>
                <a:gd name="T7" fmla="*/ 0 h 80"/>
                <a:gd name="T8" fmla="*/ 27 w 27"/>
                <a:gd name="T9" fmla="*/ 21 h 80"/>
                <a:gd name="T10" fmla="*/ 27 w 27"/>
                <a:gd name="T11" fmla="*/ 21 h 80"/>
                <a:gd name="T12" fmla="*/ 27 w 27"/>
                <a:gd name="T13" fmla="*/ 23 h 80"/>
                <a:gd name="T14" fmla="*/ 27 w 27"/>
                <a:gd name="T15" fmla="*/ 78 h 80"/>
                <a:gd name="T16" fmla="*/ 27 w 27"/>
                <a:gd name="T17" fmla="*/ 78 h 80"/>
                <a:gd name="T18" fmla="*/ 9 w 27"/>
                <a:gd name="T19" fmla="*/ 80 h 80"/>
                <a:gd name="T20" fmla="*/ 0 w 27"/>
                <a:gd name="T21" fmla="*/ 4 h 80"/>
                <a:gd name="T22" fmla="*/ 0 w 27"/>
                <a:gd name="T23" fmla="*/ 4 h 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80"/>
                <a:gd name="T38" fmla="*/ 27 w 27"/>
                <a:gd name="T39" fmla="*/ 80 h 8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80">
                  <a:moveTo>
                    <a:pt x="0" y="4"/>
                  </a:moveTo>
                  <a:lnTo>
                    <a:pt x="0" y="4"/>
                  </a:lnTo>
                  <a:lnTo>
                    <a:pt x="13" y="1"/>
                  </a:lnTo>
                  <a:lnTo>
                    <a:pt x="27" y="0"/>
                  </a:lnTo>
                  <a:lnTo>
                    <a:pt x="27" y="21"/>
                  </a:lnTo>
                  <a:lnTo>
                    <a:pt x="27" y="23"/>
                  </a:lnTo>
                  <a:lnTo>
                    <a:pt x="27" y="78"/>
                  </a:lnTo>
                  <a:lnTo>
                    <a:pt x="9" y="8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FE5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0" name="Freeform 45"/>
            <p:cNvSpPr>
              <a:spLocks/>
            </p:cNvSpPr>
            <p:nvPr/>
          </p:nvSpPr>
          <p:spPr bwMode="auto">
            <a:xfrm>
              <a:off x="1771" y="3167"/>
              <a:ext cx="25" cy="109"/>
            </a:xfrm>
            <a:custGeom>
              <a:avLst/>
              <a:gdLst>
                <a:gd name="T0" fmla="*/ 5 w 25"/>
                <a:gd name="T1" fmla="*/ 0 h 109"/>
                <a:gd name="T2" fmla="*/ 5 w 25"/>
                <a:gd name="T3" fmla="*/ 0 h 109"/>
                <a:gd name="T4" fmla="*/ 21 w 25"/>
                <a:gd name="T5" fmla="*/ 0 h 109"/>
                <a:gd name="T6" fmla="*/ 21 w 25"/>
                <a:gd name="T7" fmla="*/ 0 h 109"/>
                <a:gd name="T8" fmla="*/ 21 w 25"/>
                <a:gd name="T9" fmla="*/ 25 h 109"/>
                <a:gd name="T10" fmla="*/ 21 w 25"/>
                <a:gd name="T11" fmla="*/ 25 h 109"/>
                <a:gd name="T12" fmla="*/ 4 w 25"/>
                <a:gd name="T13" fmla="*/ 24 h 109"/>
                <a:gd name="T14" fmla="*/ 5 w 25"/>
                <a:gd name="T15" fmla="*/ 0 h 109"/>
                <a:gd name="T16" fmla="*/ 5 w 25"/>
                <a:gd name="T17" fmla="*/ 0 h 109"/>
                <a:gd name="T18" fmla="*/ 5 w 25"/>
                <a:gd name="T19" fmla="*/ 0 h 109"/>
                <a:gd name="T20" fmla="*/ 4 w 25"/>
                <a:gd name="T21" fmla="*/ 41 h 109"/>
                <a:gd name="T22" fmla="*/ 4 w 25"/>
                <a:gd name="T23" fmla="*/ 41 h 109"/>
                <a:gd name="T24" fmla="*/ 21 w 25"/>
                <a:gd name="T25" fmla="*/ 38 h 109"/>
                <a:gd name="T26" fmla="*/ 21 w 25"/>
                <a:gd name="T27" fmla="*/ 38 h 109"/>
                <a:gd name="T28" fmla="*/ 21 w 25"/>
                <a:gd name="T29" fmla="*/ 60 h 109"/>
                <a:gd name="T30" fmla="*/ 21 w 25"/>
                <a:gd name="T31" fmla="*/ 60 h 109"/>
                <a:gd name="T32" fmla="*/ 13 w 25"/>
                <a:gd name="T33" fmla="*/ 60 h 109"/>
                <a:gd name="T34" fmla="*/ 3 w 25"/>
                <a:gd name="T35" fmla="*/ 61 h 109"/>
                <a:gd name="T36" fmla="*/ 4 w 25"/>
                <a:gd name="T37" fmla="*/ 41 h 109"/>
                <a:gd name="T38" fmla="*/ 4 w 25"/>
                <a:gd name="T39" fmla="*/ 41 h 109"/>
                <a:gd name="T40" fmla="*/ 5 w 25"/>
                <a:gd name="T41" fmla="*/ 0 h 109"/>
                <a:gd name="T42" fmla="*/ 2 w 25"/>
                <a:gd name="T43" fmla="*/ 81 h 109"/>
                <a:gd name="T44" fmla="*/ 2 w 25"/>
                <a:gd name="T45" fmla="*/ 81 h 109"/>
                <a:gd name="T46" fmla="*/ 12 w 25"/>
                <a:gd name="T47" fmla="*/ 81 h 109"/>
                <a:gd name="T48" fmla="*/ 25 w 25"/>
                <a:gd name="T49" fmla="*/ 81 h 109"/>
                <a:gd name="T50" fmla="*/ 25 w 25"/>
                <a:gd name="T51" fmla="*/ 81 h 109"/>
                <a:gd name="T52" fmla="*/ 25 w 25"/>
                <a:gd name="T53" fmla="*/ 93 h 109"/>
                <a:gd name="T54" fmla="*/ 24 w 25"/>
                <a:gd name="T55" fmla="*/ 98 h 109"/>
                <a:gd name="T56" fmla="*/ 21 w 25"/>
                <a:gd name="T57" fmla="*/ 106 h 109"/>
                <a:gd name="T58" fmla="*/ 21 w 25"/>
                <a:gd name="T59" fmla="*/ 106 h 109"/>
                <a:gd name="T60" fmla="*/ 0 w 25"/>
                <a:gd name="T61" fmla="*/ 109 h 109"/>
                <a:gd name="T62" fmla="*/ 2 w 25"/>
                <a:gd name="T63" fmla="*/ 81 h 109"/>
                <a:gd name="T64" fmla="*/ 2 w 25"/>
                <a:gd name="T65" fmla="*/ 81 h 109"/>
                <a:gd name="T66" fmla="*/ 5 w 25"/>
                <a:gd name="T67" fmla="*/ 0 h 1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"/>
                <a:gd name="T103" fmla="*/ 0 h 109"/>
                <a:gd name="T104" fmla="*/ 25 w 25"/>
                <a:gd name="T105" fmla="*/ 109 h 10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" h="109">
                  <a:moveTo>
                    <a:pt x="5" y="0"/>
                  </a:moveTo>
                  <a:lnTo>
                    <a:pt x="5" y="0"/>
                  </a:lnTo>
                  <a:lnTo>
                    <a:pt x="21" y="0"/>
                  </a:lnTo>
                  <a:lnTo>
                    <a:pt x="21" y="25"/>
                  </a:lnTo>
                  <a:lnTo>
                    <a:pt x="4" y="24"/>
                  </a:lnTo>
                  <a:lnTo>
                    <a:pt x="5" y="0"/>
                  </a:lnTo>
                  <a:lnTo>
                    <a:pt x="4" y="41"/>
                  </a:lnTo>
                  <a:lnTo>
                    <a:pt x="21" y="38"/>
                  </a:lnTo>
                  <a:lnTo>
                    <a:pt x="21" y="60"/>
                  </a:lnTo>
                  <a:lnTo>
                    <a:pt x="13" y="60"/>
                  </a:lnTo>
                  <a:lnTo>
                    <a:pt x="3" y="61"/>
                  </a:lnTo>
                  <a:lnTo>
                    <a:pt x="4" y="41"/>
                  </a:lnTo>
                  <a:lnTo>
                    <a:pt x="5" y="0"/>
                  </a:lnTo>
                  <a:lnTo>
                    <a:pt x="2" y="81"/>
                  </a:lnTo>
                  <a:lnTo>
                    <a:pt x="12" y="81"/>
                  </a:lnTo>
                  <a:lnTo>
                    <a:pt x="25" y="81"/>
                  </a:lnTo>
                  <a:lnTo>
                    <a:pt x="25" y="93"/>
                  </a:lnTo>
                  <a:lnTo>
                    <a:pt x="24" y="98"/>
                  </a:lnTo>
                  <a:lnTo>
                    <a:pt x="21" y="106"/>
                  </a:lnTo>
                  <a:lnTo>
                    <a:pt x="0" y="109"/>
                  </a:lnTo>
                  <a:lnTo>
                    <a:pt x="2" y="8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9653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1" name="Freeform 46"/>
            <p:cNvSpPr>
              <a:spLocks/>
            </p:cNvSpPr>
            <p:nvPr/>
          </p:nvSpPr>
          <p:spPr bwMode="auto">
            <a:xfrm>
              <a:off x="1767" y="3400"/>
              <a:ext cx="10" cy="79"/>
            </a:xfrm>
            <a:custGeom>
              <a:avLst/>
              <a:gdLst>
                <a:gd name="T0" fmla="*/ 0 w 10"/>
                <a:gd name="T1" fmla="*/ 1 h 79"/>
                <a:gd name="T2" fmla="*/ 0 w 10"/>
                <a:gd name="T3" fmla="*/ 1 h 79"/>
                <a:gd name="T4" fmla="*/ 10 w 10"/>
                <a:gd name="T5" fmla="*/ 0 h 79"/>
                <a:gd name="T6" fmla="*/ 10 w 10"/>
                <a:gd name="T7" fmla="*/ 0 h 79"/>
                <a:gd name="T8" fmla="*/ 10 w 10"/>
                <a:gd name="T9" fmla="*/ 15 h 79"/>
                <a:gd name="T10" fmla="*/ 10 w 10"/>
                <a:gd name="T11" fmla="*/ 15 h 79"/>
                <a:gd name="T12" fmla="*/ 0 w 10"/>
                <a:gd name="T13" fmla="*/ 15 h 79"/>
                <a:gd name="T14" fmla="*/ 0 w 10"/>
                <a:gd name="T15" fmla="*/ 15 h 79"/>
                <a:gd name="T16" fmla="*/ 0 w 10"/>
                <a:gd name="T17" fmla="*/ 1 h 79"/>
                <a:gd name="T18" fmla="*/ 0 w 10"/>
                <a:gd name="T19" fmla="*/ 1 h 79"/>
                <a:gd name="T20" fmla="*/ 0 w 10"/>
                <a:gd name="T21" fmla="*/ 1 h 79"/>
                <a:gd name="T22" fmla="*/ 0 w 10"/>
                <a:gd name="T23" fmla="*/ 28 h 79"/>
                <a:gd name="T24" fmla="*/ 0 w 10"/>
                <a:gd name="T25" fmla="*/ 28 h 79"/>
                <a:gd name="T26" fmla="*/ 10 w 10"/>
                <a:gd name="T27" fmla="*/ 28 h 79"/>
                <a:gd name="T28" fmla="*/ 10 w 10"/>
                <a:gd name="T29" fmla="*/ 28 h 79"/>
                <a:gd name="T30" fmla="*/ 10 w 10"/>
                <a:gd name="T31" fmla="*/ 43 h 79"/>
                <a:gd name="T32" fmla="*/ 10 w 10"/>
                <a:gd name="T33" fmla="*/ 43 h 79"/>
                <a:gd name="T34" fmla="*/ 0 w 10"/>
                <a:gd name="T35" fmla="*/ 44 h 79"/>
                <a:gd name="T36" fmla="*/ 0 w 10"/>
                <a:gd name="T37" fmla="*/ 44 h 79"/>
                <a:gd name="T38" fmla="*/ 0 w 10"/>
                <a:gd name="T39" fmla="*/ 28 h 79"/>
                <a:gd name="T40" fmla="*/ 0 w 10"/>
                <a:gd name="T41" fmla="*/ 28 h 79"/>
                <a:gd name="T42" fmla="*/ 0 w 10"/>
                <a:gd name="T43" fmla="*/ 1 h 79"/>
                <a:gd name="T44" fmla="*/ 0 w 10"/>
                <a:gd name="T45" fmla="*/ 55 h 79"/>
                <a:gd name="T46" fmla="*/ 0 w 10"/>
                <a:gd name="T47" fmla="*/ 55 h 79"/>
                <a:gd name="T48" fmla="*/ 10 w 10"/>
                <a:gd name="T49" fmla="*/ 57 h 79"/>
                <a:gd name="T50" fmla="*/ 10 w 10"/>
                <a:gd name="T51" fmla="*/ 57 h 79"/>
                <a:gd name="T52" fmla="*/ 8 w 10"/>
                <a:gd name="T53" fmla="*/ 76 h 79"/>
                <a:gd name="T54" fmla="*/ 8 w 10"/>
                <a:gd name="T55" fmla="*/ 76 h 79"/>
                <a:gd name="T56" fmla="*/ 6 w 10"/>
                <a:gd name="T57" fmla="*/ 77 h 79"/>
                <a:gd name="T58" fmla="*/ 1 w 10"/>
                <a:gd name="T59" fmla="*/ 79 h 79"/>
                <a:gd name="T60" fmla="*/ 1 w 10"/>
                <a:gd name="T61" fmla="*/ 79 h 79"/>
                <a:gd name="T62" fmla="*/ 0 w 10"/>
                <a:gd name="T63" fmla="*/ 55 h 79"/>
                <a:gd name="T64" fmla="*/ 0 w 10"/>
                <a:gd name="T65" fmla="*/ 55 h 79"/>
                <a:gd name="T66" fmla="*/ 0 w 10"/>
                <a:gd name="T67" fmla="*/ 1 h 7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"/>
                <a:gd name="T103" fmla="*/ 0 h 79"/>
                <a:gd name="T104" fmla="*/ 10 w 10"/>
                <a:gd name="T105" fmla="*/ 79 h 7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" h="79">
                  <a:moveTo>
                    <a:pt x="0" y="1"/>
                  </a:moveTo>
                  <a:lnTo>
                    <a:pt x="0" y="1"/>
                  </a:lnTo>
                  <a:lnTo>
                    <a:pt x="10" y="0"/>
                  </a:lnTo>
                  <a:lnTo>
                    <a:pt x="10" y="15"/>
                  </a:lnTo>
                  <a:lnTo>
                    <a:pt x="0" y="15"/>
                  </a:lnTo>
                  <a:lnTo>
                    <a:pt x="0" y="1"/>
                  </a:lnTo>
                  <a:lnTo>
                    <a:pt x="0" y="28"/>
                  </a:lnTo>
                  <a:lnTo>
                    <a:pt x="10" y="28"/>
                  </a:lnTo>
                  <a:lnTo>
                    <a:pt x="10" y="43"/>
                  </a:lnTo>
                  <a:lnTo>
                    <a:pt x="0" y="44"/>
                  </a:lnTo>
                  <a:lnTo>
                    <a:pt x="0" y="28"/>
                  </a:lnTo>
                  <a:lnTo>
                    <a:pt x="0" y="1"/>
                  </a:lnTo>
                  <a:lnTo>
                    <a:pt x="0" y="55"/>
                  </a:lnTo>
                  <a:lnTo>
                    <a:pt x="10" y="57"/>
                  </a:lnTo>
                  <a:lnTo>
                    <a:pt x="8" y="76"/>
                  </a:lnTo>
                  <a:lnTo>
                    <a:pt x="6" y="77"/>
                  </a:lnTo>
                  <a:lnTo>
                    <a:pt x="1" y="79"/>
                  </a:lnTo>
                  <a:lnTo>
                    <a:pt x="0" y="5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9653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2" name="Freeform 47"/>
            <p:cNvSpPr>
              <a:spLocks/>
            </p:cNvSpPr>
            <p:nvPr/>
          </p:nvSpPr>
          <p:spPr bwMode="auto">
            <a:xfrm>
              <a:off x="1900" y="3319"/>
              <a:ext cx="129" cy="187"/>
            </a:xfrm>
            <a:custGeom>
              <a:avLst/>
              <a:gdLst>
                <a:gd name="T0" fmla="*/ 129 w 129"/>
                <a:gd name="T1" fmla="*/ 94 h 187"/>
                <a:gd name="T2" fmla="*/ 129 w 129"/>
                <a:gd name="T3" fmla="*/ 94 h 187"/>
                <a:gd name="T4" fmla="*/ 128 w 129"/>
                <a:gd name="T5" fmla="*/ 112 h 187"/>
                <a:gd name="T6" fmla="*/ 125 w 129"/>
                <a:gd name="T7" fmla="*/ 129 h 187"/>
                <a:gd name="T8" fmla="*/ 118 w 129"/>
                <a:gd name="T9" fmla="*/ 146 h 187"/>
                <a:gd name="T10" fmla="*/ 111 w 129"/>
                <a:gd name="T11" fmla="*/ 160 h 187"/>
                <a:gd name="T12" fmla="*/ 106 w 129"/>
                <a:gd name="T13" fmla="*/ 165 h 187"/>
                <a:gd name="T14" fmla="*/ 100 w 129"/>
                <a:gd name="T15" fmla="*/ 171 h 187"/>
                <a:gd name="T16" fmla="*/ 96 w 129"/>
                <a:gd name="T17" fmla="*/ 176 h 187"/>
                <a:gd name="T18" fmla="*/ 90 w 129"/>
                <a:gd name="T19" fmla="*/ 181 h 187"/>
                <a:gd name="T20" fmla="*/ 84 w 129"/>
                <a:gd name="T21" fmla="*/ 183 h 187"/>
                <a:gd name="T22" fmla="*/ 78 w 129"/>
                <a:gd name="T23" fmla="*/ 185 h 187"/>
                <a:gd name="T24" fmla="*/ 71 w 129"/>
                <a:gd name="T25" fmla="*/ 187 h 187"/>
                <a:gd name="T26" fmla="*/ 64 w 129"/>
                <a:gd name="T27" fmla="*/ 187 h 187"/>
                <a:gd name="T28" fmla="*/ 64 w 129"/>
                <a:gd name="T29" fmla="*/ 187 h 187"/>
                <a:gd name="T30" fmla="*/ 58 w 129"/>
                <a:gd name="T31" fmla="*/ 187 h 187"/>
                <a:gd name="T32" fmla="*/ 51 w 129"/>
                <a:gd name="T33" fmla="*/ 185 h 187"/>
                <a:gd name="T34" fmla="*/ 46 w 129"/>
                <a:gd name="T35" fmla="*/ 183 h 187"/>
                <a:gd name="T36" fmla="*/ 40 w 129"/>
                <a:gd name="T37" fmla="*/ 181 h 187"/>
                <a:gd name="T38" fmla="*/ 34 w 129"/>
                <a:gd name="T39" fmla="*/ 176 h 187"/>
                <a:gd name="T40" fmla="*/ 28 w 129"/>
                <a:gd name="T41" fmla="*/ 171 h 187"/>
                <a:gd name="T42" fmla="*/ 24 w 129"/>
                <a:gd name="T43" fmla="*/ 165 h 187"/>
                <a:gd name="T44" fmla="*/ 19 w 129"/>
                <a:gd name="T45" fmla="*/ 160 h 187"/>
                <a:gd name="T46" fmla="*/ 11 w 129"/>
                <a:gd name="T47" fmla="*/ 146 h 187"/>
                <a:gd name="T48" fmla="*/ 5 w 129"/>
                <a:gd name="T49" fmla="*/ 129 h 187"/>
                <a:gd name="T50" fmla="*/ 2 w 129"/>
                <a:gd name="T51" fmla="*/ 112 h 187"/>
                <a:gd name="T52" fmla="*/ 0 w 129"/>
                <a:gd name="T53" fmla="*/ 94 h 187"/>
                <a:gd name="T54" fmla="*/ 0 w 129"/>
                <a:gd name="T55" fmla="*/ 94 h 187"/>
                <a:gd name="T56" fmla="*/ 2 w 129"/>
                <a:gd name="T57" fmla="*/ 75 h 187"/>
                <a:gd name="T58" fmla="*/ 5 w 129"/>
                <a:gd name="T59" fmla="*/ 56 h 187"/>
                <a:gd name="T60" fmla="*/ 11 w 129"/>
                <a:gd name="T61" fmla="*/ 41 h 187"/>
                <a:gd name="T62" fmla="*/ 19 w 129"/>
                <a:gd name="T63" fmla="*/ 27 h 187"/>
                <a:gd name="T64" fmla="*/ 24 w 129"/>
                <a:gd name="T65" fmla="*/ 21 h 187"/>
                <a:gd name="T66" fmla="*/ 28 w 129"/>
                <a:gd name="T67" fmla="*/ 16 h 187"/>
                <a:gd name="T68" fmla="*/ 34 w 129"/>
                <a:gd name="T69" fmla="*/ 11 h 187"/>
                <a:gd name="T70" fmla="*/ 40 w 129"/>
                <a:gd name="T71" fmla="*/ 7 h 187"/>
                <a:gd name="T72" fmla="*/ 46 w 129"/>
                <a:gd name="T73" fmla="*/ 3 h 187"/>
                <a:gd name="T74" fmla="*/ 51 w 129"/>
                <a:gd name="T75" fmla="*/ 1 h 187"/>
                <a:gd name="T76" fmla="*/ 58 w 129"/>
                <a:gd name="T77" fmla="*/ 0 h 187"/>
                <a:gd name="T78" fmla="*/ 64 w 129"/>
                <a:gd name="T79" fmla="*/ 0 h 187"/>
                <a:gd name="T80" fmla="*/ 64 w 129"/>
                <a:gd name="T81" fmla="*/ 0 h 187"/>
                <a:gd name="T82" fmla="*/ 71 w 129"/>
                <a:gd name="T83" fmla="*/ 0 h 187"/>
                <a:gd name="T84" fmla="*/ 78 w 129"/>
                <a:gd name="T85" fmla="*/ 1 h 187"/>
                <a:gd name="T86" fmla="*/ 84 w 129"/>
                <a:gd name="T87" fmla="*/ 3 h 187"/>
                <a:gd name="T88" fmla="*/ 90 w 129"/>
                <a:gd name="T89" fmla="*/ 7 h 187"/>
                <a:gd name="T90" fmla="*/ 96 w 129"/>
                <a:gd name="T91" fmla="*/ 11 h 187"/>
                <a:gd name="T92" fmla="*/ 100 w 129"/>
                <a:gd name="T93" fmla="*/ 16 h 187"/>
                <a:gd name="T94" fmla="*/ 106 w 129"/>
                <a:gd name="T95" fmla="*/ 21 h 187"/>
                <a:gd name="T96" fmla="*/ 111 w 129"/>
                <a:gd name="T97" fmla="*/ 27 h 187"/>
                <a:gd name="T98" fmla="*/ 118 w 129"/>
                <a:gd name="T99" fmla="*/ 41 h 187"/>
                <a:gd name="T100" fmla="*/ 125 w 129"/>
                <a:gd name="T101" fmla="*/ 56 h 187"/>
                <a:gd name="T102" fmla="*/ 128 w 129"/>
                <a:gd name="T103" fmla="*/ 75 h 187"/>
                <a:gd name="T104" fmla="*/ 129 w 129"/>
                <a:gd name="T105" fmla="*/ 94 h 187"/>
                <a:gd name="T106" fmla="*/ 129 w 129"/>
                <a:gd name="T107" fmla="*/ 94 h 1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9"/>
                <a:gd name="T163" fmla="*/ 0 h 187"/>
                <a:gd name="T164" fmla="*/ 129 w 129"/>
                <a:gd name="T165" fmla="*/ 187 h 18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9" h="187">
                  <a:moveTo>
                    <a:pt x="129" y="94"/>
                  </a:moveTo>
                  <a:lnTo>
                    <a:pt x="129" y="94"/>
                  </a:lnTo>
                  <a:lnTo>
                    <a:pt x="128" y="112"/>
                  </a:lnTo>
                  <a:lnTo>
                    <a:pt x="125" y="129"/>
                  </a:lnTo>
                  <a:lnTo>
                    <a:pt x="118" y="146"/>
                  </a:lnTo>
                  <a:lnTo>
                    <a:pt x="111" y="160"/>
                  </a:lnTo>
                  <a:lnTo>
                    <a:pt x="106" y="165"/>
                  </a:lnTo>
                  <a:lnTo>
                    <a:pt x="100" y="171"/>
                  </a:lnTo>
                  <a:lnTo>
                    <a:pt x="96" y="176"/>
                  </a:lnTo>
                  <a:lnTo>
                    <a:pt x="90" y="181"/>
                  </a:lnTo>
                  <a:lnTo>
                    <a:pt x="84" y="183"/>
                  </a:lnTo>
                  <a:lnTo>
                    <a:pt x="78" y="185"/>
                  </a:lnTo>
                  <a:lnTo>
                    <a:pt x="71" y="187"/>
                  </a:lnTo>
                  <a:lnTo>
                    <a:pt x="64" y="187"/>
                  </a:lnTo>
                  <a:lnTo>
                    <a:pt x="58" y="187"/>
                  </a:lnTo>
                  <a:lnTo>
                    <a:pt x="51" y="185"/>
                  </a:lnTo>
                  <a:lnTo>
                    <a:pt x="46" y="183"/>
                  </a:lnTo>
                  <a:lnTo>
                    <a:pt x="40" y="181"/>
                  </a:lnTo>
                  <a:lnTo>
                    <a:pt x="34" y="176"/>
                  </a:lnTo>
                  <a:lnTo>
                    <a:pt x="28" y="171"/>
                  </a:lnTo>
                  <a:lnTo>
                    <a:pt x="24" y="165"/>
                  </a:lnTo>
                  <a:lnTo>
                    <a:pt x="19" y="160"/>
                  </a:lnTo>
                  <a:lnTo>
                    <a:pt x="11" y="146"/>
                  </a:lnTo>
                  <a:lnTo>
                    <a:pt x="5" y="129"/>
                  </a:lnTo>
                  <a:lnTo>
                    <a:pt x="2" y="112"/>
                  </a:lnTo>
                  <a:lnTo>
                    <a:pt x="0" y="94"/>
                  </a:lnTo>
                  <a:lnTo>
                    <a:pt x="2" y="75"/>
                  </a:lnTo>
                  <a:lnTo>
                    <a:pt x="5" y="56"/>
                  </a:lnTo>
                  <a:lnTo>
                    <a:pt x="11" y="41"/>
                  </a:lnTo>
                  <a:lnTo>
                    <a:pt x="19" y="27"/>
                  </a:lnTo>
                  <a:lnTo>
                    <a:pt x="24" y="21"/>
                  </a:lnTo>
                  <a:lnTo>
                    <a:pt x="28" y="16"/>
                  </a:lnTo>
                  <a:lnTo>
                    <a:pt x="34" y="11"/>
                  </a:lnTo>
                  <a:lnTo>
                    <a:pt x="40" y="7"/>
                  </a:lnTo>
                  <a:lnTo>
                    <a:pt x="46" y="3"/>
                  </a:lnTo>
                  <a:lnTo>
                    <a:pt x="51" y="1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8" y="1"/>
                  </a:lnTo>
                  <a:lnTo>
                    <a:pt x="84" y="3"/>
                  </a:lnTo>
                  <a:lnTo>
                    <a:pt x="90" y="7"/>
                  </a:lnTo>
                  <a:lnTo>
                    <a:pt x="96" y="11"/>
                  </a:lnTo>
                  <a:lnTo>
                    <a:pt x="100" y="16"/>
                  </a:lnTo>
                  <a:lnTo>
                    <a:pt x="106" y="21"/>
                  </a:lnTo>
                  <a:lnTo>
                    <a:pt x="111" y="27"/>
                  </a:lnTo>
                  <a:lnTo>
                    <a:pt x="118" y="41"/>
                  </a:lnTo>
                  <a:lnTo>
                    <a:pt x="125" y="56"/>
                  </a:lnTo>
                  <a:lnTo>
                    <a:pt x="128" y="75"/>
                  </a:lnTo>
                  <a:lnTo>
                    <a:pt x="129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3" name="Freeform 48"/>
            <p:cNvSpPr>
              <a:spLocks/>
            </p:cNvSpPr>
            <p:nvPr/>
          </p:nvSpPr>
          <p:spPr bwMode="auto">
            <a:xfrm>
              <a:off x="1971" y="3454"/>
              <a:ext cx="25" cy="25"/>
            </a:xfrm>
            <a:custGeom>
              <a:avLst/>
              <a:gdLst>
                <a:gd name="T0" fmla="*/ 0 w 25"/>
                <a:gd name="T1" fmla="*/ 8 h 25"/>
                <a:gd name="T2" fmla="*/ 0 w 25"/>
                <a:gd name="T3" fmla="*/ 8 h 25"/>
                <a:gd name="T4" fmla="*/ 3 w 25"/>
                <a:gd name="T5" fmla="*/ 8 h 25"/>
                <a:gd name="T6" fmla="*/ 5 w 25"/>
                <a:gd name="T7" fmla="*/ 10 h 25"/>
                <a:gd name="T8" fmla="*/ 8 w 25"/>
                <a:gd name="T9" fmla="*/ 11 h 25"/>
                <a:gd name="T10" fmla="*/ 12 w 25"/>
                <a:gd name="T11" fmla="*/ 13 h 25"/>
                <a:gd name="T12" fmla="*/ 15 w 25"/>
                <a:gd name="T13" fmla="*/ 15 h 25"/>
                <a:gd name="T14" fmla="*/ 18 w 25"/>
                <a:gd name="T15" fmla="*/ 20 h 25"/>
                <a:gd name="T16" fmla="*/ 20 w 25"/>
                <a:gd name="T17" fmla="*/ 25 h 25"/>
                <a:gd name="T18" fmla="*/ 25 w 25"/>
                <a:gd name="T19" fmla="*/ 23 h 25"/>
                <a:gd name="T20" fmla="*/ 25 w 25"/>
                <a:gd name="T21" fmla="*/ 23 h 25"/>
                <a:gd name="T22" fmla="*/ 25 w 25"/>
                <a:gd name="T23" fmla="*/ 22 h 25"/>
                <a:gd name="T24" fmla="*/ 25 w 25"/>
                <a:gd name="T25" fmla="*/ 21 h 25"/>
                <a:gd name="T26" fmla="*/ 25 w 25"/>
                <a:gd name="T27" fmla="*/ 20 h 25"/>
                <a:gd name="T28" fmla="*/ 25 w 25"/>
                <a:gd name="T29" fmla="*/ 19 h 25"/>
                <a:gd name="T30" fmla="*/ 23 w 25"/>
                <a:gd name="T31" fmla="*/ 18 h 25"/>
                <a:gd name="T32" fmla="*/ 23 w 25"/>
                <a:gd name="T33" fmla="*/ 15 h 25"/>
                <a:gd name="T34" fmla="*/ 22 w 25"/>
                <a:gd name="T35" fmla="*/ 13 h 25"/>
                <a:gd name="T36" fmla="*/ 21 w 25"/>
                <a:gd name="T37" fmla="*/ 12 h 25"/>
                <a:gd name="T38" fmla="*/ 20 w 25"/>
                <a:gd name="T39" fmla="*/ 10 h 25"/>
                <a:gd name="T40" fmla="*/ 19 w 25"/>
                <a:gd name="T41" fmla="*/ 7 h 25"/>
                <a:gd name="T42" fmla="*/ 16 w 25"/>
                <a:gd name="T43" fmla="*/ 6 h 25"/>
                <a:gd name="T44" fmla="*/ 14 w 25"/>
                <a:gd name="T45" fmla="*/ 4 h 25"/>
                <a:gd name="T46" fmla="*/ 12 w 25"/>
                <a:gd name="T47" fmla="*/ 3 h 25"/>
                <a:gd name="T48" fmla="*/ 10 w 25"/>
                <a:gd name="T49" fmla="*/ 1 h 25"/>
                <a:gd name="T50" fmla="*/ 6 w 25"/>
                <a:gd name="T51" fmla="*/ 0 h 25"/>
                <a:gd name="T52" fmla="*/ 0 w 25"/>
                <a:gd name="T53" fmla="*/ 8 h 2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5"/>
                <a:gd name="T82" fmla="*/ 0 h 25"/>
                <a:gd name="T83" fmla="*/ 25 w 25"/>
                <a:gd name="T84" fmla="*/ 25 h 2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5" h="25">
                  <a:moveTo>
                    <a:pt x="0" y="8"/>
                  </a:moveTo>
                  <a:lnTo>
                    <a:pt x="0" y="8"/>
                  </a:lnTo>
                  <a:lnTo>
                    <a:pt x="3" y="8"/>
                  </a:lnTo>
                  <a:lnTo>
                    <a:pt x="5" y="10"/>
                  </a:lnTo>
                  <a:lnTo>
                    <a:pt x="8" y="11"/>
                  </a:lnTo>
                  <a:lnTo>
                    <a:pt x="12" y="13"/>
                  </a:lnTo>
                  <a:lnTo>
                    <a:pt x="15" y="15"/>
                  </a:lnTo>
                  <a:lnTo>
                    <a:pt x="18" y="20"/>
                  </a:lnTo>
                  <a:lnTo>
                    <a:pt x="20" y="25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5" y="21"/>
                  </a:lnTo>
                  <a:lnTo>
                    <a:pt x="25" y="20"/>
                  </a:lnTo>
                  <a:lnTo>
                    <a:pt x="25" y="19"/>
                  </a:lnTo>
                  <a:lnTo>
                    <a:pt x="23" y="18"/>
                  </a:lnTo>
                  <a:lnTo>
                    <a:pt x="23" y="15"/>
                  </a:lnTo>
                  <a:lnTo>
                    <a:pt x="22" y="13"/>
                  </a:lnTo>
                  <a:lnTo>
                    <a:pt x="21" y="12"/>
                  </a:lnTo>
                  <a:lnTo>
                    <a:pt x="20" y="10"/>
                  </a:lnTo>
                  <a:lnTo>
                    <a:pt x="19" y="7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0" y="1"/>
                  </a:lnTo>
                  <a:lnTo>
                    <a:pt x="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4" name="Freeform 49"/>
            <p:cNvSpPr>
              <a:spLocks/>
            </p:cNvSpPr>
            <p:nvPr/>
          </p:nvSpPr>
          <p:spPr bwMode="auto">
            <a:xfrm>
              <a:off x="1970" y="3453"/>
              <a:ext cx="24" cy="24"/>
            </a:xfrm>
            <a:custGeom>
              <a:avLst/>
              <a:gdLst>
                <a:gd name="T0" fmla="*/ 0 w 24"/>
                <a:gd name="T1" fmla="*/ 0 h 24"/>
                <a:gd name="T2" fmla="*/ 2 w 24"/>
                <a:gd name="T3" fmla="*/ 8 h 24"/>
                <a:gd name="T4" fmla="*/ 4 w 24"/>
                <a:gd name="T5" fmla="*/ 8 h 24"/>
                <a:gd name="T6" fmla="*/ 5 w 24"/>
                <a:gd name="T7" fmla="*/ 8 h 24"/>
                <a:gd name="T8" fmla="*/ 8 w 24"/>
                <a:gd name="T9" fmla="*/ 9 h 24"/>
                <a:gd name="T10" fmla="*/ 11 w 24"/>
                <a:gd name="T11" fmla="*/ 11 h 24"/>
                <a:gd name="T12" fmla="*/ 14 w 24"/>
                <a:gd name="T13" fmla="*/ 13 h 24"/>
                <a:gd name="T14" fmla="*/ 17 w 24"/>
                <a:gd name="T15" fmla="*/ 16 h 24"/>
                <a:gd name="T16" fmla="*/ 20 w 24"/>
                <a:gd name="T17" fmla="*/ 20 h 24"/>
                <a:gd name="T18" fmla="*/ 22 w 24"/>
                <a:gd name="T19" fmla="*/ 24 h 24"/>
                <a:gd name="T20" fmla="*/ 24 w 24"/>
                <a:gd name="T21" fmla="*/ 24 h 24"/>
                <a:gd name="T22" fmla="*/ 24 w 24"/>
                <a:gd name="T23" fmla="*/ 24 h 24"/>
                <a:gd name="T24" fmla="*/ 24 w 24"/>
                <a:gd name="T25" fmla="*/ 23 h 24"/>
                <a:gd name="T26" fmla="*/ 24 w 24"/>
                <a:gd name="T27" fmla="*/ 22 h 24"/>
                <a:gd name="T28" fmla="*/ 24 w 24"/>
                <a:gd name="T29" fmla="*/ 21 h 24"/>
                <a:gd name="T30" fmla="*/ 23 w 24"/>
                <a:gd name="T31" fmla="*/ 20 h 24"/>
                <a:gd name="T32" fmla="*/ 23 w 24"/>
                <a:gd name="T33" fmla="*/ 18 h 24"/>
                <a:gd name="T34" fmla="*/ 22 w 24"/>
                <a:gd name="T35" fmla="*/ 16 h 24"/>
                <a:gd name="T36" fmla="*/ 21 w 24"/>
                <a:gd name="T37" fmla="*/ 14 h 24"/>
                <a:gd name="T38" fmla="*/ 20 w 24"/>
                <a:gd name="T39" fmla="*/ 12 h 24"/>
                <a:gd name="T40" fmla="*/ 19 w 24"/>
                <a:gd name="T41" fmla="*/ 11 h 24"/>
                <a:gd name="T42" fmla="*/ 16 w 24"/>
                <a:gd name="T43" fmla="*/ 8 h 24"/>
                <a:gd name="T44" fmla="*/ 14 w 24"/>
                <a:gd name="T45" fmla="*/ 6 h 24"/>
                <a:gd name="T46" fmla="*/ 12 w 24"/>
                <a:gd name="T47" fmla="*/ 5 h 24"/>
                <a:gd name="T48" fmla="*/ 8 w 24"/>
                <a:gd name="T49" fmla="*/ 2 h 24"/>
                <a:gd name="T50" fmla="*/ 5 w 24"/>
                <a:gd name="T51" fmla="*/ 1 h 24"/>
                <a:gd name="T52" fmla="*/ 0 w 24"/>
                <a:gd name="T53" fmla="*/ 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4"/>
                <a:gd name="T82" fmla="*/ 0 h 24"/>
                <a:gd name="T83" fmla="*/ 24 w 24"/>
                <a:gd name="T84" fmla="*/ 24 h 2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4" h="24">
                  <a:moveTo>
                    <a:pt x="0" y="0"/>
                  </a:move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8" y="9"/>
                  </a:lnTo>
                  <a:lnTo>
                    <a:pt x="11" y="11"/>
                  </a:lnTo>
                  <a:lnTo>
                    <a:pt x="14" y="13"/>
                  </a:lnTo>
                  <a:lnTo>
                    <a:pt x="17" y="16"/>
                  </a:lnTo>
                  <a:lnTo>
                    <a:pt x="20" y="20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4" y="22"/>
                  </a:lnTo>
                  <a:lnTo>
                    <a:pt x="24" y="21"/>
                  </a:lnTo>
                  <a:lnTo>
                    <a:pt x="23" y="20"/>
                  </a:lnTo>
                  <a:lnTo>
                    <a:pt x="23" y="18"/>
                  </a:lnTo>
                  <a:lnTo>
                    <a:pt x="22" y="16"/>
                  </a:lnTo>
                  <a:lnTo>
                    <a:pt x="21" y="14"/>
                  </a:lnTo>
                  <a:lnTo>
                    <a:pt x="20" y="12"/>
                  </a:lnTo>
                  <a:lnTo>
                    <a:pt x="19" y="11"/>
                  </a:lnTo>
                  <a:lnTo>
                    <a:pt x="16" y="8"/>
                  </a:lnTo>
                  <a:lnTo>
                    <a:pt x="14" y="6"/>
                  </a:lnTo>
                  <a:lnTo>
                    <a:pt x="12" y="5"/>
                  </a:lnTo>
                  <a:lnTo>
                    <a:pt x="8" y="2"/>
                  </a:lnTo>
                  <a:lnTo>
                    <a:pt x="5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9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5" name="Freeform 50"/>
            <p:cNvSpPr>
              <a:spLocks/>
            </p:cNvSpPr>
            <p:nvPr/>
          </p:nvSpPr>
          <p:spPr bwMode="auto">
            <a:xfrm>
              <a:off x="1957" y="3408"/>
              <a:ext cx="29" cy="78"/>
            </a:xfrm>
            <a:custGeom>
              <a:avLst/>
              <a:gdLst>
                <a:gd name="T0" fmla="*/ 4 w 29"/>
                <a:gd name="T1" fmla="*/ 9 h 78"/>
                <a:gd name="T2" fmla="*/ 10 w 29"/>
                <a:gd name="T3" fmla="*/ 10 h 78"/>
                <a:gd name="T4" fmla="*/ 17 w 29"/>
                <a:gd name="T5" fmla="*/ 14 h 78"/>
                <a:gd name="T6" fmla="*/ 21 w 29"/>
                <a:gd name="T7" fmla="*/ 20 h 78"/>
                <a:gd name="T8" fmla="*/ 22 w 29"/>
                <a:gd name="T9" fmla="*/ 24 h 78"/>
                <a:gd name="T10" fmla="*/ 22 w 29"/>
                <a:gd name="T11" fmla="*/ 25 h 78"/>
                <a:gd name="T12" fmla="*/ 22 w 29"/>
                <a:gd name="T13" fmla="*/ 27 h 78"/>
                <a:gd name="T14" fmla="*/ 22 w 29"/>
                <a:gd name="T15" fmla="*/ 30 h 78"/>
                <a:gd name="T16" fmla="*/ 21 w 29"/>
                <a:gd name="T17" fmla="*/ 34 h 78"/>
                <a:gd name="T18" fmla="*/ 19 w 29"/>
                <a:gd name="T19" fmla="*/ 37 h 78"/>
                <a:gd name="T20" fmla="*/ 17 w 29"/>
                <a:gd name="T21" fmla="*/ 40 h 78"/>
                <a:gd name="T22" fmla="*/ 13 w 29"/>
                <a:gd name="T23" fmla="*/ 45 h 78"/>
                <a:gd name="T24" fmla="*/ 10 w 29"/>
                <a:gd name="T25" fmla="*/ 47 h 78"/>
                <a:gd name="T26" fmla="*/ 8 w 29"/>
                <a:gd name="T27" fmla="*/ 49 h 78"/>
                <a:gd name="T28" fmla="*/ 7 w 29"/>
                <a:gd name="T29" fmla="*/ 51 h 78"/>
                <a:gd name="T30" fmla="*/ 5 w 29"/>
                <a:gd name="T31" fmla="*/ 53 h 78"/>
                <a:gd name="T32" fmla="*/ 3 w 29"/>
                <a:gd name="T33" fmla="*/ 58 h 78"/>
                <a:gd name="T34" fmla="*/ 0 w 29"/>
                <a:gd name="T35" fmla="*/ 63 h 78"/>
                <a:gd name="T36" fmla="*/ 0 w 29"/>
                <a:gd name="T37" fmla="*/ 68 h 78"/>
                <a:gd name="T38" fmla="*/ 0 w 29"/>
                <a:gd name="T39" fmla="*/ 74 h 78"/>
                <a:gd name="T40" fmla="*/ 7 w 29"/>
                <a:gd name="T41" fmla="*/ 76 h 78"/>
                <a:gd name="T42" fmla="*/ 7 w 29"/>
                <a:gd name="T43" fmla="*/ 75 h 78"/>
                <a:gd name="T44" fmla="*/ 7 w 29"/>
                <a:gd name="T45" fmla="*/ 74 h 78"/>
                <a:gd name="T46" fmla="*/ 7 w 29"/>
                <a:gd name="T47" fmla="*/ 71 h 78"/>
                <a:gd name="T48" fmla="*/ 7 w 29"/>
                <a:gd name="T49" fmla="*/ 67 h 78"/>
                <a:gd name="T50" fmla="*/ 8 w 29"/>
                <a:gd name="T51" fmla="*/ 64 h 78"/>
                <a:gd name="T52" fmla="*/ 11 w 29"/>
                <a:gd name="T53" fmla="*/ 59 h 78"/>
                <a:gd name="T54" fmla="*/ 14 w 29"/>
                <a:gd name="T55" fmla="*/ 54 h 78"/>
                <a:gd name="T56" fmla="*/ 20 w 29"/>
                <a:gd name="T57" fmla="*/ 51 h 78"/>
                <a:gd name="T58" fmla="*/ 21 w 29"/>
                <a:gd name="T59" fmla="*/ 50 h 78"/>
                <a:gd name="T60" fmla="*/ 22 w 29"/>
                <a:gd name="T61" fmla="*/ 49 h 78"/>
                <a:gd name="T62" fmla="*/ 24 w 29"/>
                <a:gd name="T63" fmla="*/ 46 h 78"/>
                <a:gd name="T64" fmla="*/ 26 w 29"/>
                <a:gd name="T65" fmla="*/ 43 h 78"/>
                <a:gd name="T66" fmla="*/ 28 w 29"/>
                <a:gd name="T67" fmla="*/ 39 h 78"/>
                <a:gd name="T68" fmla="*/ 29 w 29"/>
                <a:gd name="T69" fmla="*/ 34 h 78"/>
                <a:gd name="T70" fmla="*/ 29 w 29"/>
                <a:gd name="T71" fmla="*/ 29 h 78"/>
                <a:gd name="T72" fmla="*/ 29 w 29"/>
                <a:gd name="T73" fmla="*/ 22 h 78"/>
                <a:gd name="T74" fmla="*/ 29 w 29"/>
                <a:gd name="T75" fmla="*/ 22 h 78"/>
                <a:gd name="T76" fmla="*/ 28 w 29"/>
                <a:gd name="T77" fmla="*/ 20 h 78"/>
                <a:gd name="T78" fmla="*/ 27 w 29"/>
                <a:gd name="T79" fmla="*/ 16 h 78"/>
                <a:gd name="T80" fmla="*/ 26 w 29"/>
                <a:gd name="T81" fmla="*/ 13 h 78"/>
                <a:gd name="T82" fmla="*/ 24 w 29"/>
                <a:gd name="T83" fmla="*/ 9 h 78"/>
                <a:gd name="T84" fmla="*/ 20 w 29"/>
                <a:gd name="T85" fmla="*/ 6 h 78"/>
                <a:gd name="T86" fmla="*/ 15 w 29"/>
                <a:gd name="T87" fmla="*/ 2 h 78"/>
                <a:gd name="T88" fmla="*/ 11 w 29"/>
                <a:gd name="T89" fmla="*/ 0 h 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9"/>
                <a:gd name="T136" fmla="*/ 0 h 78"/>
                <a:gd name="T137" fmla="*/ 29 w 29"/>
                <a:gd name="T138" fmla="*/ 78 h 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9" h="78">
                  <a:moveTo>
                    <a:pt x="4" y="9"/>
                  </a:moveTo>
                  <a:lnTo>
                    <a:pt x="4" y="9"/>
                  </a:lnTo>
                  <a:lnTo>
                    <a:pt x="6" y="10"/>
                  </a:lnTo>
                  <a:lnTo>
                    <a:pt x="10" y="10"/>
                  </a:lnTo>
                  <a:lnTo>
                    <a:pt x="13" y="13"/>
                  </a:lnTo>
                  <a:lnTo>
                    <a:pt x="17" y="14"/>
                  </a:lnTo>
                  <a:lnTo>
                    <a:pt x="19" y="16"/>
                  </a:lnTo>
                  <a:lnTo>
                    <a:pt x="21" y="20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1" y="31"/>
                  </a:lnTo>
                  <a:lnTo>
                    <a:pt x="21" y="34"/>
                  </a:lnTo>
                  <a:lnTo>
                    <a:pt x="20" y="35"/>
                  </a:lnTo>
                  <a:lnTo>
                    <a:pt x="19" y="37"/>
                  </a:lnTo>
                  <a:lnTo>
                    <a:pt x="18" y="39"/>
                  </a:lnTo>
                  <a:lnTo>
                    <a:pt x="17" y="40"/>
                  </a:lnTo>
                  <a:lnTo>
                    <a:pt x="15" y="43"/>
                  </a:lnTo>
                  <a:lnTo>
                    <a:pt x="13" y="45"/>
                  </a:lnTo>
                  <a:lnTo>
                    <a:pt x="11" y="47"/>
                  </a:lnTo>
                  <a:lnTo>
                    <a:pt x="10" y="47"/>
                  </a:lnTo>
                  <a:lnTo>
                    <a:pt x="8" y="49"/>
                  </a:lnTo>
                  <a:lnTo>
                    <a:pt x="7" y="51"/>
                  </a:lnTo>
                  <a:lnTo>
                    <a:pt x="6" y="52"/>
                  </a:lnTo>
                  <a:lnTo>
                    <a:pt x="5" y="53"/>
                  </a:lnTo>
                  <a:lnTo>
                    <a:pt x="4" y="56"/>
                  </a:lnTo>
                  <a:lnTo>
                    <a:pt x="3" y="58"/>
                  </a:lnTo>
                  <a:lnTo>
                    <a:pt x="1" y="60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1" y="78"/>
                  </a:lnTo>
                  <a:lnTo>
                    <a:pt x="7" y="76"/>
                  </a:lnTo>
                  <a:lnTo>
                    <a:pt x="7" y="75"/>
                  </a:lnTo>
                  <a:lnTo>
                    <a:pt x="7" y="74"/>
                  </a:lnTo>
                  <a:lnTo>
                    <a:pt x="7" y="72"/>
                  </a:lnTo>
                  <a:lnTo>
                    <a:pt x="7" y="71"/>
                  </a:lnTo>
                  <a:lnTo>
                    <a:pt x="7" y="69"/>
                  </a:lnTo>
                  <a:lnTo>
                    <a:pt x="7" y="67"/>
                  </a:lnTo>
                  <a:lnTo>
                    <a:pt x="8" y="65"/>
                  </a:lnTo>
                  <a:lnTo>
                    <a:pt x="8" y="64"/>
                  </a:lnTo>
                  <a:lnTo>
                    <a:pt x="10" y="61"/>
                  </a:lnTo>
                  <a:lnTo>
                    <a:pt x="11" y="59"/>
                  </a:lnTo>
                  <a:lnTo>
                    <a:pt x="13" y="57"/>
                  </a:lnTo>
                  <a:lnTo>
                    <a:pt x="14" y="54"/>
                  </a:lnTo>
                  <a:lnTo>
                    <a:pt x="18" y="53"/>
                  </a:lnTo>
                  <a:lnTo>
                    <a:pt x="20" y="51"/>
                  </a:lnTo>
                  <a:lnTo>
                    <a:pt x="21" y="50"/>
                  </a:lnTo>
                  <a:lnTo>
                    <a:pt x="22" y="49"/>
                  </a:lnTo>
                  <a:lnTo>
                    <a:pt x="22" y="47"/>
                  </a:lnTo>
                  <a:lnTo>
                    <a:pt x="24" y="46"/>
                  </a:lnTo>
                  <a:lnTo>
                    <a:pt x="25" y="45"/>
                  </a:lnTo>
                  <a:lnTo>
                    <a:pt x="26" y="43"/>
                  </a:lnTo>
                  <a:lnTo>
                    <a:pt x="27" y="40"/>
                  </a:lnTo>
                  <a:lnTo>
                    <a:pt x="28" y="39"/>
                  </a:lnTo>
                  <a:lnTo>
                    <a:pt x="28" y="37"/>
                  </a:lnTo>
                  <a:lnTo>
                    <a:pt x="29" y="34"/>
                  </a:lnTo>
                  <a:lnTo>
                    <a:pt x="29" y="31"/>
                  </a:lnTo>
                  <a:lnTo>
                    <a:pt x="29" y="29"/>
                  </a:lnTo>
                  <a:lnTo>
                    <a:pt x="29" y="25"/>
                  </a:lnTo>
                  <a:lnTo>
                    <a:pt x="29" y="22"/>
                  </a:lnTo>
                  <a:lnTo>
                    <a:pt x="29" y="21"/>
                  </a:lnTo>
                  <a:lnTo>
                    <a:pt x="28" y="20"/>
                  </a:lnTo>
                  <a:lnTo>
                    <a:pt x="28" y="18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6" y="13"/>
                  </a:lnTo>
                  <a:lnTo>
                    <a:pt x="25" y="12"/>
                  </a:lnTo>
                  <a:lnTo>
                    <a:pt x="24" y="9"/>
                  </a:lnTo>
                  <a:lnTo>
                    <a:pt x="22" y="7"/>
                  </a:lnTo>
                  <a:lnTo>
                    <a:pt x="20" y="6"/>
                  </a:lnTo>
                  <a:lnTo>
                    <a:pt x="18" y="3"/>
                  </a:lnTo>
                  <a:lnTo>
                    <a:pt x="15" y="2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6" name="Freeform 51"/>
            <p:cNvSpPr>
              <a:spLocks/>
            </p:cNvSpPr>
            <p:nvPr/>
          </p:nvSpPr>
          <p:spPr bwMode="auto">
            <a:xfrm>
              <a:off x="1960" y="3407"/>
              <a:ext cx="24" cy="25"/>
            </a:xfrm>
            <a:custGeom>
              <a:avLst/>
              <a:gdLst>
                <a:gd name="T0" fmla="*/ 0 w 24"/>
                <a:gd name="T1" fmla="*/ 0 h 25"/>
                <a:gd name="T2" fmla="*/ 2 w 24"/>
                <a:gd name="T3" fmla="*/ 9 h 25"/>
                <a:gd name="T4" fmla="*/ 3 w 24"/>
                <a:gd name="T5" fmla="*/ 9 h 25"/>
                <a:gd name="T6" fmla="*/ 4 w 24"/>
                <a:gd name="T7" fmla="*/ 10 h 25"/>
                <a:gd name="T8" fmla="*/ 8 w 24"/>
                <a:gd name="T9" fmla="*/ 10 h 25"/>
                <a:gd name="T10" fmla="*/ 10 w 24"/>
                <a:gd name="T11" fmla="*/ 13 h 25"/>
                <a:gd name="T12" fmla="*/ 14 w 24"/>
                <a:gd name="T13" fmla="*/ 14 h 25"/>
                <a:gd name="T14" fmla="*/ 17 w 24"/>
                <a:gd name="T15" fmla="*/ 17 h 25"/>
                <a:gd name="T16" fmla="*/ 19 w 24"/>
                <a:gd name="T17" fmla="*/ 21 h 25"/>
                <a:gd name="T18" fmla="*/ 22 w 24"/>
                <a:gd name="T19" fmla="*/ 25 h 25"/>
                <a:gd name="T20" fmla="*/ 24 w 24"/>
                <a:gd name="T21" fmla="*/ 25 h 25"/>
                <a:gd name="T22" fmla="*/ 24 w 24"/>
                <a:gd name="T23" fmla="*/ 24 h 25"/>
                <a:gd name="T24" fmla="*/ 24 w 24"/>
                <a:gd name="T25" fmla="*/ 24 h 25"/>
                <a:gd name="T26" fmla="*/ 24 w 24"/>
                <a:gd name="T27" fmla="*/ 23 h 25"/>
                <a:gd name="T28" fmla="*/ 24 w 24"/>
                <a:gd name="T29" fmla="*/ 22 h 25"/>
                <a:gd name="T30" fmla="*/ 23 w 24"/>
                <a:gd name="T31" fmla="*/ 19 h 25"/>
                <a:gd name="T32" fmla="*/ 23 w 24"/>
                <a:gd name="T33" fmla="*/ 18 h 25"/>
                <a:gd name="T34" fmla="*/ 22 w 24"/>
                <a:gd name="T35" fmla="*/ 16 h 25"/>
                <a:gd name="T36" fmla="*/ 21 w 24"/>
                <a:gd name="T37" fmla="*/ 14 h 25"/>
                <a:gd name="T38" fmla="*/ 19 w 24"/>
                <a:gd name="T39" fmla="*/ 13 h 25"/>
                <a:gd name="T40" fmla="*/ 17 w 24"/>
                <a:gd name="T41" fmla="*/ 10 h 25"/>
                <a:gd name="T42" fmla="*/ 16 w 24"/>
                <a:gd name="T43" fmla="*/ 8 h 25"/>
                <a:gd name="T44" fmla="*/ 14 w 24"/>
                <a:gd name="T45" fmla="*/ 6 h 25"/>
                <a:gd name="T46" fmla="*/ 10 w 24"/>
                <a:gd name="T47" fmla="*/ 4 h 25"/>
                <a:gd name="T48" fmla="*/ 8 w 24"/>
                <a:gd name="T49" fmla="*/ 2 h 25"/>
                <a:gd name="T50" fmla="*/ 4 w 24"/>
                <a:gd name="T51" fmla="*/ 1 h 25"/>
                <a:gd name="T52" fmla="*/ 0 w 24"/>
                <a:gd name="T53" fmla="*/ 0 h 2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4"/>
                <a:gd name="T82" fmla="*/ 0 h 25"/>
                <a:gd name="T83" fmla="*/ 24 w 24"/>
                <a:gd name="T84" fmla="*/ 25 h 2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4" h="25">
                  <a:moveTo>
                    <a:pt x="0" y="0"/>
                  </a:moveTo>
                  <a:lnTo>
                    <a:pt x="2" y="9"/>
                  </a:lnTo>
                  <a:lnTo>
                    <a:pt x="3" y="9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0" y="13"/>
                  </a:lnTo>
                  <a:lnTo>
                    <a:pt x="14" y="14"/>
                  </a:lnTo>
                  <a:lnTo>
                    <a:pt x="17" y="17"/>
                  </a:lnTo>
                  <a:lnTo>
                    <a:pt x="19" y="21"/>
                  </a:lnTo>
                  <a:lnTo>
                    <a:pt x="22" y="25"/>
                  </a:lnTo>
                  <a:lnTo>
                    <a:pt x="24" y="25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4" y="22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2" y="16"/>
                  </a:lnTo>
                  <a:lnTo>
                    <a:pt x="21" y="14"/>
                  </a:lnTo>
                  <a:lnTo>
                    <a:pt x="19" y="13"/>
                  </a:lnTo>
                  <a:lnTo>
                    <a:pt x="17" y="10"/>
                  </a:lnTo>
                  <a:lnTo>
                    <a:pt x="16" y="8"/>
                  </a:lnTo>
                  <a:lnTo>
                    <a:pt x="14" y="6"/>
                  </a:lnTo>
                  <a:lnTo>
                    <a:pt x="10" y="4"/>
                  </a:lnTo>
                  <a:lnTo>
                    <a:pt x="8" y="2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9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7" name="Freeform 52"/>
            <p:cNvSpPr>
              <a:spLocks/>
            </p:cNvSpPr>
            <p:nvPr/>
          </p:nvSpPr>
          <p:spPr bwMode="auto">
            <a:xfrm>
              <a:off x="1926" y="3345"/>
              <a:ext cx="50" cy="66"/>
            </a:xfrm>
            <a:custGeom>
              <a:avLst/>
              <a:gdLst>
                <a:gd name="T0" fmla="*/ 6 w 50"/>
                <a:gd name="T1" fmla="*/ 1 h 66"/>
                <a:gd name="T2" fmla="*/ 7 w 50"/>
                <a:gd name="T3" fmla="*/ 5 h 66"/>
                <a:gd name="T4" fmla="*/ 12 w 50"/>
                <a:gd name="T5" fmla="*/ 10 h 66"/>
                <a:gd name="T6" fmla="*/ 18 w 50"/>
                <a:gd name="T7" fmla="*/ 14 h 66"/>
                <a:gd name="T8" fmla="*/ 24 w 50"/>
                <a:gd name="T9" fmla="*/ 17 h 66"/>
                <a:gd name="T10" fmla="*/ 27 w 50"/>
                <a:gd name="T11" fmla="*/ 18 h 66"/>
                <a:gd name="T12" fmla="*/ 29 w 50"/>
                <a:gd name="T13" fmla="*/ 18 h 66"/>
                <a:gd name="T14" fmla="*/ 34 w 50"/>
                <a:gd name="T15" fmla="*/ 20 h 66"/>
                <a:gd name="T16" fmla="*/ 37 w 50"/>
                <a:gd name="T17" fmla="*/ 22 h 66"/>
                <a:gd name="T18" fmla="*/ 42 w 50"/>
                <a:gd name="T19" fmla="*/ 26 h 66"/>
                <a:gd name="T20" fmla="*/ 45 w 50"/>
                <a:gd name="T21" fmla="*/ 30 h 66"/>
                <a:gd name="T22" fmla="*/ 49 w 50"/>
                <a:gd name="T23" fmla="*/ 36 h 66"/>
                <a:gd name="T24" fmla="*/ 49 w 50"/>
                <a:gd name="T25" fmla="*/ 40 h 66"/>
                <a:gd name="T26" fmla="*/ 50 w 50"/>
                <a:gd name="T27" fmla="*/ 41 h 66"/>
                <a:gd name="T28" fmla="*/ 50 w 50"/>
                <a:gd name="T29" fmla="*/ 43 h 66"/>
                <a:gd name="T30" fmla="*/ 50 w 50"/>
                <a:gd name="T31" fmla="*/ 47 h 66"/>
                <a:gd name="T32" fmla="*/ 50 w 50"/>
                <a:gd name="T33" fmla="*/ 50 h 66"/>
                <a:gd name="T34" fmla="*/ 49 w 50"/>
                <a:gd name="T35" fmla="*/ 55 h 66"/>
                <a:gd name="T36" fmla="*/ 48 w 50"/>
                <a:gd name="T37" fmla="*/ 59 h 66"/>
                <a:gd name="T38" fmla="*/ 45 w 50"/>
                <a:gd name="T39" fmla="*/ 64 h 66"/>
                <a:gd name="T40" fmla="*/ 32 w 50"/>
                <a:gd name="T41" fmla="*/ 62 h 66"/>
                <a:gd name="T42" fmla="*/ 32 w 50"/>
                <a:gd name="T43" fmla="*/ 62 h 66"/>
                <a:gd name="T44" fmla="*/ 35 w 50"/>
                <a:gd name="T45" fmla="*/ 61 h 66"/>
                <a:gd name="T46" fmla="*/ 36 w 50"/>
                <a:gd name="T47" fmla="*/ 58 h 66"/>
                <a:gd name="T48" fmla="*/ 38 w 50"/>
                <a:gd name="T49" fmla="*/ 55 h 66"/>
                <a:gd name="T50" fmla="*/ 41 w 50"/>
                <a:gd name="T51" fmla="*/ 52 h 66"/>
                <a:gd name="T52" fmla="*/ 43 w 50"/>
                <a:gd name="T53" fmla="*/ 48 h 66"/>
                <a:gd name="T54" fmla="*/ 43 w 50"/>
                <a:gd name="T55" fmla="*/ 44 h 66"/>
                <a:gd name="T56" fmla="*/ 43 w 50"/>
                <a:gd name="T57" fmla="*/ 41 h 66"/>
                <a:gd name="T58" fmla="*/ 42 w 50"/>
                <a:gd name="T59" fmla="*/ 39 h 66"/>
                <a:gd name="T60" fmla="*/ 39 w 50"/>
                <a:gd name="T61" fmla="*/ 34 h 66"/>
                <a:gd name="T62" fmla="*/ 32 w 50"/>
                <a:gd name="T63" fmla="*/ 29 h 66"/>
                <a:gd name="T64" fmla="*/ 22 w 50"/>
                <a:gd name="T65" fmla="*/ 26 h 66"/>
                <a:gd name="T66" fmla="*/ 22 w 50"/>
                <a:gd name="T67" fmla="*/ 26 h 66"/>
                <a:gd name="T68" fmla="*/ 18 w 50"/>
                <a:gd name="T69" fmla="*/ 25 h 66"/>
                <a:gd name="T70" fmla="*/ 15 w 50"/>
                <a:gd name="T71" fmla="*/ 22 h 66"/>
                <a:gd name="T72" fmla="*/ 12 w 50"/>
                <a:gd name="T73" fmla="*/ 20 h 66"/>
                <a:gd name="T74" fmla="*/ 7 w 50"/>
                <a:gd name="T75" fmla="*/ 17 h 66"/>
                <a:gd name="T76" fmla="*/ 3 w 50"/>
                <a:gd name="T77" fmla="*/ 13 h 66"/>
                <a:gd name="T78" fmla="*/ 1 w 50"/>
                <a:gd name="T79" fmla="*/ 7 h 66"/>
                <a:gd name="T80" fmla="*/ 0 w 50"/>
                <a:gd name="T81" fmla="*/ 1 h 6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"/>
                <a:gd name="T124" fmla="*/ 0 h 66"/>
                <a:gd name="T125" fmla="*/ 50 w 50"/>
                <a:gd name="T126" fmla="*/ 66 h 6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" h="66">
                  <a:moveTo>
                    <a:pt x="6" y="0"/>
                  </a:moveTo>
                  <a:lnTo>
                    <a:pt x="6" y="1"/>
                  </a:lnTo>
                  <a:lnTo>
                    <a:pt x="6" y="3"/>
                  </a:lnTo>
                  <a:lnTo>
                    <a:pt x="7" y="5"/>
                  </a:lnTo>
                  <a:lnTo>
                    <a:pt x="9" y="7"/>
                  </a:lnTo>
                  <a:lnTo>
                    <a:pt x="12" y="10"/>
                  </a:lnTo>
                  <a:lnTo>
                    <a:pt x="14" y="12"/>
                  </a:lnTo>
                  <a:lnTo>
                    <a:pt x="18" y="14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7" y="18"/>
                  </a:lnTo>
                  <a:lnTo>
                    <a:pt x="28" y="18"/>
                  </a:lnTo>
                  <a:lnTo>
                    <a:pt x="29" y="18"/>
                  </a:lnTo>
                  <a:lnTo>
                    <a:pt x="31" y="19"/>
                  </a:lnTo>
                  <a:lnTo>
                    <a:pt x="34" y="20"/>
                  </a:lnTo>
                  <a:lnTo>
                    <a:pt x="35" y="21"/>
                  </a:lnTo>
                  <a:lnTo>
                    <a:pt x="37" y="22"/>
                  </a:lnTo>
                  <a:lnTo>
                    <a:pt x="39" y="23"/>
                  </a:lnTo>
                  <a:lnTo>
                    <a:pt x="42" y="26"/>
                  </a:lnTo>
                  <a:lnTo>
                    <a:pt x="44" y="28"/>
                  </a:lnTo>
                  <a:lnTo>
                    <a:pt x="45" y="30"/>
                  </a:lnTo>
                  <a:lnTo>
                    <a:pt x="46" y="33"/>
                  </a:lnTo>
                  <a:lnTo>
                    <a:pt x="49" y="36"/>
                  </a:lnTo>
                  <a:lnTo>
                    <a:pt x="49" y="40"/>
                  </a:lnTo>
                  <a:lnTo>
                    <a:pt x="50" y="41"/>
                  </a:lnTo>
                  <a:lnTo>
                    <a:pt x="50" y="42"/>
                  </a:lnTo>
                  <a:lnTo>
                    <a:pt x="50" y="43"/>
                  </a:lnTo>
                  <a:lnTo>
                    <a:pt x="50" y="44"/>
                  </a:lnTo>
                  <a:lnTo>
                    <a:pt x="50" y="47"/>
                  </a:lnTo>
                  <a:lnTo>
                    <a:pt x="50" y="48"/>
                  </a:lnTo>
                  <a:lnTo>
                    <a:pt x="50" y="50"/>
                  </a:lnTo>
                  <a:lnTo>
                    <a:pt x="50" y="52"/>
                  </a:lnTo>
                  <a:lnTo>
                    <a:pt x="49" y="55"/>
                  </a:lnTo>
                  <a:lnTo>
                    <a:pt x="49" y="57"/>
                  </a:lnTo>
                  <a:lnTo>
                    <a:pt x="48" y="59"/>
                  </a:lnTo>
                  <a:lnTo>
                    <a:pt x="46" y="62"/>
                  </a:lnTo>
                  <a:lnTo>
                    <a:pt x="45" y="64"/>
                  </a:lnTo>
                  <a:lnTo>
                    <a:pt x="43" y="66"/>
                  </a:lnTo>
                  <a:lnTo>
                    <a:pt x="32" y="62"/>
                  </a:lnTo>
                  <a:lnTo>
                    <a:pt x="34" y="61"/>
                  </a:lnTo>
                  <a:lnTo>
                    <a:pt x="35" y="61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7" y="57"/>
                  </a:lnTo>
                  <a:lnTo>
                    <a:pt x="38" y="55"/>
                  </a:lnTo>
                  <a:lnTo>
                    <a:pt x="39" y="54"/>
                  </a:lnTo>
                  <a:lnTo>
                    <a:pt x="41" y="52"/>
                  </a:lnTo>
                  <a:lnTo>
                    <a:pt x="42" y="50"/>
                  </a:lnTo>
                  <a:lnTo>
                    <a:pt x="43" y="48"/>
                  </a:lnTo>
                  <a:lnTo>
                    <a:pt x="43" y="47"/>
                  </a:lnTo>
                  <a:lnTo>
                    <a:pt x="43" y="44"/>
                  </a:lnTo>
                  <a:lnTo>
                    <a:pt x="43" y="43"/>
                  </a:lnTo>
                  <a:lnTo>
                    <a:pt x="43" y="41"/>
                  </a:lnTo>
                  <a:lnTo>
                    <a:pt x="42" y="39"/>
                  </a:lnTo>
                  <a:lnTo>
                    <a:pt x="41" y="36"/>
                  </a:lnTo>
                  <a:lnTo>
                    <a:pt x="39" y="34"/>
                  </a:lnTo>
                  <a:lnTo>
                    <a:pt x="36" y="32"/>
                  </a:lnTo>
                  <a:lnTo>
                    <a:pt x="32" y="29"/>
                  </a:lnTo>
                  <a:lnTo>
                    <a:pt x="28" y="27"/>
                  </a:lnTo>
                  <a:lnTo>
                    <a:pt x="22" y="26"/>
                  </a:lnTo>
                  <a:lnTo>
                    <a:pt x="21" y="25"/>
                  </a:lnTo>
                  <a:lnTo>
                    <a:pt x="18" y="25"/>
                  </a:lnTo>
                  <a:lnTo>
                    <a:pt x="17" y="23"/>
                  </a:lnTo>
                  <a:lnTo>
                    <a:pt x="15" y="22"/>
                  </a:lnTo>
                  <a:lnTo>
                    <a:pt x="14" y="21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7" y="17"/>
                  </a:lnTo>
                  <a:lnTo>
                    <a:pt x="6" y="15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8" name="Freeform 53"/>
            <p:cNvSpPr>
              <a:spLocks/>
            </p:cNvSpPr>
            <p:nvPr/>
          </p:nvSpPr>
          <p:spPr bwMode="auto">
            <a:xfrm>
              <a:off x="1927" y="3345"/>
              <a:ext cx="24" cy="25"/>
            </a:xfrm>
            <a:custGeom>
              <a:avLst/>
              <a:gdLst>
                <a:gd name="T0" fmla="*/ 24 w 24"/>
                <a:gd name="T1" fmla="*/ 25 h 25"/>
                <a:gd name="T2" fmla="*/ 22 w 24"/>
                <a:gd name="T3" fmla="*/ 18 h 25"/>
                <a:gd name="T4" fmla="*/ 22 w 24"/>
                <a:gd name="T5" fmla="*/ 18 h 25"/>
                <a:gd name="T6" fmla="*/ 20 w 24"/>
                <a:gd name="T7" fmla="*/ 17 h 25"/>
                <a:gd name="T8" fmla="*/ 17 w 24"/>
                <a:gd name="T9" fmla="*/ 17 h 25"/>
                <a:gd name="T10" fmla="*/ 14 w 24"/>
                <a:gd name="T11" fmla="*/ 14 h 25"/>
                <a:gd name="T12" fmla="*/ 11 w 24"/>
                <a:gd name="T13" fmla="*/ 12 h 25"/>
                <a:gd name="T14" fmla="*/ 8 w 24"/>
                <a:gd name="T15" fmla="*/ 10 h 25"/>
                <a:gd name="T16" fmla="*/ 5 w 24"/>
                <a:gd name="T17" fmla="*/ 5 h 25"/>
                <a:gd name="T18" fmla="*/ 4 w 24"/>
                <a:gd name="T19" fmla="*/ 0 h 25"/>
                <a:gd name="T20" fmla="*/ 0 w 24"/>
                <a:gd name="T21" fmla="*/ 1 h 25"/>
                <a:gd name="T22" fmla="*/ 0 w 24"/>
                <a:gd name="T23" fmla="*/ 1 h 25"/>
                <a:gd name="T24" fmla="*/ 0 w 24"/>
                <a:gd name="T25" fmla="*/ 3 h 25"/>
                <a:gd name="T26" fmla="*/ 0 w 24"/>
                <a:gd name="T27" fmla="*/ 3 h 25"/>
                <a:gd name="T28" fmla="*/ 1 w 24"/>
                <a:gd name="T29" fmla="*/ 4 h 25"/>
                <a:gd name="T30" fmla="*/ 1 w 24"/>
                <a:gd name="T31" fmla="*/ 6 h 25"/>
                <a:gd name="T32" fmla="*/ 2 w 24"/>
                <a:gd name="T33" fmla="*/ 7 h 25"/>
                <a:gd name="T34" fmla="*/ 2 w 24"/>
                <a:gd name="T35" fmla="*/ 10 h 25"/>
                <a:gd name="T36" fmla="*/ 4 w 24"/>
                <a:gd name="T37" fmla="*/ 11 h 25"/>
                <a:gd name="T38" fmla="*/ 5 w 24"/>
                <a:gd name="T39" fmla="*/ 13 h 25"/>
                <a:gd name="T40" fmla="*/ 7 w 24"/>
                <a:gd name="T41" fmla="*/ 15 h 25"/>
                <a:gd name="T42" fmla="*/ 8 w 24"/>
                <a:gd name="T43" fmla="*/ 18 h 25"/>
                <a:gd name="T44" fmla="*/ 11 w 24"/>
                <a:gd name="T45" fmla="*/ 19 h 25"/>
                <a:gd name="T46" fmla="*/ 14 w 24"/>
                <a:gd name="T47" fmla="*/ 21 h 25"/>
                <a:gd name="T48" fmla="*/ 16 w 24"/>
                <a:gd name="T49" fmla="*/ 22 h 25"/>
                <a:gd name="T50" fmla="*/ 20 w 24"/>
                <a:gd name="T51" fmla="*/ 23 h 25"/>
                <a:gd name="T52" fmla="*/ 24 w 24"/>
                <a:gd name="T53" fmla="*/ 25 h 2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4"/>
                <a:gd name="T82" fmla="*/ 0 h 25"/>
                <a:gd name="T83" fmla="*/ 24 w 24"/>
                <a:gd name="T84" fmla="*/ 25 h 2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4" h="25">
                  <a:moveTo>
                    <a:pt x="24" y="25"/>
                  </a:moveTo>
                  <a:lnTo>
                    <a:pt x="22" y="18"/>
                  </a:lnTo>
                  <a:lnTo>
                    <a:pt x="20" y="17"/>
                  </a:lnTo>
                  <a:lnTo>
                    <a:pt x="17" y="17"/>
                  </a:lnTo>
                  <a:lnTo>
                    <a:pt x="14" y="14"/>
                  </a:lnTo>
                  <a:lnTo>
                    <a:pt x="11" y="12"/>
                  </a:lnTo>
                  <a:lnTo>
                    <a:pt x="8" y="10"/>
                  </a:lnTo>
                  <a:lnTo>
                    <a:pt x="5" y="5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7" y="15"/>
                  </a:lnTo>
                  <a:lnTo>
                    <a:pt x="8" y="18"/>
                  </a:lnTo>
                  <a:lnTo>
                    <a:pt x="11" y="19"/>
                  </a:lnTo>
                  <a:lnTo>
                    <a:pt x="14" y="21"/>
                  </a:lnTo>
                  <a:lnTo>
                    <a:pt x="16" y="22"/>
                  </a:lnTo>
                  <a:lnTo>
                    <a:pt x="20" y="23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rgbClr val="169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9" name="Freeform 54"/>
            <p:cNvSpPr>
              <a:spLocks/>
            </p:cNvSpPr>
            <p:nvPr/>
          </p:nvSpPr>
          <p:spPr bwMode="auto">
            <a:xfrm>
              <a:off x="1949" y="3363"/>
              <a:ext cx="25" cy="24"/>
            </a:xfrm>
            <a:custGeom>
              <a:avLst/>
              <a:gdLst>
                <a:gd name="T0" fmla="*/ 0 w 25"/>
                <a:gd name="T1" fmla="*/ 0 h 24"/>
                <a:gd name="T2" fmla="*/ 2 w 25"/>
                <a:gd name="T3" fmla="*/ 7 h 24"/>
                <a:gd name="T4" fmla="*/ 2 w 25"/>
                <a:gd name="T5" fmla="*/ 8 h 24"/>
                <a:gd name="T6" fmla="*/ 5 w 25"/>
                <a:gd name="T7" fmla="*/ 8 h 24"/>
                <a:gd name="T8" fmla="*/ 7 w 25"/>
                <a:gd name="T9" fmla="*/ 9 h 24"/>
                <a:gd name="T10" fmla="*/ 11 w 25"/>
                <a:gd name="T11" fmla="*/ 10 h 24"/>
                <a:gd name="T12" fmla="*/ 14 w 25"/>
                <a:gd name="T13" fmla="*/ 12 h 24"/>
                <a:gd name="T14" fmla="*/ 18 w 25"/>
                <a:gd name="T15" fmla="*/ 15 h 24"/>
                <a:gd name="T16" fmla="*/ 20 w 25"/>
                <a:gd name="T17" fmla="*/ 19 h 24"/>
                <a:gd name="T18" fmla="*/ 22 w 25"/>
                <a:gd name="T19" fmla="*/ 24 h 24"/>
                <a:gd name="T20" fmla="*/ 25 w 25"/>
                <a:gd name="T21" fmla="*/ 23 h 24"/>
                <a:gd name="T22" fmla="*/ 25 w 25"/>
                <a:gd name="T23" fmla="*/ 23 h 24"/>
                <a:gd name="T24" fmla="*/ 25 w 25"/>
                <a:gd name="T25" fmla="*/ 23 h 24"/>
                <a:gd name="T26" fmla="*/ 25 w 25"/>
                <a:gd name="T27" fmla="*/ 22 h 24"/>
                <a:gd name="T28" fmla="*/ 23 w 25"/>
                <a:gd name="T29" fmla="*/ 21 h 24"/>
                <a:gd name="T30" fmla="*/ 23 w 25"/>
                <a:gd name="T31" fmla="*/ 19 h 24"/>
                <a:gd name="T32" fmla="*/ 23 w 25"/>
                <a:gd name="T33" fmla="*/ 17 h 24"/>
                <a:gd name="T34" fmla="*/ 22 w 25"/>
                <a:gd name="T35" fmla="*/ 15 h 24"/>
                <a:gd name="T36" fmla="*/ 21 w 25"/>
                <a:gd name="T37" fmla="*/ 14 h 24"/>
                <a:gd name="T38" fmla="*/ 20 w 25"/>
                <a:gd name="T39" fmla="*/ 11 h 24"/>
                <a:gd name="T40" fmla="*/ 18 w 25"/>
                <a:gd name="T41" fmla="*/ 9 h 24"/>
                <a:gd name="T42" fmla="*/ 16 w 25"/>
                <a:gd name="T43" fmla="*/ 8 h 24"/>
                <a:gd name="T44" fmla="*/ 14 w 25"/>
                <a:gd name="T45" fmla="*/ 5 h 24"/>
                <a:gd name="T46" fmla="*/ 11 w 25"/>
                <a:gd name="T47" fmla="*/ 3 h 24"/>
                <a:gd name="T48" fmla="*/ 8 w 25"/>
                <a:gd name="T49" fmla="*/ 2 h 24"/>
                <a:gd name="T50" fmla="*/ 5 w 25"/>
                <a:gd name="T51" fmla="*/ 1 h 24"/>
                <a:gd name="T52" fmla="*/ 0 w 25"/>
                <a:gd name="T53" fmla="*/ 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5"/>
                <a:gd name="T82" fmla="*/ 0 h 24"/>
                <a:gd name="T83" fmla="*/ 25 w 25"/>
                <a:gd name="T84" fmla="*/ 24 h 2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5" h="24">
                  <a:moveTo>
                    <a:pt x="0" y="0"/>
                  </a:moveTo>
                  <a:lnTo>
                    <a:pt x="2" y="7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9"/>
                  </a:lnTo>
                  <a:lnTo>
                    <a:pt x="11" y="10"/>
                  </a:lnTo>
                  <a:lnTo>
                    <a:pt x="14" y="12"/>
                  </a:lnTo>
                  <a:lnTo>
                    <a:pt x="18" y="15"/>
                  </a:lnTo>
                  <a:lnTo>
                    <a:pt x="20" y="19"/>
                  </a:lnTo>
                  <a:lnTo>
                    <a:pt x="22" y="24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3" y="21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2" y="15"/>
                  </a:lnTo>
                  <a:lnTo>
                    <a:pt x="21" y="14"/>
                  </a:lnTo>
                  <a:lnTo>
                    <a:pt x="20" y="11"/>
                  </a:lnTo>
                  <a:lnTo>
                    <a:pt x="18" y="9"/>
                  </a:lnTo>
                  <a:lnTo>
                    <a:pt x="16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2"/>
                  </a:lnTo>
                  <a:lnTo>
                    <a:pt x="5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9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0" name="Freeform 55"/>
            <p:cNvSpPr>
              <a:spLocks/>
            </p:cNvSpPr>
            <p:nvPr/>
          </p:nvSpPr>
          <p:spPr bwMode="auto">
            <a:xfrm>
              <a:off x="1935" y="3338"/>
              <a:ext cx="30" cy="78"/>
            </a:xfrm>
            <a:custGeom>
              <a:avLst/>
              <a:gdLst>
                <a:gd name="T0" fmla="*/ 23 w 30"/>
                <a:gd name="T1" fmla="*/ 2 h 78"/>
                <a:gd name="T2" fmla="*/ 23 w 30"/>
                <a:gd name="T3" fmla="*/ 3 h 78"/>
                <a:gd name="T4" fmla="*/ 23 w 30"/>
                <a:gd name="T5" fmla="*/ 4 h 78"/>
                <a:gd name="T6" fmla="*/ 23 w 30"/>
                <a:gd name="T7" fmla="*/ 7 h 78"/>
                <a:gd name="T8" fmla="*/ 22 w 30"/>
                <a:gd name="T9" fmla="*/ 10 h 78"/>
                <a:gd name="T10" fmla="*/ 21 w 30"/>
                <a:gd name="T11" fmla="*/ 13 h 78"/>
                <a:gd name="T12" fmla="*/ 19 w 30"/>
                <a:gd name="T13" fmla="*/ 18 h 78"/>
                <a:gd name="T14" fmla="*/ 15 w 30"/>
                <a:gd name="T15" fmla="*/ 21 h 78"/>
                <a:gd name="T16" fmla="*/ 13 w 30"/>
                <a:gd name="T17" fmla="*/ 24 h 78"/>
                <a:gd name="T18" fmla="*/ 12 w 30"/>
                <a:gd name="T19" fmla="*/ 25 h 78"/>
                <a:gd name="T20" fmla="*/ 9 w 30"/>
                <a:gd name="T21" fmla="*/ 27 h 78"/>
                <a:gd name="T22" fmla="*/ 7 w 30"/>
                <a:gd name="T23" fmla="*/ 30 h 78"/>
                <a:gd name="T24" fmla="*/ 5 w 30"/>
                <a:gd name="T25" fmla="*/ 34 h 78"/>
                <a:gd name="T26" fmla="*/ 3 w 30"/>
                <a:gd name="T27" fmla="*/ 39 h 78"/>
                <a:gd name="T28" fmla="*/ 0 w 30"/>
                <a:gd name="T29" fmla="*/ 44 h 78"/>
                <a:gd name="T30" fmla="*/ 0 w 30"/>
                <a:gd name="T31" fmla="*/ 51 h 78"/>
                <a:gd name="T32" fmla="*/ 1 w 30"/>
                <a:gd name="T33" fmla="*/ 55 h 78"/>
                <a:gd name="T34" fmla="*/ 1 w 30"/>
                <a:gd name="T35" fmla="*/ 56 h 78"/>
                <a:gd name="T36" fmla="*/ 3 w 30"/>
                <a:gd name="T37" fmla="*/ 58 h 78"/>
                <a:gd name="T38" fmla="*/ 4 w 30"/>
                <a:gd name="T39" fmla="*/ 62 h 78"/>
                <a:gd name="T40" fmla="*/ 6 w 30"/>
                <a:gd name="T41" fmla="*/ 65 h 78"/>
                <a:gd name="T42" fmla="*/ 9 w 30"/>
                <a:gd name="T43" fmla="*/ 70 h 78"/>
                <a:gd name="T44" fmla="*/ 13 w 30"/>
                <a:gd name="T45" fmla="*/ 73 h 78"/>
                <a:gd name="T46" fmla="*/ 19 w 30"/>
                <a:gd name="T47" fmla="*/ 77 h 78"/>
                <a:gd name="T48" fmla="*/ 28 w 30"/>
                <a:gd name="T49" fmla="*/ 69 h 78"/>
                <a:gd name="T50" fmla="*/ 26 w 30"/>
                <a:gd name="T51" fmla="*/ 68 h 78"/>
                <a:gd name="T52" fmla="*/ 19 w 30"/>
                <a:gd name="T53" fmla="*/ 65 h 78"/>
                <a:gd name="T54" fmla="*/ 12 w 30"/>
                <a:gd name="T55" fmla="*/ 61 h 78"/>
                <a:gd name="T56" fmla="*/ 8 w 30"/>
                <a:gd name="T57" fmla="*/ 54 h 78"/>
                <a:gd name="T58" fmla="*/ 8 w 30"/>
                <a:gd name="T59" fmla="*/ 53 h 78"/>
                <a:gd name="T60" fmla="*/ 7 w 30"/>
                <a:gd name="T61" fmla="*/ 51 h 78"/>
                <a:gd name="T62" fmla="*/ 7 w 30"/>
                <a:gd name="T63" fmla="*/ 49 h 78"/>
                <a:gd name="T64" fmla="*/ 8 w 30"/>
                <a:gd name="T65" fmla="*/ 47 h 78"/>
                <a:gd name="T66" fmla="*/ 9 w 30"/>
                <a:gd name="T67" fmla="*/ 43 h 78"/>
                <a:gd name="T68" fmla="*/ 11 w 30"/>
                <a:gd name="T69" fmla="*/ 40 h 78"/>
                <a:gd name="T70" fmla="*/ 14 w 30"/>
                <a:gd name="T71" fmla="*/ 36 h 78"/>
                <a:gd name="T72" fmla="*/ 19 w 30"/>
                <a:gd name="T73" fmla="*/ 33 h 78"/>
                <a:gd name="T74" fmla="*/ 19 w 30"/>
                <a:gd name="T75" fmla="*/ 32 h 78"/>
                <a:gd name="T76" fmla="*/ 21 w 30"/>
                <a:gd name="T77" fmla="*/ 30 h 78"/>
                <a:gd name="T78" fmla="*/ 23 w 30"/>
                <a:gd name="T79" fmla="*/ 28 h 78"/>
                <a:gd name="T80" fmla="*/ 26 w 30"/>
                <a:gd name="T81" fmla="*/ 24 h 78"/>
                <a:gd name="T82" fmla="*/ 28 w 30"/>
                <a:gd name="T83" fmla="*/ 20 h 78"/>
                <a:gd name="T84" fmla="*/ 30 w 30"/>
                <a:gd name="T85" fmla="*/ 14 h 78"/>
                <a:gd name="T86" fmla="*/ 30 w 30"/>
                <a:gd name="T87" fmla="*/ 7 h 78"/>
                <a:gd name="T88" fmla="*/ 29 w 30"/>
                <a:gd name="T89" fmla="*/ 0 h 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"/>
                <a:gd name="T136" fmla="*/ 0 h 78"/>
                <a:gd name="T137" fmla="*/ 30 w 30"/>
                <a:gd name="T138" fmla="*/ 78 h 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" h="78">
                  <a:moveTo>
                    <a:pt x="23" y="2"/>
                  </a:moveTo>
                  <a:lnTo>
                    <a:pt x="23" y="2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3" y="7"/>
                  </a:lnTo>
                  <a:lnTo>
                    <a:pt x="23" y="8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1" y="13"/>
                  </a:lnTo>
                  <a:lnTo>
                    <a:pt x="20" y="15"/>
                  </a:lnTo>
                  <a:lnTo>
                    <a:pt x="19" y="18"/>
                  </a:lnTo>
                  <a:lnTo>
                    <a:pt x="18" y="20"/>
                  </a:lnTo>
                  <a:lnTo>
                    <a:pt x="15" y="21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2" y="25"/>
                  </a:lnTo>
                  <a:lnTo>
                    <a:pt x="11" y="26"/>
                  </a:lnTo>
                  <a:lnTo>
                    <a:pt x="9" y="27"/>
                  </a:lnTo>
                  <a:lnTo>
                    <a:pt x="8" y="28"/>
                  </a:lnTo>
                  <a:lnTo>
                    <a:pt x="7" y="30"/>
                  </a:lnTo>
                  <a:lnTo>
                    <a:pt x="6" y="32"/>
                  </a:lnTo>
                  <a:lnTo>
                    <a:pt x="5" y="34"/>
                  </a:lnTo>
                  <a:lnTo>
                    <a:pt x="4" y="36"/>
                  </a:lnTo>
                  <a:lnTo>
                    <a:pt x="3" y="39"/>
                  </a:lnTo>
                  <a:lnTo>
                    <a:pt x="1" y="42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1" y="55"/>
                  </a:lnTo>
                  <a:lnTo>
                    <a:pt x="1" y="56"/>
                  </a:lnTo>
                  <a:lnTo>
                    <a:pt x="1" y="57"/>
                  </a:lnTo>
                  <a:lnTo>
                    <a:pt x="3" y="58"/>
                  </a:lnTo>
                  <a:lnTo>
                    <a:pt x="3" y="61"/>
                  </a:lnTo>
                  <a:lnTo>
                    <a:pt x="4" y="62"/>
                  </a:lnTo>
                  <a:lnTo>
                    <a:pt x="5" y="64"/>
                  </a:lnTo>
                  <a:lnTo>
                    <a:pt x="6" y="65"/>
                  </a:lnTo>
                  <a:lnTo>
                    <a:pt x="7" y="68"/>
                  </a:lnTo>
                  <a:lnTo>
                    <a:pt x="9" y="70"/>
                  </a:lnTo>
                  <a:lnTo>
                    <a:pt x="11" y="71"/>
                  </a:lnTo>
                  <a:lnTo>
                    <a:pt x="13" y="73"/>
                  </a:lnTo>
                  <a:lnTo>
                    <a:pt x="16" y="76"/>
                  </a:lnTo>
                  <a:lnTo>
                    <a:pt x="19" y="77"/>
                  </a:lnTo>
                  <a:lnTo>
                    <a:pt x="22" y="78"/>
                  </a:lnTo>
                  <a:lnTo>
                    <a:pt x="28" y="69"/>
                  </a:lnTo>
                  <a:lnTo>
                    <a:pt x="26" y="68"/>
                  </a:lnTo>
                  <a:lnTo>
                    <a:pt x="22" y="66"/>
                  </a:lnTo>
                  <a:lnTo>
                    <a:pt x="19" y="65"/>
                  </a:lnTo>
                  <a:lnTo>
                    <a:pt x="14" y="63"/>
                  </a:lnTo>
                  <a:lnTo>
                    <a:pt x="12" y="61"/>
                  </a:lnTo>
                  <a:lnTo>
                    <a:pt x="9" y="57"/>
                  </a:lnTo>
                  <a:lnTo>
                    <a:pt x="8" y="54"/>
                  </a:lnTo>
                  <a:lnTo>
                    <a:pt x="8" y="53"/>
                  </a:lnTo>
                  <a:lnTo>
                    <a:pt x="7" y="53"/>
                  </a:lnTo>
                  <a:lnTo>
                    <a:pt x="7" y="51"/>
                  </a:lnTo>
                  <a:lnTo>
                    <a:pt x="7" y="50"/>
                  </a:lnTo>
                  <a:lnTo>
                    <a:pt x="7" y="49"/>
                  </a:lnTo>
                  <a:lnTo>
                    <a:pt x="8" y="48"/>
                  </a:lnTo>
                  <a:lnTo>
                    <a:pt x="8" y="47"/>
                  </a:lnTo>
                  <a:lnTo>
                    <a:pt x="8" y="44"/>
                  </a:lnTo>
                  <a:lnTo>
                    <a:pt x="9" y="43"/>
                  </a:lnTo>
                  <a:lnTo>
                    <a:pt x="9" y="41"/>
                  </a:lnTo>
                  <a:lnTo>
                    <a:pt x="11" y="40"/>
                  </a:lnTo>
                  <a:lnTo>
                    <a:pt x="12" y="37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9" y="33"/>
                  </a:lnTo>
                  <a:lnTo>
                    <a:pt x="19" y="32"/>
                  </a:lnTo>
                  <a:lnTo>
                    <a:pt x="20" y="32"/>
                  </a:lnTo>
                  <a:lnTo>
                    <a:pt x="21" y="30"/>
                  </a:lnTo>
                  <a:lnTo>
                    <a:pt x="22" y="29"/>
                  </a:lnTo>
                  <a:lnTo>
                    <a:pt x="23" y="28"/>
                  </a:lnTo>
                  <a:lnTo>
                    <a:pt x="25" y="26"/>
                  </a:lnTo>
                  <a:lnTo>
                    <a:pt x="26" y="24"/>
                  </a:lnTo>
                  <a:lnTo>
                    <a:pt x="27" y="22"/>
                  </a:lnTo>
                  <a:lnTo>
                    <a:pt x="28" y="20"/>
                  </a:lnTo>
                  <a:lnTo>
                    <a:pt x="29" y="17"/>
                  </a:lnTo>
                  <a:lnTo>
                    <a:pt x="30" y="14"/>
                  </a:lnTo>
                  <a:lnTo>
                    <a:pt x="30" y="11"/>
                  </a:lnTo>
                  <a:lnTo>
                    <a:pt x="30" y="7"/>
                  </a:lnTo>
                  <a:lnTo>
                    <a:pt x="30" y="4"/>
                  </a:lnTo>
                  <a:lnTo>
                    <a:pt x="29" y="0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1" name="Freeform 56"/>
            <p:cNvSpPr>
              <a:spLocks/>
            </p:cNvSpPr>
            <p:nvPr/>
          </p:nvSpPr>
          <p:spPr bwMode="auto">
            <a:xfrm>
              <a:off x="1938" y="3391"/>
              <a:ext cx="24" cy="25"/>
            </a:xfrm>
            <a:custGeom>
              <a:avLst/>
              <a:gdLst>
                <a:gd name="T0" fmla="*/ 24 w 24"/>
                <a:gd name="T1" fmla="*/ 25 h 25"/>
                <a:gd name="T2" fmla="*/ 22 w 24"/>
                <a:gd name="T3" fmla="*/ 16 h 25"/>
                <a:gd name="T4" fmla="*/ 22 w 24"/>
                <a:gd name="T5" fmla="*/ 16 h 25"/>
                <a:gd name="T6" fmla="*/ 19 w 24"/>
                <a:gd name="T7" fmla="*/ 16 h 25"/>
                <a:gd name="T8" fmla="*/ 17 w 24"/>
                <a:gd name="T9" fmla="*/ 15 h 25"/>
                <a:gd name="T10" fmla="*/ 13 w 24"/>
                <a:gd name="T11" fmla="*/ 13 h 25"/>
                <a:gd name="T12" fmla="*/ 10 w 24"/>
                <a:gd name="T13" fmla="*/ 11 h 25"/>
                <a:gd name="T14" fmla="*/ 8 w 24"/>
                <a:gd name="T15" fmla="*/ 9 h 25"/>
                <a:gd name="T16" fmla="*/ 4 w 24"/>
                <a:gd name="T17" fmla="*/ 5 h 25"/>
                <a:gd name="T18" fmla="*/ 3 w 24"/>
                <a:gd name="T19" fmla="*/ 0 h 25"/>
                <a:gd name="T20" fmla="*/ 0 w 24"/>
                <a:gd name="T21" fmla="*/ 1 h 25"/>
                <a:gd name="T22" fmla="*/ 0 w 24"/>
                <a:gd name="T23" fmla="*/ 1 h 25"/>
                <a:gd name="T24" fmla="*/ 0 w 24"/>
                <a:gd name="T25" fmla="*/ 2 h 25"/>
                <a:gd name="T26" fmla="*/ 1 w 24"/>
                <a:gd name="T27" fmla="*/ 3 h 25"/>
                <a:gd name="T28" fmla="*/ 1 w 24"/>
                <a:gd name="T29" fmla="*/ 4 h 25"/>
                <a:gd name="T30" fmla="*/ 1 w 24"/>
                <a:gd name="T31" fmla="*/ 5 h 25"/>
                <a:gd name="T32" fmla="*/ 2 w 24"/>
                <a:gd name="T33" fmla="*/ 8 h 25"/>
                <a:gd name="T34" fmla="*/ 3 w 24"/>
                <a:gd name="T35" fmla="*/ 9 h 25"/>
                <a:gd name="T36" fmla="*/ 4 w 24"/>
                <a:gd name="T37" fmla="*/ 11 h 25"/>
                <a:gd name="T38" fmla="*/ 5 w 24"/>
                <a:gd name="T39" fmla="*/ 13 h 25"/>
                <a:gd name="T40" fmla="*/ 6 w 24"/>
                <a:gd name="T41" fmla="*/ 16 h 25"/>
                <a:gd name="T42" fmla="*/ 9 w 24"/>
                <a:gd name="T43" fmla="*/ 18 h 25"/>
                <a:gd name="T44" fmla="*/ 11 w 24"/>
                <a:gd name="T45" fmla="*/ 19 h 25"/>
                <a:gd name="T46" fmla="*/ 13 w 24"/>
                <a:gd name="T47" fmla="*/ 22 h 25"/>
                <a:gd name="T48" fmla="*/ 17 w 24"/>
                <a:gd name="T49" fmla="*/ 23 h 25"/>
                <a:gd name="T50" fmla="*/ 20 w 24"/>
                <a:gd name="T51" fmla="*/ 24 h 25"/>
                <a:gd name="T52" fmla="*/ 24 w 24"/>
                <a:gd name="T53" fmla="*/ 25 h 2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4"/>
                <a:gd name="T82" fmla="*/ 0 h 25"/>
                <a:gd name="T83" fmla="*/ 24 w 24"/>
                <a:gd name="T84" fmla="*/ 25 h 2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4" h="25">
                  <a:moveTo>
                    <a:pt x="24" y="25"/>
                  </a:moveTo>
                  <a:lnTo>
                    <a:pt x="22" y="16"/>
                  </a:lnTo>
                  <a:lnTo>
                    <a:pt x="19" y="16"/>
                  </a:lnTo>
                  <a:lnTo>
                    <a:pt x="17" y="15"/>
                  </a:lnTo>
                  <a:lnTo>
                    <a:pt x="13" y="13"/>
                  </a:lnTo>
                  <a:lnTo>
                    <a:pt x="10" y="11"/>
                  </a:lnTo>
                  <a:lnTo>
                    <a:pt x="8" y="9"/>
                  </a:lnTo>
                  <a:lnTo>
                    <a:pt x="4" y="5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8"/>
                  </a:lnTo>
                  <a:lnTo>
                    <a:pt x="3" y="9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6" y="16"/>
                  </a:lnTo>
                  <a:lnTo>
                    <a:pt x="9" y="18"/>
                  </a:lnTo>
                  <a:lnTo>
                    <a:pt x="11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20" y="24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rgbClr val="169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2" name="Freeform 57"/>
            <p:cNvSpPr>
              <a:spLocks/>
            </p:cNvSpPr>
            <p:nvPr/>
          </p:nvSpPr>
          <p:spPr bwMode="auto">
            <a:xfrm>
              <a:off x="1938" y="3363"/>
              <a:ext cx="13" cy="31"/>
            </a:xfrm>
            <a:custGeom>
              <a:avLst/>
              <a:gdLst>
                <a:gd name="T0" fmla="*/ 11 w 13"/>
                <a:gd name="T1" fmla="*/ 0 h 31"/>
                <a:gd name="T2" fmla="*/ 13 w 13"/>
                <a:gd name="T3" fmla="*/ 7 h 31"/>
                <a:gd name="T4" fmla="*/ 13 w 13"/>
                <a:gd name="T5" fmla="*/ 8 h 31"/>
                <a:gd name="T6" fmla="*/ 12 w 13"/>
                <a:gd name="T7" fmla="*/ 8 h 31"/>
                <a:gd name="T8" fmla="*/ 12 w 13"/>
                <a:gd name="T9" fmla="*/ 8 h 31"/>
                <a:gd name="T10" fmla="*/ 11 w 13"/>
                <a:gd name="T11" fmla="*/ 9 h 31"/>
                <a:gd name="T12" fmla="*/ 10 w 13"/>
                <a:gd name="T13" fmla="*/ 10 h 31"/>
                <a:gd name="T14" fmla="*/ 9 w 13"/>
                <a:gd name="T15" fmla="*/ 11 h 31"/>
                <a:gd name="T16" fmla="*/ 9 w 13"/>
                <a:gd name="T17" fmla="*/ 12 h 31"/>
                <a:gd name="T18" fmla="*/ 8 w 13"/>
                <a:gd name="T19" fmla="*/ 14 h 31"/>
                <a:gd name="T20" fmla="*/ 6 w 13"/>
                <a:gd name="T21" fmla="*/ 15 h 31"/>
                <a:gd name="T22" fmla="*/ 5 w 13"/>
                <a:gd name="T23" fmla="*/ 17 h 31"/>
                <a:gd name="T24" fmla="*/ 4 w 13"/>
                <a:gd name="T25" fmla="*/ 19 h 31"/>
                <a:gd name="T26" fmla="*/ 3 w 13"/>
                <a:gd name="T27" fmla="*/ 21 h 31"/>
                <a:gd name="T28" fmla="*/ 3 w 13"/>
                <a:gd name="T29" fmla="*/ 23 h 31"/>
                <a:gd name="T30" fmla="*/ 3 w 13"/>
                <a:gd name="T31" fmla="*/ 25 h 31"/>
                <a:gd name="T32" fmla="*/ 3 w 13"/>
                <a:gd name="T33" fmla="*/ 28 h 31"/>
                <a:gd name="T34" fmla="*/ 3 w 13"/>
                <a:gd name="T35" fmla="*/ 31 h 31"/>
                <a:gd name="T36" fmla="*/ 1 w 13"/>
                <a:gd name="T37" fmla="*/ 31 h 31"/>
                <a:gd name="T38" fmla="*/ 1 w 13"/>
                <a:gd name="T39" fmla="*/ 31 h 31"/>
                <a:gd name="T40" fmla="*/ 1 w 13"/>
                <a:gd name="T41" fmla="*/ 31 h 31"/>
                <a:gd name="T42" fmla="*/ 0 w 13"/>
                <a:gd name="T43" fmla="*/ 30 h 31"/>
                <a:gd name="T44" fmla="*/ 0 w 13"/>
                <a:gd name="T45" fmla="*/ 29 h 31"/>
                <a:gd name="T46" fmla="*/ 0 w 13"/>
                <a:gd name="T47" fmla="*/ 28 h 31"/>
                <a:gd name="T48" fmla="*/ 0 w 13"/>
                <a:gd name="T49" fmla="*/ 25 h 31"/>
                <a:gd name="T50" fmla="*/ 0 w 13"/>
                <a:gd name="T51" fmla="*/ 23 h 31"/>
                <a:gd name="T52" fmla="*/ 0 w 13"/>
                <a:gd name="T53" fmla="*/ 21 h 31"/>
                <a:gd name="T54" fmla="*/ 0 w 13"/>
                <a:gd name="T55" fmla="*/ 18 h 31"/>
                <a:gd name="T56" fmla="*/ 1 w 13"/>
                <a:gd name="T57" fmla="*/ 16 h 31"/>
                <a:gd name="T58" fmla="*/ 1 w 13"/>
                <a:gd name="T59" fmla="*/ 14 h 31"/>
                <a:gd name="T60" fmla="*/ 2 w 13"/>
                <a:gd name="T61" fmla="*/ 10 h 31"/>
                <a:gd name="T62" fmla="*/ 4 w 13"/>
                <a:gd name="T63" fmla="*/ 8 h 31"/>
                <a:gd name="T64" fmla="*/ 6 w 13"/>
                <a:gd name="T65" fmla="*/ 5 h 31"/>
                <a:gd name="T66" fmla="*/ 9 w 13"/>
                <a:gd name="T67" fmla="*/ 2 h 31"/>
                <a:gd name="T68" fmla="*/ 11 w 13"/>
                <a:gd name="T69" fmla="*/ 0 h 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"/>
                <a:gd name="T106" fmla="*/ 0 h 31"/>
                <a:gd name="T107" fmla="*/ 13 w 13"/>
                <a:gd name="T108" fmla="*/ 31 h 3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" h="31">
                  <a:moveTo>
                    <a:pt x="11" y="0"/>
                  </a:moveTo>
                  <a:lnTo>
                    <a:pt x="13" y="7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9" y="11"/>
                  </a:lnTo>
                  <a:lnTo>
                    <a:pt x="9" y="12"/>
                  </a:lnTo>
                  <a:lnTo>
                    <a:pt x="8" y="14"/>
                  </a:lnTo>
                  <a:lnTo>
                    <a:pt x="6" y="15"/>
                  </a:lnTo>
                  <a:lnTo>
                    <a:pt x="5" y="17"/>
                  </a:lnTo>
                  <a:lnTo>
                    <a:pt x="4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3" y="28"/>
                  </a:lnTo>
                  <a:lnTo>
                    <a:pt x="3" y="31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2" y="10"/>
                  </a:lnTo>
                  <a:lnTo>
                    <a:pt x="4" y="8"/>
                  </a:lnTo>
                  <a:lnTo>
                    <a:pt x="6" y="5"/>
                  </a:lnTo>
                  <a:lnTo>
                    <a:pt x="9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7F6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3" name="Freeform 58"/>
            <p:cNvSpPr>
              <a:spLocks/>
            </p:cNvSpPr>
            <p:nvPr/>
          </p:nvSpPr>
          <p:spPr bwMode="auto">
            <a:xfrm>
              <a:off x="1940" y="3384"/>
              <a:ext cx="2" cy="13"/>
            </a:xfrm>
            <a:custGeom>
              <a:avLst/>
              <a:gdLst>
                <a:gd name="T0" fmla="*/ 2 w 2"/>
                <a:gd name="T1" fmla="*/ 0 h 13"/>
                <a:gd name="T2" fmla="*/ 2 w 2"/>
                <a:gd name="T3" fmla="*/ 0 h 13"/>
                <a:gd name="T4" fmla="*/ 2 w 2"/>
                <a:gd name="T5" fmla="*/ 0 h 13"/>
                <a:gd name="T6" fmla="*/ 2 w 2"/>
                <a:gd name="T7" fmla="*/ 0 h 13"/>
                <a:gd name="T8" fmla="*/ 1 w 2"/>
                <a:gd name="T9" fmla="*/ 0 h 13"/>
                <a:gd name="T10" fmla="*/ 1 w 2"/>
                <a:gd name="T11" fmla="*/ 1 h 13"/>
                <a:gd name="T12" fmla="*/ 1 w 2"/>
                <a:gd name="T13" fmla="*/ 1 h 13"/>
                <a:gd name="T14" fmla="*/ 1 w 2"/>
                <a:gd name="T15" fmla="*/ 2 h 13"/>
                <a:gd name="T16" fmla="*/ 1 w 2"/>
                <a:gd name="T17" fmla="*/ 3 h 13"/>
                <a:gd name="T18" fmla="*/ 1 w 2"/>
                <a:gd name="T19" fmla="*/ 3 h 13"/>
                <a:gd name="T20" fmla="*/ 0 w 2"/>
                <a:gd name="T21" fmla="*/ 4 h 13"/>
                <a:gd name="T22" fmla="*/ 0 w 2"/>
                <a:gd name="T23" fmla="*/ 5 h 13"/>
                <a:gd name="T24" fmla="*/ 0 w 2"/>
                <a:gd name="T25" fmla="*/ 8 h 13"/>
                <a:gd name="T26" fmla="*/ 0 w 2"/>
                <a:gd name="T27" fmla="*/ 9 h 13"/>
                <a:gd name="T28" fmla="*/ 0 w 2"/>
                <a:gd name="T29" fmla="*/ 10 h 13"/>
                <a:gd name="T30" fmla="*/ 0 w 2"/>
                <a:gd name="T31" fmla="*/ 12 h 13"/>
                <a:gd name="T32" fmla="*/ 0 w 2"/>
                <a:gd name="T33" fmla="*/ 13 h 13"/>
                <a:gd name="T34" fmla="*/ 2 w 2"/>
                <a:gd name="T35" fmla="*/ 11 h 13"/>
                <a:gd name="T36" fmla="*/ 2 w 2"/>
                <a:gd name="T37" fmla="*/ 10 h 13"/>
                <a:gd name="T38" fmla="*/ 2 w 2"/>
                <a:gd name="T39" fmla="*/ 10 h 13"/>
                <a:gd name="T40" fmla="*/ 1 w 2"/>
                <a:gd name="T41" fmla="*/ 8 h 13"/>
                <a:gd name="T42" fmla="*/ 1 w 2"/>
                <a:gd name="T43" fmla="*/ 7 h 13"/>
                <a:gd name="T44" fmla="*/ 1 w 2"/>
                <a:gd name="T45" fmla="*/ 4 h 13"/>
                <a:gd name="T46" fmla="*/ 1 w 2"/>
                <a:gd name="T47" fmla="*/ 3 h 13"/>
                <a:gd name="T48" fmla="*/ 1 w 2"/>
                <a:gd name="T49" fmla="*/ 1 h 13"/>
                <a:gd name="T50" fmla="*/ 2 w 2"/>
                <a:gd name="T51" fmla="*/ 0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"/>
                <a:gd name="T79" fmla="*/ 0 h 13"/>
                <a:gd name="T80" fmla="*/ 2 w 2"/>
                <a:gd name="T81" fmla="*/ 13 h 1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" h="13">
                  <a:moveTo>
                    <a:pt x="2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69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4" name="Freeform 59"/>
            <p:cNvSpPr>
              <a:spLocks/>
            </p:cNvSpPr>
            <p:nvPr/>
          </p:nvSpPr>
          <p:spPr bwMode="auto">
            <a:xfrm>
              <a:off x="1938" y="3384"/>
              <a:ext cx="3" cy="13"/>
            </a:xfrm>
            <a:custGeom>
              <a:avLst/>
              <a:gdLst>
                <a:gd name="T0" fmla="*/ 0 w 3"/>
                <a:gd name="T1" fmla="*/ 3 h 13"/>
                <a:gd name="T2" fmla="*/ 0 w 3"/>
                <a:gd name="T3" fmla="*/ 3 h 13"/>
                <a:gd name="T4" fmla="*/ 0 w 3"/>
                <a:gd name="T5" fmla="*/ 4 h 13"/>
                <a:gd name="T6" fmla="*/ 0 w 3"/>
                <a:gd name="T7" fmla="*/ 5 h 13"/>
                <a:gd name="T8" fmla="*/ 0 w 3"/>
                <a:gd name="T9" fmla="*/ 7 h 13"/>
                <a:gd name="T10" fmla="*/ 0 w 3"/>
                <a:gd name="T11" fmla="*/ 9 h 13"/>
                <a:gd name="T12" fmla="*/ 0 w 3"/>
                <a:gd name="T13" fmla="*/ 10 h 13"/>
                <a:gd name="T14" fmla="*/ 1 w 3"/>
                <a:gd name="T15" fmla="*/ 12 h 13"/>
                <a:gd name="T16" fmla="*/ 1 w 3"/>
                <a:gd name="T17" fmla="*/ 13 h 13"/>
                <a:gd name="T18" fmla="*/ 2 w 3"/>
                <a:gd name="T19" fmla="*/ 13 h 13"/>
                <a:gd name="T20" fmla="*/ 1 w 3"/>
                <a:gd name="T21" fmla="*/ 13 h 13"/>
                <a:gd name="T22" fmla="*/ 1 w 3"/>
                <a:gd name="T23" fmla="*/ 12 h 13"/>
                <a:gd name="T24" fmla="*/ 2 w 3"/>
                <a:gd name="T25" fmla="*/ 12 h 13"/>
                <a:gd name="T26" fmla="*/ 2 w 3"/>
                <a:gd name="T27" fmla="*/ 11 h 13"/>
                <a:gd name="T28" fmla="*/ 2 w 3"/>
                <a:gd name="T29" fmla="*/ 10 h 13"/>
                <a:gd name="T30" fmla="*/ 2 w 3"/>
                <a:gd name="T31" fmla="*/ 9 h 13"/>
                <a:gd name="T32" fmla="*/ 2 w 3"/>
                <a:gd name="T33" fmla="*/ 8 h 13"/>
                <a:gd name="T34" fmla="*/ 2 w 3"/>
                <a:gd name="T35" fmla="*/ 7 h 13"/>
                <a:gd name="T36" fmla="*/ 2 w 3"/>
                <a:gd name="T37" fmla="*/ 5 h 13"/>
                <a:gd name="T38" fmla="*/ 2 w 3"/>
                <a:gd name="T39" fmla="*/ 4 h 13"/>
                <a:gd name="T40" fmla="*/ 2 w 3"/>
                <a:gd name="T41" fmla="*/ 3 h 13"/>
                <a:gd name="T42" fmla="*/ 2 w 3"/>
                <a:gd name="T43" fmla="*/ 2 h 13"/>
                <a:gd name="T44" fmla="*/ 3 w 3"/>
                <a:gd name="T45" fmla="*/ 2 h 13"/>
                <a:gd name="T46" fmla="*/ 3 w 3"/>
                <a:gd name="T47" fmla="*/ 1 h 13"/>
                <a:gd name="T48" fmla="*/ 3 w 3"/>
                <a:gd name="T49" fmla="*/ 0 h 13"/>
                <a:gd name="T50" fmla="*/ 0 w 3"/>
                <a:gd name="T51" fmla="*/ 3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"/>
                <a:gd name="T79" fmla="*/ 0 h 13"/>
                <a:gd name="T80" fmla="*/ 3 w 3"/>
                <a:gd name="T81" fmla="*/ 13 h 1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" h="13">
                  <a:moveTo>
                    <a:pt x="0" y="3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7F6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5" name="Freeform 60"/>
            <p:cNvSpPr>
              <a:spLocks/>
            </p:cNvSpPr>
            <p:nvPr/>
          </p:nvSpPr>
          <p:spPr bwMode="auto">
            <a:xfrm>
              <a:off x="1949" y="3357"/>
              <a:ext cx="7" cy="13"/>
            </a:xfrm>
            <a:custGeom>
              <a:avLst/>
              <a:gdLst>
                <a:gd name="T0" fmla="*/ 6 w 7"/>
                <a:gd name="T1" fmla="*/ 0 h 13"/>
                <a:gd name="T2" fmla="*/ 5 w 7"/>
                <a:gd name="T3" fmla="*/ 1 h 13"/>
                <a:gd name="T4" fmla="*/ 5 w 7"/>
                <a:gd name="T5" fmla="*/ 2 h 13"/>
                <a:gd name="T6" fmla="*/ 4 w 7"/>
                <a:gd name="T7" fmla="*/ 3 h 13"/>
                <a:gd name="T8" fmla="*/ 2 w 7"/>
                <a:gd name="T9" fmla="*/ 5 h 13"/>
                <a:gd name="T10" fmla="*/ 1 w 7"/>
                <a:gd name="T11" fmla="*/ 5 h 13"/>
                <a:gd name="T12" fmla="*/ 1 w 7"/>
                <a:gd name="T13" fmla="*/ 6 h 13"/>
                <a:gd name="T14" fmla="*/ 1 w 7"/>
                <a:gd name="T15" fmla="*/ 6 h 13"/>
                <a:gd name="T16" fmla="*/ 0 w 7"/>
                <a:gd name="T17" fmla="*/ 6 h 13"/>
                <a:gd name="T18" fmla="*/ 2 w 7"/>
                <a:gd name="T19" fmla="*/ 13 h 13"/>
                <a:gd name="T20" fmla="*/ 2 w 7"/>
                <a:gd name="T21" fmla="*/ 13 h 13"/>
                <a:gd name="T22" fmla="*/ 4 w 7"/>
                <a:gd name="T23" fmla="*/ 13 h 13"/>
                <a:gd name="T24" fmla="*/ 4 w 7"/>
                <a:gd name="T25" fmla="*/ 13 h 13"/>
                <a:gd name="T26" fmla="*/ 4 w 7"/>
                <a:gd name="T27" fmla="*/ 11 h 13"/>
                <a:gd name="T28" fmla="*/ 5 w 7"/>
                <a:gd name="T29" fmla="*/ 11 h 13"/>
                <a:gd name="T30" fmla="*/ 5 w 7"/>
                <a:gd name="T31" fmla="*/ 11 h 13"/>
                <a:gd name="T32" fmla="*/ 5 w 7"/>
                <a:gd name="T33" fmla="*/ 11 h 13"/>
                <a:gd name="T34" fmla="*/ 5 w 7"/>
                <a:gd name="T35" fmla="*/ 10 h 13"/>
                <a:gd name="T36" fmla="*/ 6 w 7"/>
                <a:gd name="T37" fmla="*/ 9 h 13"/>
                <a:gd name="T38" fmla="*/ 6 w 7"/>
                <a:gd name="T39" fmla="*/ 7 h 13"/>
                <a:gd name="T40" fmla="*/ 6 w 7"/>
                <a:gd name="T41" fmla="*/ 6 h 13"/>
                <a:gd name="T42" fmla="*/ 7 w 7"/>
                <a:gd name="T43" fmla="*/ 5 h 13"/>
                <a:gd name="T44" fmla="*/ 7 w 7"/>
                <a:gd name="T45" fmla="*/ 2 h 13"/>
                <a:gd name="T46" fmla="*/ 6 w 7"/>
                <a:gd name="T47" fmla="*/ 2 h 13"/>
                <a:gd name="T48" fmla="*/ 6 w 7"/>
                <a:gd name="T49" fmla="*/ 1 h 13"/>
                <a:gd name="T50" fmla="*/ 6 w 7"/>
                <a:gd name="T51" fmla="*/ 0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"/>
                <a:gd name="T79" fmla="*/ 0 h 13"/>
                <a:gd name="T80" fmla="*/ 7 w 7"/>
                <a:gd name="T81" fmla="*/ 13 h 1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" h="13">
                  <a:moveTo>
                    <a:pt x="6" y="0"/>
                  </a:moveTo>
                  <a:lnTo>
                    <a:pt x="5" y="1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6" y="9"/>
                  </a:lnTo>
                  <a:lnTo>
                    <a:pt x="6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7F6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6" name="Freeform 61"/>
            <p:cNvSpPr>
              <a:spLocks/>
            </p:cNvSpPr>
            <p:nvPr/>
          </p:nvSpPr>
          <p:spPr bwMode="auto">
            <a:xfrm>
              <a:off x="1954" y="3338"/>
              <a:ext cx="10" cy="29"/>
            </a:xfrm>
            <a:custGeom>
              <a:avLst/>
              <a:gdLst>
                <a:gd name="T0" fmla="*/ 8 w 10"/>
                <a:gd name="T1" fmla="*/ 0 h 29"/>
                <a:gd name="T2" fmla="*/ 6 w 10"/>
                <a:gd name="T3" fmla="*/ 0 h 29"/>
                <a:gd name="T4" fmla="*/ 6 w 10"/>
                <a:gd name="T5" fmla="*/ 3 h 29"/>
                <a:gd name="T6" fmla="*/ 6 w 10"/>
                <a:gd name="T7" fmla="*/ 4 h 29"/>
                <a:gd name="T8" fmla="*/ 6 w 10"/>
                <a:gd name="T9" fmla="*/ 5 h 29"/>
                <a:gd name="T10" fmla="*/ 6 w 10"/>
                <a:gd name="T11" fmla="*/ 6 h 29"/>
                <a:gd name="T12" fmla="*/ 6 w 10"/>
                <a:gd name="T13" fmla="*/ 7 h 29"/>
                <a:gd name="T14" fmla="*/ 6 w 10"/>
                <a:gd name="T15" fmla="*/ 8 h 29"/>
                <a:gd name="T16" fmla="*/ 6 w 10"/>
                <a:gd name="T17" fmla="*/ 10 h 29"/>
                <a:gd name="T18" fmla="*/ 6 w 10"/>
                <a:gd name="T19" fmla="*/ 11 h 29"/>
                <a:gd name="T20" fmla="*/ 4 w 10"/>
                <a:gd name="T21" fmla="*/ 12 h 29"/>
                <a:gd name="T22" fmla="*/ 4 w 10"/>
                <a:gd name="T23" fmla="*/ 13 h 29"/>
                <a:gd name="T24" fmla="*/ 4 w 10"/>
                <a:gd name="T25" fmla="*/ 14 h 29"/>
                <a:gd name="T26" fmla="*/ 3 w 10"/>
                <a:gd name="T27" fmla="*/ 15 h 29"/>
                <a:gd name="T28" fmla="*/ 3 w 10"/>
                <a:gd name="T29" fmla="*/ 17 h 29"/>
                <a:gd name="T30" fmla="*/ 2 w 10"/>
                <a:gd name="T31" fmla="*/ 18 h 29"/>
                <a:gd name="T32" fmla="*/ 2 w 10"/>
                <a:gd name="T33" fmla="*/ 18 h 29"/>
                <a:gd name="T34" fmla="*/ 1 w 10"/>
                <a:gd name="T35" fmla="*/ 19 h 29"/>
                <a:gd name="T36" fmla="*/ 1 w 10"/>
                <a:gd name="T37" fmla="*/ 20 h 29"/>
                <a:gd name="T38" fmla="*/ 1 w 10"/>
                <a:gd name="T39" fmla="*/ 21 h 29"/>
                <a:gd name="T40" fmla="*/ 2 w 10"/>
                <a:gd name="T41" fmla="*/ 21 h 29"/>
                <a:gd name="T42" fmla="*/ 2 w 10"/>
                <a:gd name="T43" fmla="*/ 24 h 29"/>
                <a:gd name="T44" fmla="*/ 1 w 10"/>
                <a:gd name="T45" fmla="*/ 25 h 29"/>
                <a:gd name="T46" fmla="*/ 1 w 10"/>
                <a:gd name="T47" fmla="*/ 26 h 29"/>
                <a:gd name="T48" fmla="*/ 1 w 10"/>
                <a:gd name="T49" fmla="*/ 28 h 29"/>
                <a:gd name="T50" fmla="*/ 0 w 10"/>
                <a:gd name="T51" fmla="*/ 29 h 29"/>
                <a:gd name="T52" fmla="*/ 3 w 10"/>
                <a:gd name="T53" fmla="*/ 27 h 29"/>
                <a:gd name="T54" fmla="*/ 4 w 10"/>
                <a:gd name="T55" fmla="*/ 25 h 29"/>
                <a:gd name="T56" fmla="*/ 7 w 10"/>
                <a:gd name="T57" fmla="*/ 21 h 29"/>
                <a:gd name="T58" fmla="*/ 8 w 10"/>
                <a:gd name="T59" fmla="*/ 19 h 29"/>
                <a:gd name="T60" fmla="*/ 9 w 10"/>
                <a:gd name="T61" fmla="*/ 17 h 29"/>
                <a:gd name="T62" fmla="*/ 9 w 10"/>
                <a:gd name="T63" fmla="*/ 14 h 29"/>
                <a:gd name="T64" fmla="*/ 9 w 10"/>
                <a:gd name="T65" fmla="*/ 12 h 29"/>
                <a:gd name="T66" fmla="*/ 10 w 10"/>
                <a:gd name="T67" fmla="*/ 10 h 29"/>
                <a:gd name="T68" fmla="*/ 10 w 10"/>
                <a:gd name="T69" fmla="*/ 7 h 29"/>
                <a:gd name="T70" fmla="*/ 9 w 10"/>
                <a:gd name="T71" fmla="*/ 6 h 29"/>
                <a:gd name="T72" fmla="*/ 9 w 10"/>
                <a:gd name="T73" fmla="*/ 4 h 29"/>
                <a:gd name="T74" fmla="*/ 9 w 10"/>
                <a:gd name="T75" fmla="*/ 3 h 29"/>
                <a:gd name="T76" fmla="*/ 9 w 10"/>
                <a:gd name="T77" fmla="*/ 2 h 29"/>
                <a:gd name="T78" fmla="*/ 9 w 10"/>
                <a:gd name="T79" fmla="*/ 0 h 29"/>
                <a:gd name="T80" fmla="*/ 8 w 10"/>
                <a:gd name="T81" fmla="*/ 0 h 29"/>
                <a:gd name="T82" fmla="*/ 8 w 10"/>
                <a:gd name="T83" fmla="*/ 0 h 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"/>
                <a:gd name="T127" fmla="*/ 0 h 29"/>
                <a:gd name="T128" fmla="*/ 10 w 10"/>
                <a:gd name="T129" fmla="*/ 29 h 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" h="29">
                  <a:moveTo>
                    <a:pt x="8" y="0"/>
                  </a:moveTo>
                  <a:lnTo>
                    <a:pt x="6" y="0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2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2" y="24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0" y="29"/>
                  </a:lnTo>
                  <a:lnTo>
                    <a:pt x="3" y="27"/>
                  </a:lnTo>
                  <a:lnTo>
                    <a:pt x="4" y="25"/>
                  </a:lnTo>
                  <a:lnTo>
                    <a:pt x="7" y="21"/>
                  </a:lnTo>
                  <a:lnTo>
                    <a:pt x="8" y="19"/>
                  </a:lnTo>
                  <a:lnTo>
                    <a:pt x="9" y="17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5D5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7" name="Freeform 62"/>
            <p:cNvSpPr>
              <a:spLocks/>
            </p:cNvSpPr>
            <p:nvPr/>
          </p:nvSpPr>
          <p:spPr bwMode="auto">
            <a:xfrm>
              <a:off x="1947" y="3407"/>
              <a:ext cx="27" cy="53"/>
            </a:xfrm>
            <a:custGeom>
              <a:avLst/>
              <a:gdLst>
                <a:gd name="T0" fmla="*/ 22 w 27"/>
                <a:gd name="T1" fmla="*/ 4 h 53"/>
                <a:gd name="T2" fmla="*/ 22 w 27"/>
                <a:gd name="T3" fmla="*/ 4 h 53"/>
                <a:gd name="T4" fmla="*/ 20 w 27"/>
                <a:gd name="T5" fmla="*/ 7 h 53"/>
                <a:gd name="T6" fmla="*/ 17 w 27"/>
                <a:gd name="T7" fmla="*/ 9 h 53"/>
                <a:gd name="T8" fmla="*/ 14 w 27"/>
                <a:gd name="T9" fmla="*/ 11 h 53"/>
                <a:gd name="T10" fmla="*/ 14 w 27"/>
                <a:gd name="T11" fmla="*/ 13 h 53"/>
                <a:gd name="T12" fmla="*/ 11 w 27"/>
                <a:gd name="T13" fmla="*/ 14 h 53"/>
                <a:gd name="T14" fmla="*/ 10 w 27"/>
                <a:gd name="T15" fmla="*/ 16 h 53"/>
                <a:gd name="T16" fmla="*/ 8 w 27"/>
                <a:gd name="T17" fmla="*/ 18 h 53"/>
                <a:gd name="T18" fmla="*/ 7 w 27"/>
                <a:gd name="T19" fmla="*/ 22 h 53"/>
                <a:gd name="T20" fmla="*/ 6 w 27"/>
                <a:gd name="T21" fmla="*/ 25 h 53"/>
                <a:gd name="T22" fmla="*/ 7 w 27"/>
                <a:gd name="T23" fmla="*/ 29 h 53"/>
                <a:gd name="T24" fmla="*/ 7 w 27"/>
                <a:gd name="T25" fmla="*/ 32 h 53"/>
                <a:gd name="T26" fmla="*/ 9 w 27"/>
                <a:gd name="T27" fmla="*/ 36 h 53"/>
                <a:gd name="T28" fmla="*/ 14 w 27"/>
                <a:gd name="T29" fmla="*/ 40 h 53"/>
                <a:gd name="T30" fmla="*/ 22 w 27"/>
                <a:gd name="T31" fmla="*/ 45 h 53"/>
                <a:gd name="T32" fmla="*/ 20 w 27"/>
                <a:gd name="T33" fmla="*/ 53 h 53"/>
                <a:gd name="T34" fmla="*/ 18 w 27"/>
                <a:gd name="T35" fmla="*/ 53 h 53"/>
                <a:gd name="T36" fmla="*/ 17 w 27"/>
                <a:gd name="T37" fmla="*/ 52 h 53"/>
                <a:gd name="T38" fmla="*/ 14 w 27"/>
                <a:gd name="T39" fmla="*/ 51 h 53"/>
                <a:gd name="T40" fmla="*/ 11 w 27"/>
                <a:gd name="T41" fmla="*/ 48 h 53"/>
                <a:gd name="T42" fmla="*/ 8 w 27"/>
                <a:gd name="T43" fmla="*/ 46 h 53"/>
                <a:gd name="T44" fmla="*/ 4 w 27"/>
                <a:gd name="T45" fmla="*/ 43 h 53"/>
                <a:gd name="T46" fmla="*/ 2 w 27"/>
                <a:gd name="T47" fmla="*/ 37 h 53"/>
                <a:gd name="T48" fmla="*/ 0 w 27"/>
                <a:gd name="T49" fmla="*/ 31 h 53"/>
                <a:gd name="T50" fmla="*/ 0 w 27"/>
                <a:gd name="T51" fmla="*/ 30 h 53"/>
                <a:gd name="T52" fmla="*/ 0 w 27"/>
                <a:gd name="T53" fmla="*/ 28 h 53"/>
                <a:gd name="T54" fmla="*/ 0 w 27"/>
                <a:gd name="T55" fmla="*/ 24 h 53"/>
                <a:gd name="T56" fmla="*/ 0 w 27"/>
                <a:gd name="T57" fmla="*/ 19 h 53"/>
                <a:gd name="T58" fmla="*/ 1 w 27"/>
                <a:gd name="T59" fmla="*/ 15 h 53"/>
                <a:gd name="T60" fmla="*/ 3 w 27"/>
                <a:gd name="T61" fmla="*/ 9 h 53"/>
                <a:gd name="T62" fmla="*/ 7 w 27"/>
                <a:gd name="T63" fmla="*/ 4 h 53"/>
                <a:gd name="T64" fmla="*/ 13 w 27"/>
                <a:gd name="T65" fmla="*/ 0 h 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"/>
                <a:gd name="T100" fmla="*/ 0 h 53"/>
                <a:gd name="T101" fmla="*/ 27 w 27"/>
                <a:gd name="T102" fmla="*/ 53 h 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" h="53">
                  <a:moveTo>
                    <a:pt x="22" y="4"/>
                  </a:moveTo>
                  <a:lnTo>
                    <a:pt x="22" y="4"/>
                  </a:lnTo>
                  <a:lnTo>
                    <a:pt x="21" y="6"/>
                  </a:lnTo>
                  <a:lnTo>
                    <a:pt x="20" y="7"/>
                  </a:lnTo>
                  <a:lnTo>
                    <a:pt x="18" y="8"/>
                  </a:lnTo>
                  <a:lnTo>
                    <a:pt x="17" y="9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3" y="13"/>
                  </a:lnTo>
                  <a:lnTo>
                    <a:pt x="11" y="14"/>
                  </a:lnTo>
                  <a:lnTo>
                    <a:pt x="11" y="15"/>
                  </a:lnTo>
                  <a:lnTo>
                    <a:pt x="10" y="16"/>
                  </a:lnTo>
                  <a:lnTo>
                    <a:pt x="9" y="17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7" y="29"/>
                  </a:lnTo>
                  <a:lnTo>
                    <a:pt x="7" y="31"/>
                  </a:lnTo>
                  <a:lnTo>
                    <a:pt x="7" y="32"/>
                  </a:lnTo>
                  <a:lnTo>
                    <a:pt x="8" y="33"/>
                  </a:lnTo>
                  <a:lnTo>
                    <a:pt x="9" y="36"/>
                  </a:lnTo>
                  <a:lnTo>
                    <a:pt x="11" y="38"/>
                  </a:lnTo>
                  <a:lnTo>
                    <a:pt x="14" y="40"/>
                  </a:lnTo>
                  <a:lnTo>
                    <a:pt x="17" y="43"/>
                  </a:lnTo>
                  <a:lnTo>
                    <a:pt x="22" y="45"/>
                  </a:lnTo>
                  <a:lnTo>
                    <a:pt x="27" y="46"/>
                  </a:lnTo>
                  <a:lnTo>
                    <a:pt x="20" y="53"/>
                  </a:lnTo>
                  <a:lnTo>
                    <a:pt x="18" y="53"/>
                  </a:lnTo>
                  <a:lnTo>
                    <a:pt x="17" y="53"/>
                  </a:lnTo>
                  <a:lnTo>
                    <a:pt x="17" y="52"/>
                  </a:lnTo>
                  <a:lnTo>
                    <a:pt x="16" y="52"/>
                  </a:lnTo>
                  <a:lnTo>
                    <a:pt x="14" y="51"/>
                  </a:lnTo>
                  <a:lnTo>
                    <a:pt x="13" y="50"/>
                  </a:lnTo>
                  <a:lnTo>
                    <a:pt x="11" y="48"/>
                  </a:lnTo>
                  <a:lnTo>
                    <a:pt x="9" y="47"/>
                  </a:lnTo>
                  <a:lnTo>
                    <a:pt x="8" y="46"/>
                  </a:lnTo>
                  <a:lnTo>
                    <a:pt x="7" y="44"/>
                  </a:lnTo>
                  <a:lnTo>
                    <a:pt x="4" y="43"/>
                  </a:lnTo>
                  <a:lnTo>
                    <a:pt x="3" y="40"/>
                  </a:lnTo>
                  <a:lnTo>
                    <a:pt x="2" y="37"/>
                  </a:lnTo>
                  <a:lnTo>
                    <a:pt x="1" y="35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2" y="11"/>
                  </a:lnTo>
                  <a:lnTo>
                    <a:pt x="3" y="9"/>
                  </a:lnTo>
                  <a:lnTo>
                    <a:pt x="4" y="7"/>
                  </a:lnTo>
                  <a:lnTo>
                    <a:pt x="7" y="4"/>
                  </a:lnTo>
                  <a:lnTo>
                    <a:pt x="9" y="2"/>
                  </a:lnTo>
                  <a:lnTo>
                    <a:pt x="13" y="0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8" name="Freeform 63"/>
            <p:cNvSpPr>
              <a:spLocks/>
            </p:cNvSpPr>
            <p:nvPr/>
          </p:nvSpPr>
          <p:spPr bwMode="auto">
            <a:xfrm>
              <a:off x="1948" y="3437"/>
              <a:ext cx="24" cy="24"/>
            </a:xfrm>
            <a:custGeom>
              <a:avLst/>
              <a:gdLst>
                <a:gd name="T0" fmla="*/ 24 w 24"/>
                <a:gd name="T1" fmla="*/ 24 h 24"/>
                <a:gd name="T2" fmla="*/ 22 w 24"/>
                <a:gd name="T3" fmla="*/ 16 h 24"/>
                <a:gd name="T4" fmla="*/ 22 w 24"/>
                <a:gd name="T5" fmla="*/ 16 h 24"/>
                <a:gd name="T6" fmla="*/ 20 w 24"/>
                <a:gd name="T7" fmla="*/ 16 h 24"/>
                <a:gd name="T8" fmla="*/ 17 w 24"/>
                <a:gd name="T9" fmla="*/ 15 h 24"/>
                <a:gd name="T10" fmla="*/ 14 w 24"/>
                <a:gd name="T11" fmla="*/ 14 h 24"/>
                <a:gd name="T12" fmla="*/ 10 w 24"/>
                <a:gd name="T13" fmla="*/ 11 h 24"/>
                <a:gd name="T14" fmla="*/ 8 w 24"/>
                <a:gd name="T15" fmla="*/ 8 h 24"/>
                <a:gd name="T16" fmla="*/ 5 w 24"/>
                <a:gd name="T17" fmla="*/ 5 h 24"/>
                <a:gd name="T18" fmla="*/ 3 w 24"/>
                <a:gd name="T19" fmla="*/ 0 h 24"/>
                <a:gd name="T20" fmla="*/ 0 w 24"/>
                <a:gd name="T21" fmla="*/ 0 h 24"/>
                <a:gd name="T22" fmla="*/ 0 w 24"/>
                <a:gd name="T23" fmla="*/ 0 h 24"/>
                <a:gd name="T24" fmla="*/ 0 w 24"/>
                <a:gd name="T25" fmla="*/ 1 h 24"/>
                <a:gd name="T26" fmla="*/ 1 w 24"/>
                <a:gd name="T27" fmla="*/ 2 h 24"/>
                <a:gd name="T28" fmla="*/ 1 w 24"/>
                <a:gd name="T29" fmla="*/ 3 h 24"/>
                <a:gd name="T30" fmla="*/ 1 w 24"/>
                <a:gd name="T31" fmla="*/ 5 h 24"/>
                <a:gd name="T32" fmla="*/ 2 w 24"/>
                <a:gd name="T33" fmla="*/ 7 h 24"/>
                <a:gd name="T34" fmla="*/ 2 w 24"/>
                <a:gd name="T35" fmla="*/ 8 h 24"/>
                <a:gd name="T36" fmla="*/ 3 w 24"/>
                <a:gd name="T37" fmla="*/ 10 h 24"/>
                <a:gd name="T38" fmla="*/ 6 w 24"/>
                <a:gd name="T39" fmla="*/ 13 h 24"/>
                <a:gd name="T40" fmla="*/ 7 w 24"/>
                <a:gd name="T41" fmla="*/ 14 h 24"/>
                <a:gd name="T42" fmla="*/ 9 w 24"/>
                <a:gd name="T43" fmla="*/ 16 h 24"/>
                <a:gd name="T44" fmla="*/ 12 w 24"/>
                <a:gd name="T45" fmla="*/ 18 h 24"/>
                <a:gd name="T46" fmla="*/ 14 w 24"/>
                <a:gd name="T47" fmla="*/ 20 h 24"/>
                <a:gd name="T48" fmla="*/ 17 w 24"/>
                <a:gd name="T49" fmla="*/ 22 h 24"/>
                <a:gd name="T50" fmla="*/ 21 w 24"/>
                <a:gd name="T51" fmla="*/ 23 h 24"/>
                <a:gd name="T52" fmla="*/ 24 w 24"/>
                <a:gd name="T53" fmla="*/ 24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4"/>
                <a:gd name="T82" fmla="*/ 0 h 24"/>
                <a:gd name="T83" fmla="*/ 24 w 24"/>
                <a:gd name="T84" fmla="*/ 24 h 2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4" h="24">
                  <a:moveTo>
                    <a:pt x="24" y="24"/>
                  </a:moveTo>
                  <a:lnTo>
                    <a:pt x="22" y="16"/>
                  </a:lnTo>
                  <a:lnTo>
                    <a:pt x="20" y="16"/>
                  </a:lnTo>
                  <a:lnTo>
                    <a:pt x="17" y="15"/>
                  </a:lnTo>
                  <a:lnTo>
                    <a:pt x="14" y="14"/>
                  </a:lnTo>
                  <a:lnTo>
                    <a:pt x="10" y="11"/>
                  </a:lnTo>
                  <a:lnTo>
                    <a:pt x="8" y="8"/>
                  </a:lnTo>
                  <a:lnTo>
                    <a:pt x="5" y="5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6" y="13"/>
                  </a:lnTo>
                  <a:lnTo>
                    <a:pt x="7" y="14"/>
                  </a:lnTo>
                  <a:lnTo>
                    <a:pt x="9" y="16"/>
                  </a:lnTo>
                  <a:lnTo>
                    <a:pt x="12" y="18"/>
                  </a:lnTo>
                  <a:lnTo>
                    <a:pt x="14" y="20"/>
                  </a:lnTo>
                  <a:lnTo>
                    <a:pt x="17" y="22"/>
                  </a:lnTo>
                  <a:lnTo>
                    <a:pt x="21" y="23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169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9" name="Freeform 64"/>
            <p:cNvSpPr>
              <a:spLocks/>
            </p:cNvSpPr>
            <p:nvPr/>
          </p:nvSpPr>
          <p:spPr bwMode="auto">
            <a:xfrm>
              <a:off x="1948" y="3407"/>
              <a:ext cx="14" cy="33"/>
            </a:xfrm>
            <a:custGeom>
              <a:avLst/>
              <a:gdLst>
                <a:gd name="T0" fmla="*/ 12 w 14"/>
                <a:gd name="T1" fmla="*/ 0 h 33"/>
                <a:gd name="T2" fmla="*/ 14 w 14"/>
                <a:gd name="T3" fmla="*/ 9 h 33"/>
                <a:gd name="T4" fmla="*/ 14 w 14"/>
                <a:gd name="T5" fmla="*/ 10 h 33"/>
                <a:gd name="T6" fmla="*/ 14 w 14"/>
                <a:gd name="T7" fmla="*/ 10 h 33"/>
                <a:gd name="T8" fmla="*/ 13 w 14"/>
                <a:gd name="T9" fmla="*/ 10 h 33"/>
                <a:gd name="T10" fmla="*/ 12 w 14"/>
                <a:gd name="T11" fmla="*/ 11 h 33"/>
                <a:gd name="T12" fmla="*/ 12 w 14"/>
                <a:gd name="T13" fmla="*/ 11 h 33"/>
                <a:gd name="T14" fmla="*/ 10 w 14"/>
                <a:gd name="T15" fmla="*/ 13 h 33"/>
                <a:gd name="T16" fmla="*/ 9 w 14"/>
                <a:gd name="T17" fmla="*/ 14 h 33"/>
                <a:gd name="T18" fmla="*/ 8 w 14"/>
                <a:gd name="T19" fmla="*/ 15 h 33"/>
                <a:gd name="T20" fmla="*/ 7 w 14"/>
                <a:gd name="T21" fmla="*/ 17 h 33"/>
                <a:gd name="T22" fmla="*/ 6 w 14"/>
                <a:gd name="T23" fmla="*/ 18 h 33"/>
                <a:gd name="T24" fmla="*/ 5 w 14"/>
                <a:gd name="T25" fmla="*/ 21 h 33"/>
                <a:gd name="T26" fmla="*/ 5 w 14"/>
                <a:gd name="T27" fmla="*/ 23 h 33"/>
                <a:gd name="T28" fmla="*/ 3 w 14"/>
                <a:gd name="T29" fmla="*/ 25 h 33"/>
                <a:gd name="T30" fmla="*/ 3 w 14"/>
                <a:gd name="T31" fmla="*/ 28 h 33"/>
                <a:gd name="T32" fmla="*/ 3 w 14"/>
                <a:gd name="T33" fmla="*/ 30 h 33"/>
                <a:gd name="T34" fmla="*/ 3 w 14"/>
                <a:gd name="T35" fmla="*/ 32 h 33"/>
                <a:gd name="T36" fmla="*/ 1 w 14"/>
                <a:gd name="T37" fmla="*/ 33 h 33"/>
                <a:gd name="T38" fmla="*/ 1 w 14"/>
                <a:gd name="T39" fmla="*/ 32 h 33"/>
                <a:gd name="T40" fmla="*/ 1 w 14"/>
                <a:gd name="T41" fmla="*/ 32 h 33"/>
                <a:gd name="T42" fmla="*/ 0 w 14"/>
                <a:gd name="T43" fmla="*/ 31 h 33"/>
                <a:gd name="T44" fmla="*/ 0 w 14"/>
                <a:gd name="T45" fmla="*/ 30 h 33"/>
                <a:gd name="T46" fmla="*/ 0 w 14"/>
                <a:gd name="T47" fmla="*/ 28 h 33"/>
                <a:gd name="T48" fmla="*/ 0 w 14"/>
                <a:gd name="T49" fmla="*/ 26 h 33"/>
                <a:gd name="T50" fmla="*/ 0 w 14"/>
                <a:gd name="T51" fmla="*/ 24 h 33"/>
                <a:gd name="T52" fmla="*/ 0 w 14"/>
                <a:gd name="T53" fmla="*/ 22 h 33"/>
                <a:gd name="T54" fmla="*/ 0 w 14"/>
                <a:gd name="T55" fmla="*/ 19 h 33"/>
                <a:gd name="T56" fmla="*/ 1 w 14"/>
                <a:gd name="T57" fmla="*/ 17 h 33"/>
                <a:gd name="T58" fmla="*/ 1 w 14"/>
                <a:gd name="T59" fmla="*/ 14 h 33"/>
                <a:gd name="T60" fmla="*/ 2 w 14"/>
                <a:gd name="T61" fmla="*/ 11 h 33"/>
                <a:gd name="T62" fmla="*/ 5 w 14"/>
                <a:gd name="T63" fmla="*/ 8 h 33"/>
                <a:gd name="T64" fmla="*/ 6 w 14"/>
                <a:gd name="T65" fmla="*/ 6 h 33"/>
                <a:gd name="T66" fmla="*/ 9 w 14"/>
                <a:gd name="T67" fmla="*/ 2 h 33"/>
                <a:gd name="T68" fmla="*/ 12 w 14"/>
                <a:gd name="T69" fmla="*/ 0 h 3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"/>
                <a:gd name="T106" fmla="*/ 0 h 33"/>
                <a:gd name="T107" fmla="*/ 14 w 14"/>
                <a:gd name="T108" fmla="*/ 33 h 3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" h="33">
                  <a:moveTo>
                    <a:pt x="12" y="0"/>
                  </a:moveTo>
                  <a:lnTo>
                    <a:pt x="14" y="9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12" y="11"/>
                  </a:lnTo>
                  <a:lnTo>
                    <a:pt x="10" y="13"/>
                  </a:lnTo>
                  <a:lnTo>
                    <a:pt x="9" y="14"/>
                  </a:lnTo>
                  <a:lnTo>
                    <a:pt x="8" y="15"/>
                  </a:lnTo>
                  <a:lnTo>
                    <a:pt x="7" y="17"/>
                  </a:lnTo>
                  <a:lnTo>
                    <a:pt x="6" y="18"/>
                  </a:lnTo>
                  <a:lnTo>
                    <a:pt x="5" y="21"/>
                  </a:lnTo>
                  <a:lnTo>
                    <a:pt x="5" y="23"/>
                  </a:lnTo>
                  <a:lnTo>
                    <a:pt x="3" y="25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3" y="32"/>
                  </a:lnTo>
                  <a:lnTo>
                    <a:pt x="1" y="33"/>
                  </a:lnTo>
                  <a:lnTo>
                    <a:pt x="1" y="32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1" y="14"/>
                  </a:lnTo>
                  <a:lnTo>
                    <a:pt x="2" y="11"/>
                  </a:lnTo>
                  <a:lnTo>
                    <a:pt x="5" y="8"/>
                  </a:lnTo>
                  <a:lnTo>
                    <a:pt x="6" y="6"/>
                  </a:lnTo>
                  <a:lnTo>
                    <a:pt x="9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7F6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0" name="Freeform 65"/>
            <p:cNvSpPr>
              <a:spLocks/>
            </p:cNvSpPr>
            <p:nvPr/>
          </p:nvSpPr>
          <p:spPr bwMode="auto">
            <a:xfrm>
              <a:off x="1970" y="3377"/>
              <a:ext cx="4" cy="14"/>
            </a:xfrm>
            <a:custGeom>
              <a:avLst/>
              <a:gdLst>
                <a:gd name="T0" fmla="*/ 4 w 4"/>
                <a:gd name="T1" fmla="*/ 9 h 14"/>
                <a:gd name="T2" fmla="*/ 4 w 4"/>
                <a:gd name="T3" fmla="*/ 9 h 14"/>
                <a:gd name="T4" fmla="*/ 4 w 4"/>
                <a:gd name="T5" fmla="*/ 9 h 14"/>
                <a:gd name="T6" fmla="*/ 4 w 4"/>
                <a:gd name="T7" fmla="*/ 8 h 14"/>
                <a:gd name="T8" fmla="*/ 2 w 4"/>
                <a:gd name="T9" fmla="*/ 5 h 14"/>
                <a:gd name="T10" fmla="*/ 2 w 4"/>
                <a:gd name="T11" fmla="*/ 4 h 14"/>
                <a:gd name="T12" fmla="*/ 2 w 4"/>
                <a:gd name="T13" fmla="*/ 3 h 14"/>
                <a:gd name="T14" fmla="*/ 1 w 4"/>
                <a:gd name="T15" fmla="*/ 1 h 14"/>
                <a:gd name="T16" fmla="*/ 0 w 4"/>
                <a:gd name="T17" fmla="*/ 0 h 14"/>
                <a:gd name="T18" fmla="*/ 0 w 4"/>
                <a:gd name="T19" fmla="*/ 0 h 14"/>
                <a:gd name="T20" fmla="*/ 0 w 4"/>
                <a:gd name="T21" fmla="*/ 0 h 14"/>
                <a:gd name="T22" fmla="*/ 0 w 4"/>
                <a:gd name="T23" fmla="*/ 1 h 14"/>
                <a:gd name="T24" fmla="*/ 0 w 4"/>
                <a:gd name="T25" fmla="*/ 1 h 14"/>
                <a:gd name="T26" fmla="*/ 0 w 4"/>
                <a:gd name="T27" fmla="*/ 2 h 14"/>
                <a:gd name="T28" fmla="*/ 0 w 4"/>
                <a:gd name="T29" fmla="*/ 3 h 14"/>
                <a:gd name="T30" fmla="*/ 0 w 4"/>
                <a:gd name="T31" fmla="*/ 4 h 14"/>
                <a:gd name="T32" fmla="*/ 1 w 4"/>
                <a:gd name="T33" fmla="*/ 5 h 14"/>
                <a:gd name="T34" fmla="*/ 1 w 4"/>
                <a:gd name="T35" fmla="*/ 7 h 14"/>
                <a:gd name="T36" fmla="*/ 1 w 4"/>
                <a:gd name="T37" fmla="*/ 8 h 14"/>
                <a:gd name="T38" fmla="*/ 1 w 4"/>
                <a:gd name="T39" fmla="*/ 9 h 14"/>
                <a:gd name="T40" fmla="*/ 1 w 4"/>
                <a:gd name="T41" fmla="*/ 10 h 14"/>
                <a:gd name="T42" fmla="*/ 1 w 4"/>
                <a:gd name="T43" fmla="*/ 11 h 14"/>
                <a:gd name="T44" fmla="*/ 1 w 4"/>
                <a:gd name="T45" fmla="*/ 12 h 14"/>
                <a:gd name="T46" fmla="*/ 0 w 4"/>
                <a:gd name="T47" fmla="*/ 12 h 14"/>
                <a:gd name="T48" fmla="*/ 0 w 4"/>
                <a:gd name="T49" fmla="*/ 14 h 14"/>
                <a:gd name="T50" fmla="*/ 4 w 4"/>
                <a:gd name="T51" fmla="*/ 9 h 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"/>
                <a:gd name="T79" fmla="*/ 0 h 14"/>
                <a:gd name="T80" fmla="*/ 4 w 4"/>
                <a:gd name="T81" fmla="*/ 14 h 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" h="14">
                  <a:moveTo>
                    <a:pt x="4" y="9"/>
                  </a:moveTo>
                  <a:lnTo>
                    <a:pt x="4" y="9"/>
                  </a:lnTo>
                  <a:lnTo>
                    <a:pt x="4" y="8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D5D5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1" name="Freeform 66"/>
            <p:cNvSpPr>
              <a:spLocks/>
            </p:cNvSpPr>
            <p:nvPr/>
          </p:nvSpPr>
          <p:spPr bwMode="auto">
            <a:xfrm>
              <a:off x="1981" y="3422"/>
              <a:ext cx="3" cy="14"/>
            </a:xfrm>
            <a:custGeom>
              <a:avLst/>
              <a:gdLst>
                <a:gd name="T0" fmla="*/ 3 w 3"/>
                <a:gd name="T1" fmla="*/ 9 h 14"/>
                <a:gd name="T2" fmla="*/ 3 w 3"/>
                <a:gd name="T3" fmla="*/ 9 h 14"/>
                <a:gd name="T4" fmla="*/ 3 w 3"/>
                <a:gd name="T5" fmla="*/ 9 h 14"/>
                <a:gd name="T6" fmla="*/ 3 w 3"/>
                <a:gd name="T7" fmla="*/ 8 h 14"/>
                <a:gd name="T8" fmla="*/ 3 w 3"/>
                <a:gd name="T9" fmla="*/ 6 h 14"/>
                <a:gd name="T10" fmla="*/ 2 w 3"/>
                <a:gd name="T11" fmla="*/ 4 h 14"/>
                <a:gd name="T12" fmla="*/ 2 w 3"/>
                <a:gd name="T13" fmla="*/ 3 h 14"/>
                <a:gd name="T14" fmla="*/ 1 w 3"/>
                <a:gd name="T15" fmla="*/ 1 h 14"/>
                <a:gd name="T16" fmla="*/ 0 w 3"/>
                <a:gd name="T17" fmla="*/ 0 h 14"/>
                <a:gd name="T18" fmla="*/ 0 w 3"/>
                <a:gd name="T19" fmla="*/ 0 h 14"/>
                <a:gd name="T20" fmla="*/ 0 w 3"/>
                <a:gd name="T21" fmla="*/ 0 h 14"/>
                <a:gd name="T22" fmla="*/ 0 w 3"/>
                <a:gd name="T23" fmla="*/ 1 h 14"/>
                <a:gd name="T24" fmla="*/ 0 w 3"/>
                <a:gd name="T25" fmla="*/ 1 h 14"/>
                <a:gd name="T26" fmla="*/ 0 w 3"/>
                <a:gd name="T27" fmla="*/ 2 h 14"/>
                <a:gd name="T28" fmla="*/ 1 w 3"/>
                <a:gd name="T29" fmla="*/ 3 h 14"/>
                <a:gd name="T30" fmla="*/ 1 w 3"/>
                <a:gd name="T31" fmla="*/ 4 h 14"/>
                <a:gd name="T32" fmla="*/ 1 w 3"/>
                <a:gd name="T33" fmla="*/ 6 h 14"/>
                <a:gd name="T34" fmla="*/ 1 w 3"/>
                <a:gd name="T35" fmla="*/ 7 h 14"/>
                <a:gd name="T36" fmla="*/ 1 w 3"/>
                <a:gd name="T37" fmla="*/ 8 h 14"/>
                <a:gd name="T38" fmla="*/ 1 w 3"/>
                <a:gd name="T39" fmla="*/ 9 h 14"/>
                <a:gd name="T40" fmla="*/ 1 w 3"/>
                <a:gd name="T41" fmla="*/ 10 h 14"/>
                <a:gd name="T42" fmla="*/ 1 w 3"/>
                <a:gd name="T43" fmla="*/ 11 h 14"/>
                <a:gd name="T44" fmla="*/ 1 w 3"/>
                <a:gd name="T45" fmla="*/ 13 h 14"/>
                <a:gd name="T46" fmla="*/ 1 w 3"/>
                <a:gd name="T47" fmla="*/ 14 h 14"/>
                <a:gd name="T48" fmla="*/ 0 w 3"/>
                <a:gd name="T49" fmla="*/ 14 h 14"/>
                <a:gd name="T50" fmla="*/ 3 w 3"/>
                <a:gd name="T51" fmla="*/ 9 h 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"/>
                <a:gd name="T79" fmla="*/ 0 h 14"/>
                <a:gd name="T80" fmla="*/ 3 w 3"/>
                <a:gd name="T81" fmla="*/ 14 h 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" h="14">
                  <a:moveTo>
                    <a:pt x="3" y="9"/>
                  </a:moveTo>
                  <a:lnTo>
                    <a:pt x="3" y="9"/>
                  </a:lnTo>
                  <a:lnTo>
                    <a:pt x="3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D5D5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2" name="Freeform 67"/>
            <p:cNvSpPr>
              <a:spLocks/>
            </p:cNvSpPr>
            <p:nvPr/>
          </p:nvSpPr>
          <p:spPr bwMode="auto">
            <a:xfrm>
              <a:off x="1950" y="3428"/>
              <a:ext cx="3" cy="15"/>
            </a:xfrm>
            <a:custGeom>
              <a:avLst/>
              <a:gdLst>
                <a:gd name="T0" fmla="*/ 3 w 3"/>
                <a:gd name="T1" fmla="*/ 0 h 15"/>
                <a:gd name="T2" fmla="*/ 3 w 3"/>
                <a:gd name="T3" fmla="*/ 1 h 15"/>
                <a:gd name="T4" fmla="*/ 3 w 3"/>
                <a:gd name="T5" fmla="*/ 1 h 15"/>
                <a:gd name="T6" fmla="*/ 3 w 3"/>
                <a:gd name="T7" fmla="*/ 1 h 15"/>
                <a:gd name="T8" fmla="*/ 3 w 3"/>
                <a:gd name="T9" fmla="*/ 1 h 15"/>
                <a:gd name="T10" fmla="*/ 1 w 3"/>
                <a:gd name="T11" fmla="*/ 2 h 15"/>
                <a:gd name="T12" fmla="*/ 1 w 3"/>
                <a:gd name="T13" fmla="*/ 2 h 15"/>
                <a:gd name="T14" fmla="*/ 1 w 3"/>
                <a:gd name="T15" fmla="*/ 3 h 15"/>
                <a:gd name="T16" fmla="*/ 1 w 3"/>
                <a:gd name="T17" fmla="*/ 3 h 15"/>
                <a:gd name="T18" fmla="*/ 1 w 3"/>
                <a:gd name="T19" fmla="*/ 4 h 15"/>
                <a:gd name="T20" fmla="*/ 0 w 3"/>
                <a:gd name="T21" fmla="*/ 5 h 15"/>
                <a:gd name="T22" fmla="*/ 0 w 3"/>
                <a:gd name="T23" fmla="*/ 7 h 15"/>
                <a:gd name="T24" fmla="*/ 0 w 3"/>
                <a:gd name="T25" fmla="*/ 8 h 15"/>
                <a:gd name="T26" fmla="*/ 0 w 3"/>
                <a:gd name="T27" fmla="*/ 9 h 15"/>
                <a:gd name="T28" fmla="*/ 0 w 3"/>
                <a:gd name="T29" fmla="*/ 11 h 15"/>
                <a:gd name="T30" fmla="*/ 0 w 3"/>
                <a:gd name="T31" fmla="*/ 12 h 15"/>
                <a:gd name="T32" fmla="*/ 0 w 3"/>
                <a:gd name="T33" fmla="*/ 15 h 15"/>
                <a:gd name="T34" fmla="*/ 3 w 3"/>
                <a:gd name="T35" fmla="*/ 11 h 15"/>
                <a:gd name="T36" fmla="*/ 3 w 3"/>
                <a:gd name="T37" fmla="*/ 11 h 15"/>
                <a:gd name="T38" fmla="*/ 3 w 3"/>
                <a:gd name="T39" fmla="*/ 10 h 15"/>
                <a:gd name="T40" fmla="*/ 1 w 3"/>
                <a:gd name="T41" fmla="*/ 9 h 15"/>
                <a:gd name="T42" fmla="*/ 1 w 3"/>
                <a:gd name="T43" fmla="*/ 8 h 15"/>
                <a:gd name="T44" fmla="*/ 1 w 3"/>
                <a:gd name="T45" fmla="*/ 5 h 15"/>
                <a:gd name="T46" fmla="*/ 1 w 3"/>
                <a:gd name="T47" fmla="*/ 4 h 15"/>
                <a:gd name="T48" fmla="*/ 3 w 3"/>
                <a:gd name="T49" fmla="*/ 2 h 15"/>
                <a:gd name="T50" fmla="*/ 3 w 3"/>
                <a:gd name="T51" fmla="*/ 0 h 1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"/>
                <a:gd name="T79" fmla="*/ 0 h 15"/>
                <a:gd name="T80" fmla="*/ 3 w 3"/>
                <a:gd name="T81" fmla="*/ 15 h 1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" h="15">
                  <a:moveTo>
                    <a:pt x="3" y="0"/>
                  </a:moveTo>
                  <a:lnTo>
                    <a:pt x="3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5"/>
                  </a:lnTo>
                  <a:lnTo>
                    <a:pt x="1" y="4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69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3" name="Freeform 68"/>
            <p:cNvSpPr>
              <a:spLocks/>
            </p:cNvSpPr>
            <p:nvPr/>
          </p:nvSpPr>
          <p:spPr bwMode="auto">
            <a:xfrm>
              <a:off x="1948" y="3429"/>
              <a:ext cx="3" cy="14"/>
            </a:xfrm>
            <a:custGeom>
              <a:avLst/>
              <a:gdLst>
                <a:gd name="T0" fmla="*/ 0 w 3"/>
                <a:gd name="T1" fmla="*/ 3 h 14"/>
                <a:gd name="T2" fmla="*/ 0 w 3"/>
                <a:gd name="T3" fmla="*/ 3 h 14"/>
                <a:gd name="T4" fmla="*/ 0 w 3"/>
                <a:gd name="T5" fmla="*/ 4 h 14"/>
                <a:gd name="T6" fmla="*/ 0 w 3"/>
                <a:gd name="T7" fmla="*/ 6 h 14"/>
                <a:gd name="T8" fmla="*/ 0 w 3"/>
                <a:gd name="T9" fmla="*/ 7 h 14"/>
                <a:gd name="T10" fmla="*/ 0 w 3"/>
                <a:gd name="T11" fmla="*/ 8 h 14"/>
                <a:gd name="T12" fmla="*/ 0 w 3"/>
                <a:gd name="T13" fmla="*/ 10 h 14"/>
                <a:gd name="T14" fmla="*/ 1 w 3"/>
                <a:gd name="T15" fmla="*/ 11 h 14"/>
                <a:gd name="T16" fmla="*/ 2 w 3"/>
                <a:gd name="T17" fmla="*/ 14 h 14"/>
                <a:gd name="T18" fmla="*/ 2 w 3"/>
                <a:gd name="T19" fmla="*/ 14 h 14"/>
                <a:gd name="T20" fmla="*/ 1 w 3"/>
                <a:gd name="T21" fmla="*/ 13 h 14"/>
                <a:gd name="T22" fmla="*/ 2 w 3"/>
                <a:gd name="T23" fmla="*/ 13 h 14"/>
                <a:gd name="T24" fmla="*/ 1 w 3"/>
                <a:gd name="T25" fmla="*/ 11 h 14"/>
                <a:gd name="T26" fmla="*/ 2 w 3"/>
                <a:gd name="T27" fmla="*/ 11 h 14"/>
                <a:gd name="T28" fmla="*/ 2 w 3"/>
                <a:gd name="T29" fmla="*/ 10 h 14"/>
                <a:gd name="T30" fmla="*/ 2 w 3"/>
                <a:gd name="T31" fmla="*/ 9 h 14"/>
                <a:gd name="T32" fmla="*/ 2 w 3"/>
                <a:gd name="T33" fmla="*/ 8 h 14"/>
                <a:gd name="T34" fmla="*/ 2 w 3"/>
                <a:gd name="T35" fmla="*/ 7 h 14"/>
                <a:gd name="T36" fmla="*/ 2 w 3"/>
                <a:gd name="T37" fmla="*/ 6 h 14"/>
                <a:gd name="T38" fmla="*/ 2 w 3"/>
                <a:gd name="T39" fmla="*/ 4 h 14"/>
                <a:gd name="T40" fmla="*/ 2 w 3"/>
                <a:gd name="T41" fmla="*/ 3 h 14"/>
                <a:gd name="T42" fmla="*/ 2 w 3"/>
                <a:gd name="T43" fmla="*/ 2 h 14"/>
                <a:gd name="T44" fmla="*/ 3 w 3"/>
                <a:gd name="T45" fmla="*/ 1 h 14"/>
                <a:gd name="T46" fmla="*/ 3 w 3"/>
                <a:gd name="T47" fmla="*/ 0 h 14"/>
                <a:gd name="T48" fmla="*/ 3 w 3"/>
                <a:gd name="T49" fmla="*/ 0 h 14"/>
                <a:gd name="T50" fmla="*/ 0 w 3"/>
                <a:gd name="T51" fmla="*/ 3 h 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"/>
                <a:gd name="T79" fmla="*/ 0 h 14"/>
                <a:gd name="T80" fmla="*/ 3 w 3"/>
                <a:gd name="T81" fmla="*/ 14 h 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" h="14">
                  <a:moveTo>
                    <a:pt x="0" y="3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2" y="14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7F6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4" name="Freeform 69"/>
            <p:cNvSpPr>
              <a:spLocks/>
            </p:cNvSpPr>
            <p:nvPr/>
          </p:nvSpPr>
          <p:spPr bwMode="auto">
            <a:xfrm>
              <a:off x="1960" y="3402"/>
              <a:ext cx="5" cy="14"/>
            </a:xfrm>
            <a:custGeom>
              <a:avLst/>
              <a:gdLst>
                <a:gd name="T0" fmla="*/ 5 w 5"/>
                <a:gd name="T1" fmla="*/ 0 h 14"/>
                <a:gd name="T2" fmla="*/ 4 w 5"/>
                <a:gd name="T3" fmla="*/ 1 h 14"/>
                <a:gd name="T4" fmla="*/ 3 w 5"/>
                <a:gd name="T5" fmla="*/ 2 h 14"/>
                <a:gd name="T6" fmla="*/ 3 w 5"/>
                <a:gd name="T7" fmla="*/ 2 h 14"/>
                <a:gd name="T8" fmla="*/ 2 w 5"/>
                <a:gd name="T9" fmla="*/ 4 h 14"/>
                <a:gd name="T10" fmla="*/ 1 w 5"/>
                <a:gd name="T11" fmla="*/ 4 h 14"/>
                <a:gd name="T12" fmla="*/ 1 w 5"/>
                <a:gd name="T13" fmla="*/ 5 h 14"/>
                <a:gd name="T14" fmla="*/ 0 w 5"/>
                <a:gd name="T15" fmla="*/ 5 h 14"/>
                <a:gd name="T16" fmla="*/ 0 w 5"/>
                <a:gd name="T17" fmla="*/ 5 h 14"/>
                <a:gd name="T18" fmla="*/ 2 w 5"/>
                <a:gd name="T19" fmla="*/ 14 h 14"/>
                <a:gd name="T20" fmla="*/ 2 w 5"/>
                <a:gd name="T21" fmla="*/ 14 h 14"/>
                <a:gd name="T22" fmla="*/ 3 w 5"/>
                <a:gd name="T23" fmla="*/ 14 h 14"/>
                <a:gd name="T24" fmla="*/ 3 w 5"/>
                <a:gd name="T25" fmla="*/ 14 h 14"/>
                <a:gd name="T26" fmla="*/ 3 w 5"/>
                <a:gd name="T27" fmla="*/ 13 h 14"/>
                <a:gd name="T28" fmla="*/ 4 w 5"/>
                <a:gd name="T29" fmla="*/ 12 h 14"/>
                <a:gd name="T30" fmla="*/ 4 w 5"/>
                <a:gd name="T31" fmla="*/ 11 h 14"/>
                <a:gd name="T32" fmla="*/ 4 w 5"/>
                <a:gd name="T33" fmla="*/ 9 h 14"/>
                <a:gd name="T34" fmla="*/ 5 w 5"/>
                <a:gd name="T35" fmla="*/ 8 h 14"/>
                <a:gd name="T36" fmla="*/ 5 w 5"/>
                <a:gd name="T37" fmla="*/ 7 h 14"/>
                <a:gd name="T38" fmla="*/ 5 w 5"/>
                <a:gd name="T39" fmla="*/ 7 h 14"/>
                <a:gd name="T40" fmla="*/ 5 w 5"/>
                <a:gd name="T41" fmla="*/ 6 h 14"/>
                <a:gd name="T42" fmla="*/ 5 w 5"/>
                <a:gd name="T43" fmla="*/ 5 h 14"/>
                <a:gd name="T44" fmla="*/ 5 w 5"/>
                <a:gd name="T45" fmla="*/ 4 h 14"/>
                <a:gd name="T46" fmla="*/ 5 w 5"/>
                <a:gd name="T47" fmla="*/ 4 h 14"/>
                <a:gd name="T48" fmla="*/ 5 w 5"/>
                <a:gd name="T49" fmla="*/ 2 h 14"/>
                <a:gd name="T50" fmla="*/ 5 w 5"/>
                <a:gd name="T51" fmla="*/ 1 h 14"/>
                <a:gd name="T52" fmla="*/ 5 w 5"/>
                <a:gd name="T53" fmla="*/ 1 h 14"/>
                <a:gd name="T54" fmla="*/ 5 w 5"/>
                <a:gd name="T55" fmla="*/ 0 h 14"/>
                <a:gd name="T56" fmla="*/ 5 w 5"/>
                <a:gd name="T57" fmla="*/ 0 h 14"/>
                <a:gd name="T58" fmla="*/ 5 w 5"/>
                <a:gd name="T59" fmla="*/ 0 h 1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"/>
                <a:gd name="T91" fmla="*/ 0 h 14"/>
                <a:gd name="T92" fmla="*/ 5 w 5"/>
                <a:gd name="T93" fmla="*/ 14 h 1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" h="14">
                  <a:moveTo>
                    <a:pt x="5" y="0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4" y="9"/>
                  </a:lnTo>
                  <a:lnTo>
                    <a:pt x="5" y="8"/>
                  </a:lnTo>
                  <a:lnTo>
                    <a:pt x="5" y="7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7F6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5" name="Freeform 70"/>
            <p:cNvSpPr>
              <a:spLocks/>
            </p:cNvSpPr>
            <p:nvPr/>
          </p:nvSpPr>
          <p:spPr bwMode="auto">
            <a:xfrm>
              <a:off x="1963" y="3384"/>
              <a:ext cx="12" cy="31"/>
            </a:xfrm>
            <a:custGeom>
              <a:avLst/>
              <a:gdLst>
                <a:gd name="T0" fmla="*/ 9 w 12"/>
                <a:gd name="T1" fmla="*/ 0 h 31"/>
                <a:gd name="T2" fmla="*/ 7 w 12"/>
                <a:gd name="T3" fmla="*/ 1 h 31"/>
                <a:gd name="T4" fmla="*/ 7 w 12"/>
                <a:gd name="T5" fmla="*/ 2 h 31"/>
                <a:gd name="T6" fmla="*/ 7 w 12"/>
                <a:gd name="T7" fmla="*/ 3 h 31"/>
                <a:gd name="T8" fmla="*/ 7 w 12"/>
                <a:gd name="T9" fmla="*/ 4 h 31"/>
                <a:gd name="T10" fmla="*/ 7 w 12"/>
                <a:gd name="T11" fmla="*/ 5 h 31"/>
                <a:gd name="T12" fmla="*/ 7 w 12"/>
                <a:gd name="T13" fmla="*/ 7 h 31"/>
                <a:gd name="T14" fmla="*/ 7 w 12"/>
                <a:gd name="T15" fmla="*/ 8 h 31"/>
                <a:gd name="T16" fmla="*/ 7 w 12"/>
                <a:gd name="T17" fmla="*/ 9 h 31"/>
                <a:gd name="T18" fmla="*/ 7 w 12"/>
                <a:gd name="T19" fmla="*/ 10 h 31"/>
                <a:gd name="T20" fmla="*/ 6 w 12"/>
                <a:gd name="T21" fmla="*/ 11 h 31"/>
                <a:gd name="T22" fmla="*/ 6 w 12"/>
                <a:gd name="T23" fmla="*/ 12 h 31"/>
                <a:gd name="T24" fmla="*/ 6 w 12"/>
                <a:gd name="T25" fmla="*/ 13 h 31"/>
                <a:gd name="T26" fmla="*/ 5 w 12"/>
                <a:gd name="T27" fmla="*/ 15 h 31"/>
                <a:gd name="T28" fmla="*/ 5 w 12"/>
                <a:gd name="T29" fmla="*/ 16 h 31"/>
                <a:gd name="T30" fmla="*/ 4 w 12"/>
                <a:gd name="T31" fmla="*/ 16 h 31"/>
                <a:gd name="T32" fmla="*/ 4 w 12"/>
                <a:gd name="T33" fmla="*/ 17 h 31"/>
                <a:gd name="T34" fmla="*/ 2 w 12"/>
                <a:gd name="T35" fmla="*/ 18 h 31"/>
                <a:gd name="T36" fmla="*/ 2 w 12"/>
                <a:gd name="T37" fmla="*/ 18 h 31"/>
                <a:gd name="T38" fmla="*/ 2 w 12"/>
                <a:gd name="T39" fmla="*/ 18 h 31"/>
                <a:gd name="T40" fmla="*/ 2 w 12"/>
                <a:gd name="T41" fmla="*/ 19 h 31"/>
                <a:gd name="T42" fmla="*/ 2 w 12"/>
                <a:gd name="T43" fmla="*/ 19 h 31"/>
                <a:gd name="T44" fmla="*/ 2 w 12"/>
                <a:gd name="T45" fmla="*/ 20 h 31"/>
                <a:gd name="T46" fmla="*/ 2 w 12"/>
                <a:gd name="T47" fmla="*/ 22 h 31"/>
                <a:gd name="T48" fmla="*/ 2 w 12"/>
                <a:gd name="T49" fmla="*/ 22 h 31"/>
                <a:gd name="T50" fmla="*/ 2 w 12"/>
                <a:gd name="T51" fmla="*/ 23 h 31"/>
                <a:gd name="T52" fmla="*/ 2 w 12"/>
                <a:gd name="T53" fmla="*/ 24 h 31"/>
                <a:gd name="T54" fmla="*/ 2 w 12"/>
                <a:gd name="T55" fmla="*/ 25 h 31"/>
                <a:gd name="T56" fmla="*/ 2 w 12"/>
                <a:gd name="T57" fmla="*/ 25 h 31"/>
                <a:gd name="T58" fmla="*/ 2 w 12"/>
                <a:gd name="T59" fmla="*/ 26 h 31"/>
                <a:gd name="T60" fmla="*/ 1 w 12"/>
                <a:gd name="T61" fmla="*/ 27 h 31"/>
                <a:gd name="T62" fmla="*/ 1 w 12"/>
                <a:gd name="T63" fmla="*/ 29 h 31"/>
                <a:gd name="T64" fmla="*/ 1 w 12"/>
                <a:gd name="T65" fmla="*/ 30 h 31"/>
                <a:gd name="T66" fmla="*/ 0 w 12"/>
                <a:gd name="T67" fmla="*/ 31 h 31"/>
                <a:gd name="T68" fmla="*/ 4 w 12"/>
                <a:gd name="T69" fmla="*/ 29 h 31"/>
                <a:gd name="T70" fmla="*/ 6 w 12"/>
                <a:gd name="T71" fmla="*/ 26 h 31"/>
                <a:gd name="T72" fmla="*/ 7 w 12"/>
                <a:gd name="T73" fmla="*/ 23 h 31"/>
                <a:gd name="T74" fmla="*/ 8 w 12"/>
                <a:gd name="T75" fmla="*/ 20 h 31"/>
                <a:gd name="T76" fmla="*/ 9 w 12"/>
                <a:gd name="T77" fmla="*/ 18 h 31"/>
                <a:gd name="T78" fmla="*/ 11 w 12"/>
                <a:gd name="T79" fmla="*/ 15 h 31"/>
                <a:gd name="T80" fmla="*/ 11 w 12"/>
                <a:gd name="T81" fmla="*/ 12 h 31"/>
                <a:gd name="T82" fmla="*/ 12 w 12"/>
                <a:gd name="T83" fmla="*/ 10 h 31"/>
                <a:gd name="T84" fmla="*/ 12 w 12"/>
                <a:gd name="T85" fmla="*/ 8 h 31"/>
                <a:gd name="T86" fmla="*/ 12 w 12"/>
                <a:gd name="T87" fmla="*/ 5 h 31"/>
                <a:gd name="T88" fmla="*/ 11 w 12"/>
                <a:gd name="T89" fmla="*/ 4 h 31"/>
                <a:gd name="T90" fmla="*/ 11 w 12"/>
                <a:gd name="T91" fmla="*/ 2 h 31"/>
                <a:gd name="T92" fmla="*/ 11 w 12"/>
                <a:gd name="T93" fmla="*/ 1 h 31"/>
                <a:gd name="T94" fmla="*/ 11 w 12"/>
                <a:gd name="T95" fmla="*/ 1 h 31"/>
                <a:gd name="T96" fmla="*/ 11 w 12"/>
                <a:gd name="T97" fmla="*/ 0 h 31"/>
                <a:gd name="T98" fmla="*/ 9 w 12"/>
                <a:gd name="T99" fmla="*/ 0 h 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"/>
                <a:gd name="T151" fmla="*/ 0 h 31"/>
                <a:gd name="T152" fmla="*/ 12 w 12"/>
                <a:gd name="T153" fmla="*/ 31 h 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" h="31">
                  <a:moveTo>
                    <a:pt x="9" y="0"/>
                  </a:moveTo>
                  <a:lnTo>
                    <a:pt x="7" y="1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0" y="31"/>
                  </a:lnTo>
                  <a:lnTo>
                    <a:pt x="4" y="29"/>
                  </a:lnTo>
                  <a:lnTo>
                    <a:pt x="6" y="26"/>
                  </a:lnTo>
                  <a:lnTo>
                    <a:pt x="7" y="23"/>
                  </a:lnTo>
                  <a:lnTo>
                    <a:pt x="8" y="20"/>
                  </a:lnTo>
                  <a:lnTo>
                    <a:pt x="9" y="18"/>
                  </a:lnTo>
                  <a:lnTo>
                    <a:pt x="11" y="15"/>
                  </a:lnTo>
                  <a:lnTo>
                    <a:pt x="11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5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5D5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6" name="Freeform 71"/>
            <p:cNvSpPr>
              <a:spLocks/>
            </p:cNvSpPr>
            <p:nvPr/>
          </p:nvSpPr>
          <p:spPr bwMode="auto">
            <a:xfrm>
              <a:off x="1971" y="3447"/>
              <a:ext cx="6" cy="14"/>
            </a:xfrm>
            <a:custGeom>
              <a:avLst/>
              <a:gdLst>
                <a:gd name="T0" fmla="*/ 0 w 6"/>
                <a:gd name="T1" fmla="*/ 6 h 14"/>
                <a:gd name="T2" fmla="*/ 1 w 6"/>
                <a:gd name="T3" fmla="*/ 14 h 14"/>
                <a:gd name="T4" fmla="*/ 1 w 6"/>
                <a:gd name="T5" fmla="*/ 14 h 14"/>
                <a:gd name="T6" fmla="*/ 3 w 6"/>
                <a:gd name="T7" fmla="*/ 13 h 14"/>
                <a:gd name="T8" fmla="*/ 3 w 6"/>
                <a:gd name="T9" fmla="*/ 13 h 14"/>
                <a:gd name="T10" fmla="*/ 3 w 6"/>
                <a:gd name="T11" fmla="*/ 13 h 14"/>
                <a:gd name="T12" fmla="*/ 3 w 6"/>
                <a:gd name="T13" fmla="*/ 13 h 14"/>
                <a:gd name="T14" fmla="*/ 4 w 6"/>
                <a:gd name="T15" fmla="*/ 12 h 14"/>
                <a:gd name="T16" fmla="*/ 4 w 6"/>
                <a:gd name="T17" fmla="*/ 12 h 14"/>
                <a:gd name="T18" fmla="*/ 4 w 6"/>
                <a:gd name="T19" fmla="*/ 12 h 14"/>
                <a:gd name="T20" fmla="*/ 5 w 6"/>
                <a:gd name="T21" fmla="*/ 10 h 14"/>
                <a:gd name="T22" fmla="*/ 5 w 6"/>
                <a:gd name="T23" fmla="*/ 8 h 14"/>
                <a:gd name="T24" fmla="*/ 5 w 6"/>
                <a:gd name="T25" fmla="*/ 6 h 14"/>
                <a:gd name="T26" fmla="*/ 6 w 6"/>
                <a:gd name="T27" fmla="*/ 5 h 14"/>
                <a:gd name="T28" fmla="*/ 6 w 6"/>
                <a:gd name="T29" fmla="*/ 4 h 14"/>
                <a:gd name="T30" fmla="*/ 6 w 6"/>
                <a:gd name="T31" fmla="*/ 3 h 14"/>
                <a:gd name="T32" fmla="*/ 6 w 6"/>
                <a:gd name="T33" fmla="*/ 1 h 14"/>
                <a:gd name="T34" fmla="*/ 6 w 6"/>
                <a:gd name="T35" fmla="*/ 0 h 14"/>
                <a:gd name="T36" fmla="*/ 5 w 6"/>
                <a:gd name="T37" fmla="*/ 1 h 14"/>
                <a:gd name="T38" fmla="*/ 4 w 6"/>
                <a:gd name="T39" fmla="*/ 3 h 14"/>
                <a:gd name="T40" fmla="*/ 3 w 6"/>
                <a:gd name="T41" fmla="*/ 4 h 14"/>
                <a:gd name="T42" fmla="*/ 1 w 6"/>
                <a:gd name="T43" fmla="*/ 5 h 14"/>
                <a:gd name="T44" fmla="*/ 1 w 6"/>
                <a:gd name="T45" fmla="*/ 6 h 14"/>
                <a:gd name="T46" fmla="*/ 0 w 6"/>
                <a:gd name="T47" fmla="*/ 6 h 14"/>
                <a:gd name="T48" fmla="*/ 0 w 6"/>
                <a:gd name="T49" fmla="*/ 6 h 14"/>
                <a:gd name="T50" fmla="*/ 0 w 6"/>
                <a:gd name="T51" fmla="*/ 6 h 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"/>
                <a:gd name="T79" fmla="*/ 0 h 14"/>
                <a:gd name="T80" fmla="*/ 6 w 6"/>
                <a:gd name="T81" fmla="*/ 14 h 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" h="14">
                  <a:moveTo>
                    <a:pt x="0" y="6"/>
                  </a:moveTo>
                  <a:lnTo>
                    <a:pt x="1" y="14"/>
                  </a:lnTo>
                  <a:lnTo>
                    <a:pt x="3" y="13"/>
                  </a:lnTo>
                  <a:lnTo>
                    <a:pt x="4" y="12"/>
                  </a:lnTo>
                  <a:lnTo>
                    <a:pt x="5" y="10"/>
                  </a:lnTo>
                  <a:lnTo>
                    <a:pt x="5" y="8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4" y="3"/>
                  </a:lnTo>
                  <a:lnTo>
                    <a:pt x="3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7F6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7" name="Freeform 72"/>
            <p:cNvSpPr>
              <a:spLocks/>
            </p:cNvSpPr>
            <p:nvPr/>
          </p:nvSpPr>
          <p:spPr bwMode="auto">
            <a:xfrm>
              <a:off x="1975" y="3429"/>
              <a:ext cx="10" cy="30"/>
            </a:xfrm>
            <a:custGeom>
              <a:avLst/>
              <a:gdLst>
                <a:gd name="T0" fmla="*/ 9 w 10"/>
                <a:gd name="T1" fmla="*/ 0 h 30"/>
                <a:gd name="T2" fmla="*/ 6 w 10"/>
                <a:gd name="T3" fmla="*/ 1 h 30"/>
                <a:gd name="T4" fmla="*/ 6 w 10"/>
                <a:gd name="T5" fmla="*/ 2 h 30"/>
                <a:gd name="T6" fmla="*/ 6 w 10"/>
                <a:gd name="T7" fmla="*/ 3 h 30"/>
                <a:gd name="T8" fmla="*/ 7 w 10"/>
                <a:gd name="T9" fmla="*/ 4 h 30"/>
                <a:gd name="T10" fmla="*/ 7 w 10"/>
                <a:gd name="T11" fmla="*/ 6 h 30"/>
                <a:gd name="T12" fmla="*/ 6 w 10"/>
                <a:gd name="T13" fmla="*/ 7 h 30"/>
                <a:gd name="T14" fmla="*/ 6 w 10"/>
                <a:gd name="T15" fmla="*/ 9 h 30"/>
                <a:gd name="T16" fmla="*/ 6 w 10"/>
                <a:gd name="T17" fmla="*/ 10 h 30"/>
                <a:gd name="T18" fmla="*/ 6 w 10"/>
                <a:gd name="T19" fmla="*/ 11 h 30"/>
                <a:gd name="T20" fmla="*/ 6 w 10"/>
                <a:gd name="T21" fmla="*/ 13 h 30"/>
                <a:gd name="T22" fmla="*/ 4 w 10"/>
                <a:gd name="T23" fmla="*/ 13 h 30"/>
                <a:gd name="T24" fmla="*/ 4 w 10"/>
                <a:gd name="T25" fmla="*/ 14 h 30"/>
                <a:gd name="T26" fmla="*/ 3 w 10"/>
                <a:gd name="T27" fmla="*/ 15 h 30"/>
                <a:gd name="T28" fmla="*/ 3 w 10"/>
                <a:gd name="T29" fmla="*/ 16 h 30"/>
                <a:gd name="T30" fmla="*/ 3 w 10"/>
                <a:gd name="T31" fmla="*/ 17 h 30"/>
                <a:gd name="T32" fmla="*/ 2 w 10"/>
                <a:gd name="T33" fmla="*/ 18 h 30"/>
                <a:gd name="T34" fmla="*/ 2 w 10"/>
                <a:gd name="T35" fmla="*/ 18 h 30"/>
                <a:gd name="T36" fmla="*/ 2 w 10"/>
                <a:gd name="T37" fmla="*/ 19 h 30"/>
                <a:gd name="T38" fmla="*/ 2 w 10"/>
                <a:gd name="T39" fmla="*/ 21 h 30"/>
                <a:gd name="T40" fmla="*/ 2 w 10"/>
                <a:gd name="T41" fmla="*/ 22 h 30"/>
                <a:gd name="T42" fmla="*/ 2 w 10"/>
                <a:gd name="T43" fmla="*/ 23 h 30"/>
                <a:gd name="T44" fmla="*/ 1 w 10"/>
                <a:gd name="T45" fmla="*/ 24 h 30"/>
                <a:gd name="T46" fmla="*/ 1 w 10"/>
                <a:gd name="T47" fmla="*/ 26 h 30"/>
                <a:gd name="T48" fmla="*/ 1 w 10"/>
                <a:gd name="T49" fmla="*/ 28 h 30"/>
                <a:gd name="T50" fmla="*/ 0 w 10"/>
                <a:gd name="T51" fmla="*/ 30 h 30"/>
                <a:gd name="T52" fmla="*/ 2 w 10"/>
                <a:gd name="T53" fmla="*/ 28 h 30"/>
                <a:gd name="T54" fmla="*/ 4 w 10"/>
                <a:gd name="T55" fmla="*/ 24 h 30"/>
                <a:gd name="T56" fmla="*/ 7 w 10"/>
                <a:gd name="T57" fmla="*/ 22 h 30"/>
                <a:gd name="T58" fmla="*/ 8 w 10"/>
                <a:gd name="T59" fmla="*/ 19 h 30"/>
                <a:gd name="T60" fmla="*/ 9 w 10"/>
                <a:gd name="T61" fmla="*/ 17 h 30"/>
                <a:gd name="T62" fmla="*/ 9 w 10"/>
                <a:gd name="T63" fmla="*/ 15 h 30"/>
                <a:gd name="T64" fmla="*/ 10 w 10"/>
                <a:gd name="T65" fmla="*/ 13 h 30"/>
                <a:gd name="T66" fmla="*/ 10 w 10"/>
                <a:gd name="T67" fmla="*/ 10 h 30"/>
                <a:gd name="T68" fmla="*/ 10 w 10"/>
                <a:gd name="T69" fmla="*/ 8 h 30"/>
                <a:gd name="T70" fmla="*/ 10 w 10"/>
                <a:gd name="T71" fmla="*/ 6 h 30"/>
                <a:gd name="T72" fmla="*/ 9 w 10"/>
                <a:gd name="T73" fmla="*/ 4 h 30"/>
                <a:gd name="T74" fmla="*/ 9 w 10"/>
                <a:gd name="T75" fmla="*/ 2 h 30"/>
                <a:gd name="T76" fmla="*/ 9 w 10"/>
                <a:gd name="T77" fmla="*/ 1 h 30"/>
                <a:gd name="T78" fmla="*/ 9 w 10"/>
                <a:gd name="T79" fmla="*/ 1 h 30"/>
                <a:gd name="T80" fmla="*/ 9 w 10"/>
                <a:gd name="T81" fmla="*/ 0 h 30"/>
                <a:gd name="T82" fmla="*/ 9 w 10"/>
                <a:gd name="T83" fmla="*/ 0 h 3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"/>
                <a:gd name="T127" fmla="*/ 0 h 30"/>
                <a:gd name="T128" fmla="*/ 10 w 10"/>
                <a:gd name="T129" fmla="*/ 30 h 3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" h="30">
                  <a:moveTo>
                    <a:pt x="9" y="0"/>
                  </a:moveTo>
                  <a:lnTo>
                    <a:pt x="6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7" y="4"/>
                  </a:lnTo>
                  <a:lnTo>
                    <a:pt x="7" y="6"/>
                  </a:lnTo>
                  <a:lnTo>
                    <a:pt x="6" y="7"/>
                  </a:lnTo>
                  <a:lnTo>
                    <a:pt x="6" y="9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0" y="30"/>
                  </a:lnTo>
                  <a:lnTo>
                    <a:pt x="2" y="28"/>
                  </a:lnTo>
                  <a:lnTo>
                    <a:pt x="4" y="24"/>
                  </a:lnTo>
                  <a:lnTo>
                    <a:pt x="7" y="22"/>
                  </a:lnTo>
                  <a:lnTo>
                    <a:pt x="8" y="19"/>
                  </a:lnTo>
                  <a:lnTo>
                    <a:pt x="9" y="17"/>
                  </a:lnTo>
                  <a:lnTo>
                    <a:pt x="9" y="15"/>
                  </a:lnTo>
                  <a:lnTo>
                    <a:pt x="10" y="13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9" y="4"/>
                  </a:lnTo>
                  <a:lnTo>
                    <a:pt x="9" y="2"/>
                  </a:lnTo>
                  <a:lnTo>
                    <a:pt x="9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5D5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8" name="Freeform 73"/>
            <p:cNvSpPr>
              <a:spLocks/>
            </p:cNvSpPr>
            <p:nvPr/>
          </p:nvSpPr>
          <p:spPr bwMode="auto">
            <a:xfrm>
              <a:off x="1968" y="3377"/>
              <a:ext cx="3" cy="14"/>
            </a:xfrm>
            <a:custGeom>
              <a:avLst/>
              <a:gdLst>
                <a:gd name="T0" fmla="*/ 2 w 3"/>
                <a:gd name="T1" fmla="*/ 14 h 14"/>
                <a:gd name="T2" fmla="*/ 2 w 3"/>
                <a:gd name="T3" fmla="*/ 14 h 14"/>
                <a:gd name="T4" fmla="*/ 2 w 3"/>
                <a:gd name="T5" fmla="*/ 14 h 14"/>
                <a:gd name="T6" fmla="*/ 2 w 3"/>
                <a:gd name="T7" fmla="*/ 14 h 14"/>
                <a:gd name="T8" fmla="*/ 3 w 3"/>
                <a:gd name="T9" fmla="*/ 14 h 14"/>
                <a:gd name="T10" fmla="*/ 3 w 3"/>
                <a:gd name="T11" fmla="*/ 12 h 14"/>
                <a:gd name="T12" fmla="*/ 3 w 3"/>
                <a:gd name="T13" fmla="*/ 11 h 14"/>
                <a:gd name="T14" fmla="*/ 3 w 3"/>
                <a:gd name="T15" fmla="*/ 11 h 14"/>
                <a:gd name="T16" fmla="*/ 3 w 3"/>
                <a:gd name="T17" fmla="*/ 10 h 14"/>
                <a:gd name="T18" fmla="*/ 3 w 3"/>
                <a:gd name="T19" fmla="*/ 9 h 14"/>
                <a:gd name="T20" fmla="*/ 3 w 3"/>
                <a:gd name="T21" fmla="*/ 8 h 14"/>
                <a:gd name="T22" fmla="*/ 3 w 3"/>
                <a:gd name="T23" fmla="*/ 7 h 14"/>
                <a:gd name="T24" fmla="*/ 3 w 3"/>
                <a:gd name="T25" fmla="*/ 5 h 14"/>
                <a:gd name="T26" fmla="*/ 3 w 3"/>
                <a:gd name="T27" fmla="*/ 4 h 14"/>
                <a:gd name="T28" fmla="*/ 2 w 3"/>
                <a:gd name="T29" fmla="*/ 3 h 14"/>
                <a:gd name="T30" fmla="*/ 2 w 3"/>
                <a:gd name="T31" fmla="*/ 1 h 14"/>
                <a:gd name="T32" fmla="*/ 2 w 3"/>
                <a:gd name="T33" fmla="*/ 0 h 14"/>
                <a:gd name="T34" fmla="*/ 0 w 3"/>
                <a:gd name="T35" fmla="*/ 3 h 14"/>
                <a:gd name="T36" fmla="*/ 0 w 3"/>
                <a:gd name="T37" fmla="*/ 3 h 14"/>
                <a:gd name="T38" fmla="*/ 0 w 3"/>
                <a:gd name="T39" fmla="*/ 4 h 14"/>
                <a:gd name="T40" fmla="*/ 1 w 3"/>
                <a:gd name="T41" fmla="*/ 5 h 14"/>
                <a:gd name="T42" fmla="*/ 1 w 3"/>
                <a:gd name="T43" fmla="*/ 7 h 14"/>
                <a:gd name="T44" fmla="*/ 2 w 3"/>
                <a:gd name="T45" fmla="*/ 8 h 14"/>
                <a:gd name="T46" fmla="*/ 2 w 3"/>
                <a:gd name="T47" fmla="*/ 10 h 14"/>
                <a:gd name="T48" fmla="*/ 2 w 3"/>
                <a:gd name="T49" fmla="*/ 11 h 14"/>
                <a:gd name="T50" fmla="*/ 2 w 3"/>
                <a:gd name="T51" fmla="*/ 14 h 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"/>
                <a:gd name="T79" fmla="*/ 0 h 14"/>
                <a:gd name="T80" fmla="*/ 3 w 3"/>
                <a:gd name="T81" fmla="*/ 14 h 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" h="14">
                  <a:moveTo>
                    <a:pt x="2" y="14"/>
                  </a:moveTo>
                  <a:lnTo>
                    <a:pt x="2" y="14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169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9" name="Freeform 74"/>
            <p:cNvSpPr>
              <a:spLocks/>
            </p:cNvSpPr>
            <p:nvPr/>
          </p:nvSpPr>
          <p:spPr bwMode="auto">
            <a:xfrm>
              <a:off x="1978" y="3422"/>
              <a:ext cx="4" cy="14"/>
            </a:xfrm>
            <a:custGeom>
              <a:avLst/>
              <a:gdLst>
                <a:gd name="T0" fmla="*/ 3 w 4"/>
                <a:gd name="T1" fmla="*/ 14 h 14"/>
                <a:gd name="T2" fmla="*/ 3 w 4"/>
                <a:gd name="T3" fmla="*/ 14 h 14"/>
                <a:gd name="T4" fmla="*/ 4 w 4"/>
                <a:gd name="T5" fmla="*/ 14 h 14"/>
                <a:gd name="T6" fmla="*/ 4 w 4"/>
                <a:gd name="T7" fmla="*/ 14 h 14"/>
                <a:gd name="T8" fmla="*/ 4 w 4"/>
                <a:gd name="T9" fmla="*/ 14 h 14"/>
                <a:gd name="T10" fmla="*/ 4 w 4"/>
                <a:gd name="T11" fmla="*/ 13 h 14"/>
                <a:gd name="T12" fmla="*/ 4 w 4"/>
                <a:gd name="T13" fmla="*/ 13 h 14"/>
                <a:gd name="T14" fmla="*/ 4 w 4"/>
                <a:gd name="T15" fmla="*/ 11 h 14"/>
                <a:gd name="T16" fmla="*/ 4 w 4"/>
                <a:gd name="T17" fmla="*/ 10 h 14"/>
                <a:gd name="T18" fmla="*/ 4 w 4"/>
                <a:gd name="T19" fmla="*/ 9 h 14"/>
                <a:gd name="T20" fmla="*/ 4 w 4"/>
                <a:gd name="T21" fmla="*/ 8 h 14"/>
                <a:gd name="T22" fmla="*/ 4 w 4"/>
                <a:gd name="T23" fmla="*/ 7 h 14"/>
                <a:gd name="T24" fmla="*/ 4 w 4"/>
                <a:gd name="T25" fmla="*/ 6 h 14"/>
                <a:gd name="T26" fmla="*/ 4 w 4"/>
                <a:gd name="T27" fmla="*/ 4 h 14"/>
                <a:gd name="T28" fmla="*/ 4 w 4"/>
                <a:gd name="T29" fmla="*/ 3 h 14"/>
                <a:gd name="T30" fmla="*/ 3 w 4"/>
                <a:gd name="T31" fmla="*/ 1 h 14"/>
                <a:gd name="T32" fmla="*/ 3 w 4"/>
                <a:gd name="T33" fmla="*/ 0 h 14"/>
                <a:gd name="T34" fmla="*/ 0 w 4"/>
                <a:gd name="T35" fmla="*/ 3 h 14"/>
                <a:gd name="T36" fmla="*/ 0 w 4"/>
                <a:gd name="T37" fmla="*/ 3 h 14"/>
                <a:gd name="T38" fmla="*/ 1 w 4"/>
                <a:gd name="T39" fmla="*/ 4 h 14"/>
                <a:gd name="T40" fmla="*/ 1 w 4"/>
                <a:gd name="T41" fmla="*/ 6 h 14"/>
                <a:gd name="T42" fmla="*/ 3 w 4"/>
                <a:gd name="T43" fmla="*/ 7 h 14"/>
                <a:gd name="T44" fmla="*/ 3 w 4"/>
                <a:gd name="T45" fmla="*/ 8 h 14"/>
                <a:gd name="T46" fmla="*/ 3 w 4"/>
                <a:gd name="T47" fmla="*/ 10 h 14"/>
                <a:gd name="T48" fmla="*/ 4 w 4"/>
                <a:gd name="T49" fmla="*/ 13 h 14"/>
                <a:gd name="T50" fmla="*/ 3 w 4"/>
                <a:gd name="T51" fmla="*/ 14 h 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"/>
                <a:gd name="T79" fmla="*/ 0 h 14"/>
                <a:gd name="T80" fmla="*/ 4 w 4"/>
                <a:gd name="T81" fmla="*/ 14 h 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" h="14">
                  <a:moveTo>
                    <a:pt x="3" y="14"/>
                  </a:moveTo>
                  <a:lnTo>
                    <a:pt x="3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9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4" y="13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169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0" name="Freeform 75"/>
            <p:cNvSpPr>
              <a:spLocks/>
            </p:cNvSpPr>
            <p:nvPr/>
          </p:nvSpPr>
          <p:spPr bwMode="auto">
            <a:xfrm>
              <a:off x="1964" y="3452"/>
              <a:ext cx="7" cy="8"/>
            </a:xfrm>
            <a:custGeom>
              <a:avLst/>
              <a:gdLst>
                <a:gd name="T0" fmla="*/ 6 w 7"/>
                <a:gd name="T1" fmla="*/ 0 h 8"/>
                <a:gd name="T2" fmla="*/ 6 w 7"/>
                <a:gd name="T3" fmla="*/ 1 h 8"/>
                <a:gd name="T4" fmla="*/ 6 w 7"/>
                <a:gd name="T5" fmla="*/ 1 h 8"/>
                <a:gd name="T6" fmla="*/ 5 w 7"/>
                <a:gd name="T7" fmla="*/ 1 h 8"/>
                <a:gd name="T8" fmla="*/ 4 w 7"/>
                <a:gd name="T9" fmla="*/ 2 h 8"/>
                <a:gd name="T10" fmla="*/ 4 w 7"/>
                <a:gd name="T11" fmla="*/ 3 h 8"/>
                <a:gd name="T12" fmla="*/ 3 w 7"/>
                <a:gd name="T13" fmla="*/ 5 h 8"/>
                <a:gd name="T14" fmla="*/ 1 w 7"/>
                <a:gd name="T15" fmla="*/ 6 h 8"/>
                <a:gd name="T16" fmla="*/ 0 w 7"/>
                <a:gd name="T17" fmla="*/ 7 h 8"/>
                <a:gd name="T18" fmla="*/ 0 w 7"/>
                <a:gd name="T19" fmla="*/ 8 h 8"/>
                <a:gd name="T20" fmla="*/ 7 w 7"/>
                <a:gd name="T21" fmla="*/ 1 h 8"/>
                <a:gd name="T22" fmla="*/ 6 w 7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"/>
                <a:gd name="T37" fmla="*/ 0 h 8"/>
                <a:gd name="T38" fmla="*/ 7 w 7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" h="8">
                  <a:moveTo>
                    <a:pt x="6" y="0"/>
                  </a:moveTo>
                  <a:lnTo>
                    <a:pt x="6" y="1"/>
                  </a:lnTo>
                  <a:lnTo>
                    <a:pt x="5" y="1"/>
                  </a:lnTo>
                  <a:lnTo>
                    <a:pt x="4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7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1" name="Freeform 76"/>
            <p:cNvSpPr>
              <a:spLocks/>
            </p:cNvSpPr>
            <p:nvPr/>
          </p:nvSpPr>
          <p:spPr bwMode="auto">
            <a:xfrm>
              <a:off x="1958" y="3453"/>
              <a:ext cx="14" cy="33"/>
            </a:xfrm>
            <a:custGeom>
              <a:avLst/>
              <a:gdLst>
                <a:gd name="T0" fmla="*/ 13 w 14"/>
                <a:gd name="T1" fmla="*/ 0 h 33"/>
                <a:gd name="T2" fmla="*/ 14 w 14"/>
                <a:gd name="T3" fmla="*/ 8 h 33"/>
                <a:gd name="T4" fmla="*/ 14 w 14"/>
                <a:gd name="T5" fmla="*/ 8 h 33"/>
                <a:gd name="T6" fmla="*/ 14 w 14"/>
                <a:gd name="T7" fmla="*/ 8 h 33"/>
                <a:gd name="T8" fmla="*/ 13 w 14"/>
                <a:gd name="T9" fmla="*/ 9 h 33"/>
                <a:gd name="T10" fmla="*/ 12 w 14"/>
                <a:gd name="T11" fmla="*/ 9 h 33"/>
                <a:gd name="T12" fmla="*/ 12 w 14"/>
                <a:gd name="T13" fmla="*/ 11 h 33"/>
                <a:gd name="T14" fmla="*/ 11 w 14"/>
                <a:gd name="T15" fmla="*/ 12 h 33"/>
                <a:gd name="T16" fmla="*/ 10 w 14"/>
                <a:gd name="T17" fmla="*/ 13 h 33"/>
                <a:gd name="T18" fmla="*/ 9 w 14"/>
                <a:gd name="T19" fmla="*/ 14 h 33"/>
                <a:gd name="T20" fmla="*/ 7 w 14"/>
                <a:gd name="T21" fmla="*/ 16 h 33"/>
                <a:gd name="T22" fmla="*/ 6 w 14"/>
                <a:gd name="T23" fmla="*/ 18 h 33"/>
                <a:gd name="T24" fmla="*/ 5 w 14"/>
                <a:gd name="T25" fmla="*/ 20 h 33"/>
                <a:gd name="T26" fmla="*/ 5 w 14"/>
                <a:gd name="T27" fmla="*/ 22 h 33"/>
                <a:gd name="T28" fmla="*/ 4 w 14"/>
                <a:gd name="T29" fmla="*/ 24 h 33"/>
                <a:gd name="T30" fmla="*/ 4 w 14"/>
                <a:gd name="T31" fmla="*/ 27 h 33"/>
                <a:gd name="T32" fmla="*/ 4 w 14"/>
                <a:gd name="T33" fmla="*/ 29 h 33"/>
                <a:gd name="T34" fmla="*/ 5 w 14"/>
                <a:gd name="T35" fmla="*/ 31 h 33"/>
                <a:gd name="T36" fmla="*/ 2 w 14"/>
                <a:gd name="T37" fmla="*/ 33 h 33"/>
                <a:gd name="T38" fmla="*/ 2 w 14"/>
                <a:gd name="T39" fmla="*/ 33 h 33"/>
                <a:gd name="T40" fmla="*/ 2 w 14"/>
                <a:gd name="T41" fmla="*/ 31 h 33"/>
                <a:gd name="T42" fmla="*/ 2 w 14"/>
                <a:gd name="T43" fmla="*/ 30 h 33"/>
                <a:gd name="T44" fmla="*/ 0 w 14"/>
                <a:gd name="T45" fmla="*/ 29 h 33"/>
                <a:gd name="T46" fmla="*/ 0 w 14"/>
                <a:gd name="T47" fmla="*/ 28 h 33"/>
                <a:gd name="T48" fmla="*/ 0 w 14"/>
                <a:gd name="T49" fmla="*/ 26 h 33"/>
                <a:gd name="T50" fmla="*/ 0 w 14"/>
                <a:gd name="T51" fmla="*/ 24 h 33"/>
                <a:gd name="T52" fmla="*/ 0 w 14"/>
                <a:gd name="T53" fmla="*/ 22 h 33"/>
                <a:gd name="T54" fmla="*/ 0 w 14"/>
                <a:gd name="T55" fmla="*/ 20 h 33"/>
                <a:gd name="T56" fmla="*/ 2 w 14"/>
                <a:gd name="T57" fmla="*/ 16 h 33"/>
                <a:gd name="T58" fmla="*/ 2 w 14"/>
                <a:gd name="T59" fmla="*/ 14 h 33"/>
                <a:gd name="T60" fmla="*/ 4 w 14"/>
                <a:gd name="T61" fmla="*/ 12 h 33"/>
                <a:gd name="T62" fmla="*/ 5 w 14"/>
                <a:gd name="T63" fmla="*/ 8 h 33"/>
                <a:gd name="T64" fmla="*/ 7 w 14"/>
                <a:gd name="T65" fmla="*/ 6 h 33"/>
                <a:gd name="T66" fmla="*/ 10 w 14"/>
                <a:gd name="T67" fmla="*/ 4 h 33"/>
                <a:gd name="T68" fmla="*/ 13 w 14"/>
                <a:gd name="T69" fmla="*/ 0 h 3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"/>
                <a:gd name="T106" fmla="*/ 0 h 33"/>
                <a:gd name="T107" fmla="*/ 14 w 14"/>
                <a:gd name="T108" fmla="*/ 33 h 3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" h="33">
                  <a:moveTo>
                    <a:pt x="13" y="0"/>
                  </a:moveTo>
                  <a:lnTo>
                    <a:pt x="14" y="8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10" y="13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8"/>
                  </a:lnTo>
                  <a:lnTo>
                    <a:pt x="5" y="20"/>
                  </a:lnTo>
                  <a:lnTo>
                    <a:pt x="5" y="22"/>
                  </a:lnTo>
                  <a:lnTo>
                    <a:pt x="4" y="24"/>
                  </a:lnTo>
                  <a:lnTo>
                    <a:pt x="4" y="27"/>
                  </a:lnTo>
                  <a:lnTo>
                    <a:pt x="4" y="29"/>
                  </a:lnTo>
                  <a:lnTo>
                    <a:pt x="5" y="31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5" y="8"/>
                  </a:lnTo>
                  <a:lnTo>
                    <a:pt x="7" y="6"/>
                  </a:lnTo>
                  <a:lnTo>
                    <a:pt x="10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7F6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2" name="Freeform 77"/>
            <p:cNvSpPr>
              <a:spLocks/>
            </p:cNvSpPr>
            <p:nvPr/>
          </p:nvSpPr>
          <p:spPr bwMode="auto">
            <a:xfrm>
              <a:off x="1940" y="3382"/>
              <a:ext cx="31" cy="13"/>
            </a:xfrm>
            <a:custGeom>
              <a:avLst/>
              <a:gdLst>
                <a:gd name="T0" fmla="*/ 30 w 31"/>
                <a:gd name="T1" fmla="*/ 3 h 13"/>
                <a:gd name="T2" fmla="*/ 30 w 31"/>
                <a:gd name="T3" fmla="*/ 2 h 13"/>
                <a:gd name="T4" fmla="*/ 30 w 31"/>
                <a:gd name="T5" fmla="*/ 0 h 13"/>
                <a:gd name="T6" fmla="*/ 29 w 31"/>
                <a:gd name="T7" fmla="*/ 0 h 13"/>
                <a:gd name="T8" fmla="*/ 29 w 31"/>
                <a:gd name="T9" fmla="*/ 0 h 13"/>
                <a:gd name="T10" fmla="*/ 1 w 31"/>
                <a:gd name="T11" fmla="*/ 9 h 13"/>
                <a:gd name="T12" fmla="*/ 1 w 31"/>
                <a:gd name="T13" fmla="*/ 9 h 13"/>
                <a:gd name="T14" fmla="*/ 1 w 31"/>
                <a:gd name="T15" fmla="*/ 9 h 13"/>
                <a:gd name="T16" fmla="*/ 1 w 31"/>
                <a:gd name="T17" fmla="*/ 9 h 13"/>
                <a:gd name="T18" fmla="*/ 0 w 31"/>
                <a:gd name="T19" fmla="*/ 10 h 13"/>
                <a:gd name="T20" fmla="*/ 0 w 31"/>
                <a:gd name="T21" fmla="*/ 10 h 13"/>
                <a:gd name="T22" fmla="*/ 0 w 31"/>
                <a:gd name="T23" fmla="*/ 10 h 13"/>
                <a:gd name="T24" fmla="*/ 0 w 31"/>
                <a:gd name="T25" fmla="*/ 11 h 13"/>
                <a:gd name="T26" fmla="*/ 0 w 31"/>
                <a:gd name="T27" fmla="*/ 11 h 13"/>
                <a:gd name="T28" fmla="*/ 1 w 31"/>
                <a:gd name="T29" fmla="*/ 12 h 13"/>
                <a:gd name="T30" fmla="*/ 1 w 31"/>
                <a:gd name="T31" fmla="*/ 13 h 13"/>
                <a:gd name="T32" fmla="*/ 2 w 31"/>
                <a:gd name="T33" fmla="*/ 13 h 13"/>
                <a:gd name="T34" fmla="*/ 2 w 31"/>
                <a:gd name="T35" fmla="*/ 13 h 13"/>
                <a:gd name="T36" fmla="*/ 30 w 31"/>
                <a:gd name="T37" fmla="*/ 5 h 13"/>
                <a:gd name="T38" fmla="*/ 30 w 31"/>
                <a:gd name="T39" fmla="*/ 5 h 13"/>
                <a:gd name="T40" fmla="*/ 30 w 31"/>
                <a:gd name="T41" fmla="*/ 5 h 13"/>
                <a:gd name="T42" fmla="*/ 30 w 31"/>
                <a:gd name="T43" fmla="*/ 5 h 13"/>
                <a:gd name="T44" fmla="*/ 30 w 31"/>
                <a:gd name="T45" fmla="*/ 5 h 13"/>
                <a:gd name="T46" fmla="*/ 31 w 31"/>
                <a:gd name="T47" fmla="*/ 4 h 13"/>
                <a:gd name="T48" fmla="*/ 31 w 31"/>
                <a:gd name="T49" fmla="*/ 4 h 13"/>
                <a:gd name="T50" fmla="*/ 31 w 31"/>
                <a:gd name="T51" fmla="*/ 3 h 13"/>
                <a:gd name="T52" fmla="*/ 30 w 31"/>
                <a:gd name="T53" fmla="*/ 3 h 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1"/>
                <a:gd name="T82" fmla="*/ 0 h 13"/>
                <a:gd name="T83" fmla="*/ 31 w 31"/>
                <a:gd name="T84" fmla="*/ 13 h 1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1" h="13">
                  <a:moveTo>
                    <a:pt x="30" y="3"/>
                  </a:moveTo>
                  <a:lnTo>
                    <a:pt x="30" y="2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30" y="5"/>
                  </a:lnTo>
                  <a:lnTo>
                    <a:pt x="31" y="4"/>
                  </a:lnTo>
                  <a:lnTo>
                    <a:pt x="31" y="3"/>
                  </a:lnTo>
                  <a:lnTo>
                    <a:pt x="3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3" name="Freeform 78"/>
            <p:cNvSpPr>
              <a:spLocks/>
            </p:cNvSpPr>
            <p:nvPr/>
          </p:nvSpPr>
          <p:spPr bwMode="auto">
            <a:xfrm>
              <a:off x="1954" y="3384"/>
              <a:ext cx="16" cy="7"/>
            </a:xfrm>
            <a:custGeom>
              <a:avLst/>
              <a:gdLst>
                <a:gd name="T0" fmla="*/ 16 w 16"/>
                <a:gd name="T1" fmla="*/ 1 h 7"/>
                <a:gd name="T2" fmla="*/ 16 w 16"/>
                <a:gd name="T3" fmla="*/ 0 h 7"/>
                <a:gd name="T4" fmla="*/ 15 w 16"/>
                <a:gd name="T5" fmla="*/ 0 h 7"/>
                <a:gd name="T6" fmla="*/ 15 w 16"/>
                <a:gd name="T7" fmla="*/ 0 h 7"/>
                <a:gd name="T8" fmla="*/ 15 w 16"/>
                <a:gd name="T9" fmla="*/ 0 h 7"/>
                <a:gd name="T10" fmla="*/ 0 w 16"/>
                <a:gd name="T11" fmla="*/ 3 h 7"/>
                <a:gd name="T12" fmla="*/ 0 w 16"/>
                <a:gd name="T13" fmla="*/ 3 h 7"/>
                <a:gd name="T14" fmla="*/ 0 w 16"/>
                <a:gd name="T15" fmla="*/ 4 h 7"/>
                <a:gd name="T16" fmla="*/ 0 w 16"/>
                <a:gd name="T17" fmla="*/ 4 h 7"/>
                <a:gd name="T18" fmla="*/ 0 w 16"/>
                <a:gd name="T19" fmla="*/ 5 h 7"/>
                <a:gd name="T20" fmla="*/ 0 w 16"/>
                <a:gd name="T21" fmla="*/ 7 h 7"/>
                <a:gd name="T22" fmla="*/ 1 w 16"/>
                <a:gd name="T23" fmla="*/ 7 h 7"/>
                <a:gd name="T24" fmla="*/ 1 w 16"/>
                <a:gd name="T25" fmla="*/ 7 h 7"/>
                <a:gd name="T26" fmla="*/ 1 w 16"/>
                <a:gd name="T27" fmla="*/ 7 h 7"/>
                <a:gd name="T28" fmla="*/ 16 w 16"/>
                <a:gd name="T29" fmla="*/ 3 h 7"/>
                <a:gd name="T30" fmla="*/ 16 w 16"/>
                <a:gd name="T31" fmla="*/ 3 h 7"/>
                <a:gd name="T32" fmla="*/ 16 w 16"/>
                <a:gd name="T33" fmla="*/ 2 h 7"/>
                <a:gd name="T34" fmla="*/ 16 w 16"/>
                <a:gd name="T35" fmla="*/ 2 h 7"/>
                <a:gd name="T36" fmla="*/ 16 w 16"/>
                <a:gd name="T37" fmla="*/ 1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"/>
                <a:gd name="T58" fmla="*/ 0 h 7"/>
                <a:gd name="T59" fmla="*/ 16 w 1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" h="7">
                  <a:moveTo>
                    <a:pt x="16" y="1"/>
                  </a:moveTo>
                  <a:lnTo>
                    <a:pt x="16" y="0"/>
                  </a:lnTo>
                  <a:lnTo>
                    <a:pt x="15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7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1D0E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4" name="Freeform 79"/>
            <p:cNvSpPr>
              <a:spLocks/>
            </p:cNvSpPr>
            <p:nvPr/>
          </p:nvSpPr>
          <p:spPr bwMode="auto">
            <a:xfrm>
              <a:off x="1941" y="3387"/>
              <a:ext cx="14" cy="8"/>
            </a:xfrm>
            <a:custGeom>
              <a:avLst/>
              <a:gdLst>
                <a:gd name="T0" fmla="*/ 12 w 14"/>
                <a:gd name="T1" fmla="*/ 2 h 8"/>
                <a:gd name="T2" fmla="*/ 12 w 14"/>
                <a:gd name="T3" fmla="*/ 1 h 8"/>
                <a:gd name="T4" fmla="*/ 12 w 14"/>
                <a:gd name="T5" fmla="*/ 1 h 8"/>
                <a:gd name="T6" fmla="*/ 12 w 14"/>
                <a:gd name="T7" fmla="*/ 0 h 8"/>
                <a:gd name="T8" fmla="*/ 13 w 14"/>
                <a:gd name="T9" fmla="*/ 0 h 8"/>
                <a:gd name="T10" fmla="*/ 0 w 14"/>
                <a:gd name="T11" fmla="*/ 4 h 8"/>
                <a:gd name="T12" fmla="*/ 0 w 14"/>
                <a:gd name="T13" fmla="*/ 4 h 8"/>
                <a:gd name="T14" fmla="*/ 0 w 14"/>
                <a:gd name="T15" fmla="*/ 5 h 8"/>
                <a:gd name="T16" fmla="*/ 0 w 14"/>
                <a:gd name="T17" fmla="*/ 5 h 8"/>
                <a:gd name="T18" fmla="*/ 0 w 14"/>
                <a:gd name="T19" fmla="*/ 6 h 8"/>
                <a:gd name="T20" fmla="*/ 0 w 14"/>
                <a:gd name="T21" fmla="*/ 7 h 8"/>
                <a:gd name="T22" fmla="*/ 0 w 14"/>
                <a:gd name="T23" fmla="*/ 7 h 8"/>
                <a:gd name="T24" fmla="*/ 1 w 14"/>
                <a:gd name="T25" fmla="*/ 8 h 8"/>
                <a:gd name="T26" fmla="*/ 1 w 14"/>
                <a:gd name="T27" fmla="*/ 8 h 8"/>
                <a:gd name="T28" fmla="*/ 14 w 14"/>
                <a:gd name="T29" fmla="*/ 5 h 8"/>
                <a:gd name="T30" fmla="*/ 13 w 14"/>
                <a:gd name="T31" fmla="*/ 5 h 8"/>
                <a:gd name="T32" fmla="*/ 13 w 14"/>
                <a:gd name="T33" fmla="*/ 4 h 8"/>
                <a:gd name="T34" fmla="*/ 13 w 14"/>
                <a:gd name="T35" fmla="*/ 4 h 8"/>
                <a:gd name="T36" fmla="*/ 12 w 14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8"/>
                <a:gd name="T59" fmla="*/ 14 w 14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8">
                  <a:moveTo>
                    <a:pt x="12" y="2"/>
                  </a:move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169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5" name="Freeform 80"/>
            <p:cNvSpPr>
              <a:spLocks/>
            </p:cNvSpPr>
            <p:nvPr/>
          </p:nvSpPr>
          <p:spPr bwMode="auto">
            <a:xfrm>
              <a:off x="1946" y="3393"/>
              <a:ext cx="23" cy="14"/>
            </a:xfrm>
            <a:custGeom>
              <a:avLst/>
              <a:gdLst>
                <a:gd name="T0" fmla="*/ 23 w 23"/>
                <a:gd name="T1" fmla="*/ 0 h 14"/>
                <a:gd name="T2" fmla="*/ 0 w 23"/>
                <a:gd name="T3" fmla="*/ 9 h 14"/>
                <a:gd name="T4" fmla="*/ 0 w 23"/>
                <a:gd name="T5" fmla="*/ 10 h 14"/>
                <a:gd name="T6" fmla="*/ 0 w 23"/>
                <a:gd name="T7" fmla="*/ 10 h 14"/>
                <a:gd name="T8" fmla="*/ 0 w 23"/>
                <a:gd name="T9" fmla="*/ 10 h 14"/>
                <a:gd name="T10" fmla="*/ 0 w 23"/>
                <a:gd name="T11" fmla="*/ 10 h 14"/>
                <a:gd name="T12" fmla="*/ 0 w 23"/>
                <a:gd name="T13" fmla="*/ 11 h 14"/>
                <a:gd name="T14" fmla="*/ 0 w 23"/>
                <a:gd name="T15" fmla="*/ 11 h 14"/>
                <a:gd name="T16" fmla="*/ 0 w 23"/>
                <a:gd name="T17" fmla="*/ 13 h 14"/>
                <a:gd name="T18" fmla="*/ 1 w 23"/>
                <a:gd name="T19" fmla="*/ 13 h 14"/>
                <a:gd name="T20" fmla="*/ 2 w 23"/>
                <a:gd name="T21" fmla="*/ 14 h 14"/>
                <a:gd name="T22" fmla="*/ 3 w 23"/>
                <a:gd name="T23" fmla="*/ 14 h 14"/>
                <a:gd name="T24" fmla="*/ 3 w 23"/>
                <a:gd name="T25" fmla="*/ 14 h 14"/>
                <a:gd name="T26" fmla="*/ 4 w 23"/>
                <a:gd name="T27" fmla="*/ 14 h 14"/>
                <a:gd name="T28" fmla="*/ 21 w 23"/>
                <a:gd name="T29" fmla="*/ 6 h 14"/>
                <a:gd name="T30" fmla="*/ 23 w 23"/>
                <a:gd name="T31" fmla="*/ 0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"/>
                <a:gd name="T49" fmla="*/ 0 h 14"/>
                <a:gd name="T50" fmla="*/ 23 w 2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" h="14">
                  <a:moveTo>
                    <a:pt x="23" y="0"/>
                  </a:move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21" y="6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6" name="Freeform 81"/>
            <p:cNvSpPr>
              <a:spLocks/>
            </p:cNvSpPr>
            <p:nvPr/>
          </p:nvSpPr>
          <p:spPr bwMode="auto">
            <a:xfrm>
              <a:off x="1942" y="3371"/>
              <a:ext cx="23" cy="15"/>
            </a:xfrm>
            <a:custGeom>
              <a:avLst/>
              <a:gdLst>
                <a:gd name="T0" fmla="*/ 22 w 23"/>
                <a:gd name="T1" fmla="*/ 1 h 15"/>
                <a:gd name="T2" fmla="*/ 23 w 23"/>
                <a:gd name="T3" fmla="*/ 2 h 15"/>
                <a:gd name="T4" fmla="*/ 23 w 23"/>
                <a:gd name="T5" fmla="*/ 3 h 15"/>
                <a:gd name="T6" fmla="*/ 23 w 23"/>
                <a:gd name="T7" fmla="*/ 3 h 15"/>
                <a:gd name="T8" fmla="*/ 23 w 23"/>
                <a:gd name="T9" fmla="*/ 3 h 15"/>
                <a:gd name="T10" fmla="*/ 23 w 23"/>
                <a:gd name="T11" fmla="*/ 4 h 15"/>
                <a:gd name="T12" fmla="*/ 23 w 23"/>
                <a:gd name="T13" fmla="*/ 4 h 15"/>
                <a:gd name="T14" fmla="*/ 23 w 23"/>
                <a:gd name="T15" fmla="*/ 4 h 15"/>
                <a:gd name="T16" fmla="*/ 23 w 23"/>
                <a:gd name="T17" fmla="*/ 4 h 15"/>
                <a:gd name="T18" fmla="*/ 0 w 23"/>
                <a:gd name="T19" fmla="*/ 15 h 15"/>
                <a:gd name="T20" fmla="*/ 2 w 23"/>
                <a:gd name="T21" fmla="*/ 8 h 15"/>
                <a:gd name="T22" fmla="*/ 20 w 23"/>
                <a:gd name="T23" fmla="*/ 0 h 15"/>
                <a:gd name="T24" fmla="*/ 20 w 23"/>
                <a:gd name="T25" fmla="*/ 0 h 15"/>
                <a:gd name="T26" fmla="*/ 21 w 23"/>
                <a:gd name="T27" fmla="*/ 1 h 15"/>
                <a:gd name="T28" fmla="*/ 21 w 23"/>
                <a:gd name="T29" fmla="*/ 1 h 15"/>
                <a:gd name="T30" fmla="*/ 22 w 23"/>
                <a:gd name="T31" fmla="*/ 1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"/>
                <a:gd name="T49" fmla="*/ 0 h 15"/>
                <a:gd name="T50" fmla="*/ 23 w 23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" h="15">
                  <a:moveTo>
                    <a:pt x="22" y="1"/>
                  </a:moveTo>
                  <a:lnTo>
                    <a:pt x="23" y="2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0" y="15"/>
                  </a:lnTo>
                  <a:lnTo>
                    <a:pt x="2" y="8"/>
                  </a:lnTo>
                  <a:lnTo>
                    <a:pt x="20" y="0"/>
                  </a:lnTo>
                  <a:lnTo>
                    <a:pt x="21" y="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7" name="Freeform 82"/>
            <p:cNvSpPr>
              <a:spLocks/>
            </p:cNvSpPr>
            <p:nvPr/>
          </p:nvSpPr>
          <p:spPr bwMode="auto">
            <a:xfrm>
              <a:off x="1947" y="3397"/>
              <a:ext cx="13" cy="10"/>
            </a:xfrm>
            <a:custGeom>
              <a:avLst/>
              <a:gdLst>
                <a:gd name="T0" fmla="*/ 11 w 13"/>
                <a:gd name="T1" fmla="*/ 0 h 10"/>
                <a:gd name="T2" fmla="*/ 11 w 13"/>
                <a:gd name="T3" fmla="*/ 2 h 10"/>
                <a:gd name="T4" fmla="*/ 10 w 13"/>
                <a:gd name="T5" fmla="*/ 2 h 10"/>
                <a:gd name="T6" fmla="*/ 10 w 13"/>
                <a:gd name="T7" fmla="*/ 2 h 10"/>
                <a:gd name="T8" fmla="*/ 10 w 13"/>
                <a:gd name="T9" fmla="*/ 3 h 10"/>
                <a:gd name="T10" fmla="*/ 10 w 13"/>
                <a:gd name="T11" fmla="*/ 3 h 10"/>
                <a:gd name="T12" fmla="*/ 11 w 13"/>
                <a:gd name="T13" fmla="*/ 4 h 10"/>
                <a:gd name="T14" fmla="*/ 11 w 13"/>
                <a:gd name="T15" fmla="*/ 4 h 10"/>
                <a:gd name="T16" fmla="*/ 13 w 13"/>
                <a:gd name="T17" fmla="*/ 4 h 10"/>
                <a:gd name="T18" fmla="*/ 2 w 13"/>
                <a:gd name="T19" fmla="*/ 10 h 10"/>
                <a:gd name="T20" fmla="*/ 2 w 13"/>
                <a:gd name="T21" fmla="*/ 10 h 10"/>
                <a:gd name="T22" fmla="*/ 1 w 13"/>
                <a:gd name="T23" fmla="*/ 10 h 10"/>
                <a:gd name="T24" fmla="*/ 1 w 13"/>
                <a:gd name="T25" fmla="*/ 9 h 10"/>
                <a:gd name="T26" fmla="*/ 0 w 13"/>
                <a:gd name="T27" fmla="*/ 9 h 10"/>
                <a:gd name="T28" fmla="*/ 0 w 13"/>
                <a:gd name="T29" fmla="*/ 7 h 10"/>
                <a:gd name="T30" fmla="*/ 0 w 13"/>
                <a:gd name="T31" fmla="*/ 7 h 10"/>
                <a:gd name="T32" fmla="*/ 0 w 13"/>
                <a:gd name="T33" fmla="*/ 6 h 10"/>
                <a:gd name="T34" fmla="*/ 0 w 13"/>
                <a:gd name="T35" fmla="*/ 6 h 10"/>
                <a:gd name="T36" fmla="*/ 11 w 13"/>
                <a:gd name="T37" fmla="*/ 0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"/>
                <a:gd name="T58" fmla="*/ 0 h 10"/>
                <a:gd name="T59" fmla="*/ 13 w 13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" h="10">
                  <a:moveTo>
                    <a:pt x="11" y="0"/>
                  </a:moveTo>
                  <a:lnTo>
                    <a:pt x="11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B0F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8" name="Freeform 83"/>
            <p:cNvSpPr>
              <a:spLocks/>
            </p:cNvSpPr>
            <p:nvPr/>
          </p:nvSpPr>
          <p:spPr bwMode="auto">
            <a:xfrm>
              <a:off x="1958" y="3394"/>
              <a:ext cx="10" cy="7"/>
            </a:xfrm>
            <a:custGeom>
              <a:avLst/>
              <a:gdLst>
                <a:gd name="T0" fmla="*/ 0 w 10"/>
                <a:gd name="T1" fmla="*/ 3 h 7"/>
                <a:gd name="T2" fmla="*/ 0 w 10"/>
                <a:gd name="T3" fmla="*/ 3 h 7"/>
                <a:gd name="T4" fmla="*/ 0 w 10"/>
                <a:gd name="T5" fmla="*/ 3 h 7"/>
                <a:gd name="T6" fmla="*/ 0 w 10"/>
                <a:gd name="T7" fmla="*/ 5 h 7"/>
                <a:gd name="T8" fmla="*/ 0 w 10"/>
                <a:gd name="T9" fmla="*/ 5 h 7"/>
                <a:gd name="T10" fmla="*/ 0 w 10"/>
                <a:gd name="T11" fmla="*/ 6 h 7"/>
                <a:gd name="T12" fmla="*/ 0 w 10"/>
                <a:gd name="T13" fmla="*/ 6 h 7"/>
                <a:gd name="T14" fmla="*/ 2 w 10"/>
                <a:gd name="T15" fmla="*/ 7 h 7"/>
                <a:gd name="T16" fmla="*/ 3 w 10"/>
                <a:gd name="T17" fmla="*/ 7 h 7"/>
                <a:gd name="T18" fmla="*/ 7 w 10"/>
                <a:gd name="T19" fmla="*/ 5 h 7"/>
                <a:gd name="T20" fmla="*/ 7 w 10"/>
                <a:gd name="T21" fmla="*/ 5 h 7"/>
                <a:gd name="T22" fmla="*/ 7 w 10"/>
                <a:gd name="T23" fmla="*/ 5 h 7"/>
                <a:gd name="T24" fmla="*/ 7 w 10"/>
                <a:gd name="T25" fmla="*/ 3 h 7"/>
                <a:gd name="T26" fmla="*/ 9 w 10"/>
                <a:gd name="T27" fmla="*/ 3 h 7"/>
                <a:gd name="T28" fmla="*/ 9 w 10"/>
                <a:gd name="T29" fmla="*/ 2 h 7"/>
                <a:gd name="T30" fmla="*/ 10 w 10"/>
                <a:gd name="T31" fmla="*/ 1 h 7"/>
                <a:gd name="T32" fmla="*/ 10 w 10"/>
                <a:gd name="T33" fmla="*/ 1 h 7"/>
                <a:gd name="T34" fmla="*/ 10 w 10"/>
                <a:gd name="T35" fmla="*/ 0 h 7"/>
                <a:gd name="T36" fmla="*/ 0 w 10"/>
                <a:gd name="T37" fmla="*/ 3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7"/>
                <a:gd name="T59" fmla="*/ 10 w 10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7">
                  <a:moveTo>
                    <a:pt x="0" y="3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7" y="5"/>
                  </a:lnTo>
                  <a:lnTo>
                    <a:pt x="7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69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9" name="Freeform 84"/>
            <p:cNvSpPr>
              <a:spLocks/>
            </p:cNvSpPr>
            <p:nvPr/>
          </p:nvSpPr>
          <p:spPr bwMode="auto">
            <a:xfrm>
              <a:off x="1951" y="3372"/>
              <a:ext cx="14" cy="8"/>
            </a:xfrm>
            <a:custGeom>
              <a:avLst/>
              <a:gdLst>
                <a:gd name="T0" fmla="*/ 2 w 14"/>
                <a:gd name="T1" fmla="*/ 8 h 8"/>
                <a:gd name="T2" fmla="*/ 2 w 14"/>
                <a:gd name="T3" fmla="*/ 8 h 8"/>
                <a:gd name="T4" fmla="*/ 2 w 14"/>
                <a:gd name="T5" fmla="*/ 7 h 8"/>
                <a:gd name="T6" fmla="*/ 2 w 14"/>
                <a:gd name="T7" fmla="*/ 6 h 8"/>
                <a:gd name="T8" fmla="*/ 0 w 14"/>
                <a:gd name="T9" fmla="*/ 6 h 8"/>
                <a:gd name="T10" fmla="*/ 11 w 14"/>
                <a:gd name="T11" fmla="*/ 0 h 8"/>
                <a:gd name="T12" fmla="*/ 11 w 14"/>
                <a:gd name="T13" fmla="*/ 0 h 8"/>
                <a:gd name="T14" fmla="*/ 12 w 14"/>
                <a:gd name="T15" fmla="*/ 0 h 8"/>
                <a:gd name="T16" fmla="*/ 12 w 14"/>
                <a:gd name="T17" fmla="*/ 0 h 8"/>
                <a:gd name="T18" fmla="*/ 13 w 14"/>
                <a:gd name="T19" fmla="*/ 1 h 8"/>
                <a:gd name="T20" fmla="*/ 13 w 14"/>
                <a:gd name="T21" fmla="*/ 1 h 8"/>
                <a:gd name="T22" fmla="*/ 13 w 14"/>
                <a:gd name="T23" fmla="*/ 2 h 8"/>
                <a:gd name="T24" fmla="*/ 14 w 14"/>
                <a:gd name="T25" fmla="*/ 2 h 8"/>
                <a:gd name="T26" fmla="*/ 13 w 14"/>
                <a:gd name="T27" fmla="*/ 3 h 8"/>
                <a:gd name="T28" fmla="*/ 2 w 14"/>
                <a:gd name="T29" fmla="*/ 8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8"/>
                <a:gd name="T47" fmla="*/ 14 w 14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8">
                  <a:moveTo>
                    <a:pt x="2" y="8"/>
                  </a:moveTo>
                  <a:lnTo>
                    <a:pt x="2" y="8"/>
                  </a:lnTo>
                  <a:lnTo>
                    <a:pt x="2" y="7"/>
                  </a:lnTo>
                  <a:lnTo>
                    <a:pt x="2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7F6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0" name="Freeform 85"/>
            <p:cNvSpPr>
              <a:spLocks/>
            </p:cNvSpPr>
            <p:nvPr/>
          </p:nvSpPr>
          <p:spPr bwMode="auto">
            <a:xfrm>
              <a:off x="1943" y="3378"/>
              <a:ext cx="10" cy="7"/>
            </a:xfrm>
            <a:custGeom>
              <a:avLst/>
              <a:gdLst>
                <a:gd name="T0" fmla="*/ 8 w 10"/>
                <a:gd name="T1" fmla="*/ 3 h 7"/>
                <a:gd name="T2" fmla="*/ 8 w 10"/>
                <a:gd name="T3" fmla="*/ 3 h 7"/>
                <a:gd name="T4" fmla="*/ 10 w 10"/>
                <a:gd name="T5" fmla="*/ 2 h 7"/>
                <a:gd name="T6" fmla="*/ 10 w 10"/>
                <a:gd name="T7" fmla="*/ 2 h 7"/>
                <a:gd name="T8" fmla="*/ 10 w 10"/>
                <a:gd name="T9" fmla="*/ 2 h 7"/>
                <a:gd name="T10" fmla="*/ 10 w 10"/>
                <a:gd name="T11" fmla="*/ 1 h 7"/>
                <a:gd name="T12" fmla="*/ 8 w 10"/>
                <a:gd name="T13" fmla="*/ 1 h 7"/>
                <a:gd name="T14" fmla="*/ 8 w 10"/>
                <a:gd name="T15" fmla="*/ 0 h 7"/>
                <a:gd name="T16" fmla="*/ 7 w 10"/>
                <a:gd name="T17" fmla="*/ 0 h 7"/>
                <a:gd name="T18" fmla="*/ 3 w 10"/>
                <a:gd name="T19" fmla="*/ 2 h 7"/>
                <a:gd name="T20" fmla="*/ 3 w 10"/>
                <a:gd name="T21" fmla="*/ 2 h 7"/>
                <a:gd name="T22" fmla="*/ 3 w 10"/>
                <a:gd name="T23" fmla="*/ 2 h 7"/>
                <a:gd name="T24" fmla="*/ 1 w 10"/>
                <a:gd name="T25" fmla="*/ 3 h 7"/>
                <a:gd name="T26" fmla="*/ 1 w 10"/>
                <a:gd name="T27" fmla="*/ 3 h 7"/>
                <a:gd name="T28" fmla="*/ 0 w 10"/>
                <a:gd name="T29" fmla="*/ 4 h 7"/>
                <a:gd name="T30" fmla="*/ 0 w 10"/>
                <a:gd name="T31" fmla="*/ 6 h 7"/>
                <a:gd name="T32" fmla="*/ 0 w 10"/>
                <a:gd name="T33" fmla="*/ 6 h 7"/>
                <a:gd name="T34" fmla="*/ 0 w 10"/>
                <a:gd name="T35" fmla="*/ 7 h 7"/>
                <a:gd name="T36" fmla="*/ 8 w 10"/>
                <a:gd name="T37" fmla="*/ 3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7"/>
                <a:gd name="T59" fmla="*/ 10 w 10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7">
                  <a:moveTo>
                    <a:pt x="8" y="3"/>
                  </a:moveTo>
                  <a:lnTo>
                    <a:pt x="8" y="3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1D0E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1" name="Freeform 86"/>
            <p:cNvSpPr>
              <a:spLocks/>
            </p:cNvSpPr>
            <p:nvPr/>
          </p:nvSpPr>
          <p:spPr bwMode="auto">
            <a:xfrm>
              <a:off x="1935" y="3348"/>
              <a:ext cx="23" cy="14"/>
            </a:xfrm>
            <a:custGeom>
              <a:avLst/>
              <a:gdLst>
                <a:gd name="T0" fmla="*/ 23 w 23"/>
                <a:gd name="T1" fmla="*/ 0 h 14"/>
                <a:gd name="T2" fmla="*/ 0 w 23"/>
                <a:gd name="T3" fmla="*/ 9 h 14"/>
                <a:gd name="T4" fmla="*/ 0 w 23"/>
                <a:gd name="T5" fmla="*/ 10 h 14"/>
                <a:gd name="T6" fmla="*/ 0 w 23"/>
                <a:gd name="T7" fmla="*/ 10 h 14"/>
                <a:gd name="T8" fmla="*/ 0 w 23"/>
                <a:gd name="T9" fmla="*/ 10 h 14"/>
                <a:gd name="T10" fmla="*/ 0 w 23"/>
                <a:gd name="T11" fmla="*/ 10 h 14"/>
                <a:gd name="T12" fmla="*/ 0 w 23"/>
                <a:gd name="T13" fmla="*/ 11 h 14"/>
                <a:gd name="T14" fmla="*/ 0 w 23"/>
                <a:gd name="T15" fmla="*/ 11 h 14"/>
                <a:gd name="T16" fmla="*/ 0 w 23"/>
                <a:gd name="T17" fmla="*/ 12 h 14"/>
                <a:gd name="T18" fmla="*/ 1 w 23"/>
                <a:gd name="T19" fmla="*/ 12 h 14"/>
                <a:gd name="T20" fmla="*/ 3 w 23"/>
                <a:gd name="T21" fmla="*/ 14 h 14"/>
                <a:gd name="T22" fmla="*/ 4 w 23"/>
                <a:gd name="T23" fmla="*/ 14 h 14"/>
                <a:gd name="T24" fmla="*/ 4 w 23"/>
                <a:gd name="T25" fmla="*/ 14 h 14"/>
                <a:gd name="T26" fmla="*/ 4 w 23"/>
                <a:gd name="T27" fmla="*/ 14 h 14"/>
                <a:gd name="T28" fmla="*/ 21 w 23"/>
                <a:gd name="T29" fmla="*/ 5 h 14"/>
                <a:gd name="T30" fmla="*/ 23 w 23"/>
                <a:gd name="T31" fmla="*/ 0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"/>
                <a:gd name="T49" fmla="*/ 0 h 14"/>
                <a:gd name="T50" fmla="*/ 23 w 2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" h="14">
                  <a:moveTo>
                    <a:pt x="23" y="0"/>
                  </a:move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21" y="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2" name="Freeform 87"/>
            <p:cNvSpPr>
              <a:spLocks/>
            </p:cNvSpPr>
            <p:nvPr/>
          </p:nvSpPr>
          <p:spPr bwMode="auto">
            <a:xfrm>
              <a:off x="1935" y="3352"/>
              <a:ext cx="14" cy="10"/>
            </a:xfrm>
            <a:custGeom>
              <a:avLst/>
              <a:gdLst>
                <a:gd name="T0" fmla="*/ 12 w 14"/>
                <a:gd name="T1" fmla="*/ 0 h 10"/>
                <a:gd name="T2" fmla="*/ 12 w 14"/>
                <a:gd name="T3" fmla="*/ 0 h 10"/>
                <a:gd name="T4" fmla="*/ 12 w 14"/>
                <a:gd name="T5" fmla="*/ 1 h 10"/>
                <a:gd name="T6" fmla="*/ 12 w 14"/>
                <a:gd name="T7" fmla="*/ 1 h 10"/>
                <a:gd name="T8" fmla="*/ 12 w 14"/>
                <a:gd name="T9" fmla="*/ 1 h 10"/>
                <a:gd name="T10" fmla="*/ 12 w 14"/>
                <a:gd name="T11" fmla="*/ 3 h 10"/>
                <a:gd name="T12" fmla="*/ 13 w 14"/>
                <a:gd name="T13" fmla="*/ 3 h 10"/>
                <a:gd name="T14" fmla="*/ 13 w 14"/>
                <a:gd name="T15" fmla="*/ 4 h 10"/>
                <a:gd name="T16" fmla="*/ 14 w 14"/>
                <a:gd name="T17" fmla="*/ 4 h 10"/>
                <a:gd name="T18" fmla="*/ 4 w 14"/>
                <a:gd name="T19" fmla="*/ 10 h 10"/>
                <a:gd name="T20" fmla="*/ 4 w 14"/>
                <a:gd name="T21" fmla="*/ 10 h 10"/>
                <a:gd name="T22" fmla="*/ 3 w 14"/>
                <a:gd name="T23" fmla="*/ 10 h 10"/>
                <a:gd name="T24" fmla="*/ 1 w 14"/>
                <a:gd name="T25" fmla="*/ 8 h 10"/>
                <a:gd name="T26" fmla="*/ 1 w 14"/>
                <a:gd name="T27" fmla="*/ 8 h 10"/>
                <a:gd name="T28" fmla="*/ 1 w 14"/>
                <a:gd name="T29" fmla="*/ 7 h 10"/>
                <a:gd name="T30" fmla="*/ 1 w 14"/>
                <a:gd name="T31" fmla="*/ 7 h 10"/>
                <a:gd name="T32" fmla="*/ 0 w 14"/>
                <a:gd name="T33" fmla="*/ 6 h 10"/>
                <a:gd name="T34" fmla="*/ 1 w 14"/>
                <a:gd name="T35" fmla="*/ 6 h 10"/>
                <a:gd name="T36" fmla="*/ 12 w 14"/>
                <a:gd name="T37" fmla="*/ 0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10"/>
                <a:gd name="T59" fmla="*/ 14 w 14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10">
                  <a:moveTo>
                    <a:pt x="12" y="0"/>
                  </a:moveTo>
                  <a:lnTo>
                    <a:pt x="12" y="0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1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2CB0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3" name="Freeform 88"/>
            <p:cNvSpPr>
              <a:spLocks/>
            </p:cNvSpPr>
            <p:nvPr/>
          </p:nvSpPr>
          <p:spPr bwMode="auto">
            <a:xfrm>
              <a:off x="1948" y="3349"/>
              <a:ext cx="9" cy="7"/>
            </a:xfrm>
            <a:custGeom>
              <a:avLst/>
              <a:gdLst>
                <a:gd name="T0" fmla="*/ 0 w 9"/>
                <a:gd name="T1" fmla="*/ 3 h 7"/>
                <a:gd name="T2" fmla="*/ 0 w 9"/>
                <a:gd name="T3" fmla="*/ 3 h 7"/>
                <a:gd name="T4" fmla="*/ 0 w 9"/>
                <a:gd name="T5" fmla="*/ 3 h 7"/>
                <a:gd name="T6" fmla="*/ 0 w 9"/>
                <a:gd name="T7" fmla="*/ 4 h 7"/>
                <a:gd name="T8" fmla="*/ 0 w 9"/>
                <a:gd name="T9" fmla="*/ 4 h 7"/>
                <a:gd name="T10" fmla="*/ 0 w 9"/>
                <a:gd name="T11" fmla="*/ 6 h 7"/>
                <a:gd name="T12" fmla="*/ 0 w 9"/>
                <a:gd name="T13" fmla="*/ 6 h 7"/>
                <a:gd name="T14" fmla="*/ 1 w 9"/>
                <a:gd name="T15" fmla="*/ 7 h 7"/>
                <a:gd name="T16" fmla="*/ 2 w 9"/>
                <a:gd name="T17" fmla="*/ 7 h 7"/>
                <a:gd name="T18" fmla="*/ 7 w 9"/>
                <a:gd name="T19" fmla="*/ 4 h 7"/>
                <a:gd name="T20" fmla="*/ 7 w 9"/>
                <a:gd name="T21" fmla="*/ 4 h 7"/>
                <a:gd name="T22" fmla="*/ 7 w 9"/>
                <a:gd name="T23" fmla="*/ 4 h 7"/>
                <a:gd name="T24" fmla="*/ 7 w 9"/>
                <a:gd name="T25" fmla="*/ 3 h 7"/>
                <a:gd name="T26" fmla="*/ 8 w 9"/>
                <a:gd name="T27" fmla="*/ 3 h 7"/>
                <a:gd name="T28" fmla="*/ 8 w 9"/>
                <a:gd name="T29" fmla="*/ 2 h 7"/>
                <a:gd name="T30" fmla="*/ 9 w 9"/>
                <a:gd name="T31" fmla="*/ 1 h 7"/>
                <a:gd name="T32" fmla="*/ 9 w 9"/>
                <a:gd name="T33" fmla="*/ 0 h 7"/>
                <a:gd name="T34" fmla="*/ 9 w 9"/>
                <a:gd name="T35" fmla="*/ 0 h 7"/>
                <a:gd name="T36" fmla="*/ 0 w 9"/>
                <a:gd name="T37" fmla="*/ 3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7"/>
                <a:gd name="T59" fmla="*/ 9 w 9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7">
                  <a:moveTo>
                    <a:pt x="0" y="3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9" y="1"/>
                  </a:lnTo>
                  <a:lnTo>
                    <a:pt x="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F13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4" name="Freeform 89"/>
            <p:cNvSpPr>
              <a:spLocks/>
            </p:cNvSpPr>
            <p:nvPr/>
          </p:nvSpPr>
          <p:spPr bwMode="auto">
            <a:xfrm>
              <a:off x="1950" y="3428"/>
              <a:ext cx="32" cy="12"/>
            </a:xfrm>
            <a:custGeom>
              <a:avLst/>
              <a:gdLst>
                <a:gd name="T0" fmla="*/ 32 w 32"/>
                <a:gd name="T1" fmla="*/ 2 h 12"/>
                <a:gd name="T2" fmla="*/ 31 w 32"/>
                <a:gd name="T3" fmla="*/ 1 h 12"/>
                <a:gd name="T4" fmla="*/ 31 w 32"/>
                <a:gd name="T5" fmla="*/ 0 h 12"/>
                <a:gd name="T6" fmla="*/ 29 w 32"/>
                <a:gd name="T7" fmla="*/ 0 h 12"/>
                <a:gd name="T8" fmla="*/ 29 w 32"/>
                <a:gd name="T9" fmla="*/ 0 h 12"/>
                <a:gd name="T10" fmla="*/ 1 w 32"/>
                <a:gd name="T11" fmla="*/ 8 h 12"/>
                <a:gd name="T12" fmla="*/ 1 w 32"/>
                <a:gd name="T13" fmla="*/ 8 h 12"/>
                <a:gd name="T14" fmla="*/ 1 w 32"/>
                <a:gd name="T15" fmla="*/ 8 h 12"/>
                <a:gd name="T16" fmla="*/ 1 w 32"/>
                <a:gd name="T17" fmla="*/ 8 h 12"/>
                <a:gd name="T18" fmla="*/ 0 w 32"/>
                <a:gd name="T19" fmla="*/ 9 h 12"/>
                <a:gd name="T20" fmla="*/ 0 w 32"/>
                <a:gd name="T21" fmla="*/ 9 h 12"/>
                <a:gd name="T22" fmla="*/ 0 w 32"/>
                <a:gd name="T23" fmla="*/ 9 h 12"/>
                <a:gd name="T24" fmla="*/ 0 w 32"/>
                <a:gd name="T25" fmla="*/ 10 h 12"/>
                <a:gd name="T26" fmla="*/ 0 w 32"/>
                <a:gd name="T27" fmla="*/ 10 h 12"/>
                <a:gd name="T28" fmla="*/ 1 w 32"/>
                <a:gd name="T29" fmla="*/ 11 h 12"/>
                <a:gd name="T30" fmla="*/ 1 w 32"/>
                <a:gd name="T31" fmla="*/ 12 h 12"/>
                <a:gd name="T32" fmla="*/ 3 w 32"/>
                <a:gd name="T33" fmla="*/ 12 h 12"/>
                <a:gd name="T34" fmla="*/ 3 w 32"/>
                <a:gd name="T35" fmla="*/ 12 h 12"/>
                <a:gd name="T36" fmla="*/ 31 w 32"/>
                <a:gd name="T37" fmla="*/ 4 h 12"/>
                <a:gd name="T38" fmla="*/ 31 w 32"/>
                <a:gd name="T39" fmla="*/ 4 h 12"/>
                <a:gd name="T40" fmla="*/ 31 w 32"/>
                <a:gd name="T41" fmla="*/ 4 h 12"/>
                <a:gd name="T42" fmla="*/ 31 w 32"/>
                <a:gd name="T43" fmla="*/ 4 h 12"/>
                <a:gd name="T44" fmla="*/ 32 w 32"/>
                <a:gd name="T45" fmla="*/ 4 h 12"/>
                <a:gd name="T46" fmla="*/ 32 w 32"/>
                <a:gd name="T47" fmla="*/ 3 h 12"/>
                <a:gd name="T48" fmla="*/ 32 w 32"/>
                <a:gd name="T49" fmla="*/ 3 h 12"/>
                <a:gd name="T50" fmla="*/ 32 w 32"/>
                <a:gd name="T51" fmla="*/ 2 h 12"/>
                <a:gd name="T52" fmla="*/ 32 w 32"/>
                <a:gd name="T53" fmla="*/ 2 h 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2"/>
                <a:gd name="T82" fmla="*/ 0 h 12"/>
                <a:gd name="T83" fmla="*/ 32 w 32"/>
                <a:gd name="T84" fmla="*/ 12 h 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2" h="12">
                  <a:moveTo>
                    <a:pt x="32" y="2"/>
                  </a:moveTo>
                  <a:lnTo>
                    <a:pt x="31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5" name="Freeform 90"/>
            <p:cNvSpPr>
              <a:spLocks/>
            </p:cNvSpPr>
            <p:nvPr/>
          </p:nvSpPr>
          <p:spPr bwMode="auto">
            <a:xfrm>
              <a:off x="1964" y="3429"/>
              <a:ext cx="17" cy="7"/>
            </a:xfrm>
            <a:custGeom>
              <a:avLst/>
              <a:gdLst>
                <a:gd name="T0" fmla="*/ 17 w 17"/>
                <a:gd name="T1" fmla="*/ 1 h 7"/>
                <a:gd name="T2" fmla="*/ 17 w 17"/>
                <a:gd name="T3" fmla="*/ 0 h 7"/>
                <a:gd name="T4" fmla="*/ 15 w 17"/>
                <a:gd name="T5" fmla="*/ 0 h 7"/>
                <a:gd name="T6" fmla="*/ 15 w 17"/>
                <a:gd name="T7" fmla="*/ 0 h 7"/>
                <a:gd name="T8" fmla="*/ 15 w 17"/>
                <a:gd name="T9" fmla="*/ 0 h 7"/>
                <a:gd name="T10" fmla="*/ 0 w 17"/>
                <a:gd name="T11" fmla="*/ 3 h 7"/>
                <a:gd name="T12" fmla="*/ 0 w 17"/>
                <a:gd name="T13" fmla="*/ 3 h 7"/>
                <a:gd name="T14" fmla="*/ 0 w 17"/>
                <a:gd name="T15" fmla="*/ 4 h 7"/>
                <a:gd name="T16" fmla="*/ 0 w 17"/>
                <a:gd name="T17" fmla="*/ 4 h 7"/>
                <a:gd name="T18" fmla="*/ 0 w 17"/>
                <a:gd name="T19" fmla="*/ 6 h 7"/>
                <a:gd name="T20" fmla="*/ 0 w 17"/>
                <a:gd name="T21" fmla="*/ 7 h 7"/>
                <a:gd name="T22" fmla="*/ 1 w 17"/>
                <a:gd name="T23" fmla="*/ 7 h 7"/>
                <a:gd name="T24" fmla="*/ 1 w 17"/>
                <a:gd name="T25" fmla="*/ 7 h 7"/>
                <a:gd name="T26" fmla="*/ 1 w 17"/>
                <a:gd name="T27" fmla="*/ 7 h 7"/>
                <a:gd name="T28" fmla="*/ 17 w 17"/>
                <a:gd name="T29" fmla="*/ 3 h 7"/>
                <a:gd name="T30" fmla="*/ 17 w 17"/>
                <a:gd name="T31" fmla="*/ 3 h 7"/>
                <a:gd name="T32" fmla="*/ 17 w 17"/>
                <a:gd name="T33" fmla="*/ 2 h 7"/>
                <a:gd name="T34" fmla="*/ 17 w 17"/>
                <a:gd name="T35" fmla="*/ 2 h 7"/>
                <a:gd name="T36" fmla="*/ 17 w 17"/>
                <a:gd name="T37" fmla="*/ 1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7"/>
                <a:gd name="T59" fmla="*/ 17 w 1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7">
                  <a:moveTo>
                    <a:pt x="17" y="1"/>
                  </a:moveTo>
                  <a:lnTo>
                    <a:pt x="17" y="0"/>
                  </a:lnTo>
                  <a:lnTo>
                    <a:pt x="15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7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7F6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6" name="Freeform 91"/>
            <p:cNvSpPr>
              <a:spLocks/>
            </p:cNvSpPr>
            <p:nvPr/>
          </p:nvSpPr>
          <p:spPr bwMode="auto">
            <a:xfrm>
              <a:off x="1951" y="3432"/>
              <a:ext cx="14" cy="8"/>
            </a:xfrm>
            <a:custGeom>
              <a:avLst/>
              <a:gdLst>
                <a:gd name="T0" fmla="*/ 12 w 14"/>
                <a:gd name="T1" fmla="*/ 3 h 8"/>
                <a:gd name="T2" fmla="*/ 12 w 14"/>
                <a:gd name="T3" fmla="*/ 1 h 8"/>
                <a:gd name="T4" fmla="*/ 12 w 14"/>
                <a:gd name="T5" fmla="*/ 1 h 8"/>
                <a:gd name="T6" fmla="*/ 12 w 14"/>
                <a:gd name="T7" fmla="*/ 0 h 8"/>
                <a:gd name="T8" fmla="*/ 13 w 14"/>
                <a:gd name="T9" fmla="*/ 0 h 8"/>
                <a:gd name="T10" fmla="*/ 0 w 14"/>
                <a:gd name="T11" fmla="*/ 4 h 8"/>
                <a:gd name="T12" fmla="*/ 0 w 14"/>
                <a:gd name="T13" fmla="*/ 4 h 8"/>
                <a:gd name="T14" fmla="*/ 0 w 14"/>
                <a:gd name="T15" fmla="*/ 5 h 8"/>
                <a:gd name="T16" fmla="*/ 0 w 14"/>
                <a:gd name="T17" fmla="*/ 5 h 8"/>
                <a:gd name="T18" fmla="*/ 0 w 14"/>
                <a:gd name="T19" fmla="*/ 6 h 8"/>
                <a:gd name="T20" fmla="*/ 0 w 14"/>
                <a:gd name="T21" fmla="*/ 7 h 8"/>
                <a:gd name="T22" fmla="*/ 2 w 14"/>
                <a:gd name="T23" fmla="*/ 7 h 8"/>
                <a:gd name="T24" fmla="*/ 2 w 14"/>
                <a:gd name="T25" fmla="*/ 8 h 8"/>
                <a:gd name="T26" fmla="*/ 2 w 14"/>
                <a:gd name="T27" fmla="*/ 8 h 8"/>
                <a:gd name="T28" fmla="*/ 14 w 14"/>
                <a:gd name="T29" fmla="*/ 5 h 8"/>
                <a:gd name="T30" fmla="*/ 13 w 14"/>
                <a:gd name="T31" fmla="*/ 5 h 8"/>
                <a:gd name="T32" fmla="*/ 13 w 14"/>
                <a:gd name="T33" fmla="*/ 4 h 8"/>
                <a:gd name="T34" fmla="*/ 13 w 14"/>
                <a:gd name="T35" fmla="*/ 4 h 8"/>
                <a:gd name="T36" fmla="*/ 12 w 14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8"/>
                <a:gd name="T59" fmla="*/ 14 w 14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8">
                  <a:moveTo>
                    <a:pt x="12" y="3"/>
                  </a:move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EF13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7" name="Freeform 92"/>
            <p:cNvSpPr>
              <a:spLocks/>
            </p:cNvSpPr>
            <p:nvPr/>
          </p:nvSpPr>
          <p:spPr bwMode="auto">
            <a:xfrm>
              <a:off x="1956" y="3438"/>
              <a:ext cx="23" cy="14"/>
            </a:xfrm>
            <a:custGeom>
              <a:avLst/>
              <a:gdLst>
                <a:gd name="T0" fmla="*/ 23 w 23"/>
                <a:gd name="T1" fmla="*/ 0 h 14"/>
                <a:gd name="T2" fmla="*/ 0 w 23"/>
                <a:gd name="T3" fmla="*/ 10 h 14"/>
                <a:gd name="T4" fmla="*/ 0 w 23"/>
                <a:gd name="T5" fmla="*/ 10 h 14"/>
                <a:gd name="T6" fmla="*/ 0 w 23"/>
                <a:gd name="T7" fmla="*/ 10 h 14"/>
                <a:gd name="T8" fmla="*/ 0 w 23"/>
                <a:gd name="T9" fmla="*/ 10 h 14"/>
                <a:gd name="T10" fmla="*/ 0 w 23"/>
                <a:gd name="T11" fmla="*/ 10 h 14"/>
                <a:gd name="T12" fmla="*/ 0 w 23"/>
                <a:gd name="T13" fmla="*/ 12 h 14"/>
                <a:gd name="T14" fmla="*/ 0 w 23"/>
                <a:gd name="T15" fmla="*/ 12 h 14"/>
                <a:gd name="T16" fmla="*/ 0 w 23"/>
                <a:gd name="T17" fmla="*/ 13 h 14"/>
                <a:gd name="T18" fmla="*/ 1 w 23"/>
                <a:gd name="T19" fmla="*/ 13 h 14"/>
                <a:gd name="T20" fmla="*/ 2 w 23"/>
                <a:gd name="T21" fmla="*/ 14 h 14"/>
                <a:gd name="T22" fmla="*/ 4 w 23"/>
                <a:gd name="T23" fmla="*/ 14 h 14"/>
                <a:gd name="T24" fmla="*/ 4 w 23"/>
                <a:gd name="T25" fmla="*/ 14 h 14"/>
                <a:gd name="T26" fmla="*/ 5 w 23"/>
                <a:gd name="T27" fmla="*/ 14 h 14"/>
                <a:gd name="T28" fmla="*/ 22 w 23"/>
                <a:gd name="T29" fmla="*/ 6 h 14"/>
                <a:gd name="T30" fmla="*/ 23 w 23"/>
                <a:gd name="T31" fmla="*/ 0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"/>
                <a:gd name="T49" fmla="*/ 0 h 14"/>
                <a:gd name="T50" fmla="*/ 23 w 2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" h="14">
                  <a:moveTo>
                    <a:pt x="23" y="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22" y="6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8" name="Freeform 93"/>
            <p:cNvSpPr>
              <a:spLocks/>
            </p:cNvSpPr>
            <p:nvPr/>
          </p:nvSpPr>
          <p:spPr bwMode="auto">
            <a:xfrm>
              <a:off x="1953" y="3416"/>
              <a:ext cx="23" cy="15"/>
            </a:xfrm>
            <a:custGeom>
              <a:avLst/>
              <a:gdLst>
                <a:gd name="T0" fmla="*/ 22 w 23"/>
                <a:gd name="T1" fmla="*/ 1 h 15"/>
                <a:gd name="T2" fmla="*/ 23 w 23"/>
                <a:gd name="T3" fmla="*/ 2 h 15"/>
                <a:gd name="T4" fmla="*/ 23 w 23"/>
                <a:gd name="T5" fmla="*/ 4 h 15"/>
                <a:gd name="T6" fmla="*/ 23 w 23"/>
                <a:gd name="T7" fmla="*/ 4 h 15"/>
                <a:gd name="T8" fmla="*/ 23 w 23"/>
                <a:gd name="T9" fmla="*/ 4 h 15"/>
                <a:gd name="T10" fmla="*/ 23 w 23"/>
                <a:gd name="T11" fmla="*/ 5 h 15"/>
                <a:gd name="T12" fmla="*/ 23 w 23"/>
                <a:gd name="T13" fmla="*/ 5 h 15"/>
                <a:gd name="T14" fmla="*/ 23 w 23"/>
                <a:gd name="T15" fmla="*/ 5 h 15"/>
                <a:gd name="T16" fmla="*/ 23 w 23"/>
                <a:gd name="T17" fmla="*/ 5 h 15"/>
                <a:gd name="T18" fmla="*/ 0 w 23"/>
                <a:gd name="T19" fmla="*/ 15 h 15"/>
                <a:gd name="T20" fmla="*/ 2 w 23"/>
                <a:gd name="T21" fmla="*/ 8 h 15"/>
                <a:gd name="T22" fmla="*/ 19 w 23"/>
                <a:gd name="T23" fmla="*/ 0 h 15"/>
                <a:gd name="T24" fmla="*/ 19 w 23"/>
                <a:gd name="T25" fmla="*/ 0 h 15"/>
                <a:gd name="T26" fmla="*/ 21 w 23"/>
                <a:gd name="T27" fmla="*/ 1 h 15"/>
                <a:gd name="T28" fmla="*/ 22 w 23"/>
                <a:gd name="T29" fmla="*/ 1 h 15"/>
                <a:gd name="T30" fmla="*/ 22 w 23"/>
                <a:gd name="T31" fmla="*/ 1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"/>
                <a:gd name="T49" fmla="*/ 0 h 15"/>
                <a:gd name="T50" fmla="*/ 23 w 23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" h="15">
                  <a:moveTo>
                    <a:pt x="22" y="1"/>
                  </a:moveTo>
                  <a:lnTo>
                    <a:pt x="23" y="2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0" y="15"/>
                  </a:lnTo>
                  <a:lnTo>
                    <a:pt x="2" y="8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9" name="Freeform 94"/>
            <p:cNvSpPr>
              <a:spLocks/>
            </p:cNvSpPr>
            <p:nvPr/>
          </p:nvSpPr>
          <p:spPr bwMode="auto">
            <a:xfrm>
              <a:off x="1957" y="3443"/>
              <a:ext cx="13" cy="9"/>
            </a:xfrm>
            <a:custGeom>
              <a:avLst/>
              <a:gdLst>
                <a:gd name="T0" fmla="*/ 12 w 13"/>
                <a:gd name="T1" fmla="*/ 0 h 9"/>
                <a:gd name="T2" fmla="*/ 12 w 13"/>
                <a:gd name="T3" fmla="*/ 1 h 9"/>
                <a:gd name="T4" fmla="*/ 11 w 13"/>
                <a:gd name="T5" fmla="*/ 1 h 9"/>
                <a:gd name="T6" fmla="*/ 11 w 13"/>
                <a:gd name="T7" fmla="*/ 1 h 9"/>
                <a:gd name="T8" fmla="*/ 11 w 13"/>
                <a:gd name="T9" fmla="*/ 2 h 9"/>
                <a:gd name="T10" fmla="*/ 11 w 13"/>
                <a:gd name="T11" fmla="*/ 2 h 9"/>
                <a:gd name="T12" fmla="*/ 12 w 13"/>
                <a:gd name="T13" fmla="*/ 2 h 9"/>
                <a:gd name="T14" fmla="*/ 12 w 13"/>
                <a:gd name="T15" fmla="*/ 3 h 9"/>
                <a:gd name="T16" fmla="*/ 13 w 13"/>
                <a:gd name="T17" fmla="*/ 3 h 9"/>
                <a:gd name="T18" fmla="*/ 3 w 13"/>
                <a:gd name="T19" fmla="*/ 9 h 9"/>
                <a:gd name="T20" fmla="*/ 3 w 13"/>
                <a:gd name="T21" fmla="*/ 9 h 9"/>
                <a:gd name="T22" fmla="*/ 1 w 13"/>
                <a:gd name="T23" fmla="*/ 9 h 9"/>
                <a:gd name="T24" fmla="*/ 0 w 13"/>
                <a:gd name="T25" fmla="*/ 9 h 9"/>
                <a:gd name="T26" fmla="*/ 0 w 13"/>
                <a:gd name="T27" fmla="*/ 8 h 9"/>
                <a:gd name="T28" fmla="*/ 0 w 13"/>
                <a:gd name="T29" fmla="*/ 7 h 9"/>
                <a:gd name="T30" fmla="*/ 0 w 13"/>
                <a:gd name="T31" fmla="*/ 7 h 9"/>
                <a:gd name="T32" fmla="*/ 0 w 13"/>
                <a:gd name="T33" fmla="*/ 5 h 9"/>
                <a:gd name="T34" fmla="*/ 0 w 13"/>
                <a:gd name="T35" fmla="*/ 5 h 9"/>
                <a:gd name="T36" fmla="*/ 12 w 13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"/>
                <a:gd name="T58" fmla="*/ 0 h 9"/>
                <a:gd name="T59" fmla="*/ 13 w 13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" h="9">
                  <a:moveTo>
                    <a:pt x="12" y="0"/>
                  </a:moveTo>
                  <a:lnTo>
                    <a:pt x="12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3" y="9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7F6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0" name="Freeform 95"/>
            <p:cNvSpPr>
              <a:spLocks/>
            </p:cNvSpPr>
            <p:nvPr/>
          </p:nvSpPr>
          <p:spPr bwMode="auto">
            <a:xfrm>
              <a:off x="1969" y="3439"/>
              <a:ext cx="9" cy="7"/>
            </a:xfrm>
            <a:custGeom>
              <a:avLst/>
              <a:gdLst>
                <a:gd name="T0" fmla="*/ 0 w 9"/>
                <a:gd name="T1" fmla="*/ 4 h 7"/>
                <a:gd name="T2" fmla="*/ 0 w 9"/>
                <a:gd name="T3" fmla="*/ 4 h 7"/>
                <a:gd name="T4" fmla="*/ 0 w 9"/>
                <a:gd name="T5" fmla="*/ 4 h 7"/>
                <a:gd name="T6" fmla="*/ 0 w 9"/>
                <a:gd name="T7" fmla="*/ 5 h 7"/>
                <a:gd name="T8" fmla="*/ 0 w 9"/>
                <a:gd name="T9" fmla="*/ 5 h 7"/>
                <a:gd name="T10" fmla="*/ 0 w 9"/>
                <a:gd name="T11" fmla="*/ 6 h 7"/>
                <a:gd name="T12" fmla="*/ 0 w 9"/>
                <a:gd name="T13" fmla="*/ 6 h 7"/>
                <a:gd name="T14" fmla="*/ 1 w 9"/>
                <a:gd name="T15" fmla="*/ 7 h 7"/>
                <a:gd name="T16" fmla="*/ 2 w 9"/>
                <a:gd name="T17" fmla="*/ 7 h 7"/>
                <a:gd name="T18" fmla="*/ 7 w 9"/>
                <a:gd name="T19" fmla="*/ 5 h 7"/>
                <a:gd name="T20" fmla="*/ 7 w 9"/>
                <a:gd name="T21" fmla="*/ 5 h 7"/>
                <a:gd name="T22" fmla="*/ 7 w 9"/>
                <a:gd name="T23" fmla="*/ 5 h 7"/>
                <a:gd name="T24" fmla="*/ 8 w 9"/>
                <a:gd name="T25" fmla="*/ 4 h 7"/>
                <a:gd name="T26" fmla="*/ 8 w 9"/>
                <a:gd name="T27" fmla="*/ 4 h 7"/>
                <a:gd name="T28" fmla="*/ 8 w 9"/>
                <a:gd name="T29" fmla="*/ 3 h 7"/>
                <a:gd name="T30" fmla="*/ 9 w 9"/>
                <a:gd name="T31" fmla="*/ 1 h 7"/>
                <a:gd name="T32" fmla="*/ 9 w 9"/>
                <a:gd name="T33" fmla="*/ 1 h 7"/>
                <a:gd name="T34" fmla="*/ 9 w 9"/>
                <a:gd name="T35" fmla="*/ 0 h 7"/>
                <a:gd name="T36" fmla="*/ 0 w 9"/>
                <a:gd name="T37" fmla="*/ 4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7"/>
                <a:gd name="T59" fmla="*/ 9 w 9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7">
                  <a:moveTo>
                    <a:pt x="0" y="4"/>
                  </a:move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7" y="5"/>
                  </a:lnTo>
                  <a:lnTo>
                    <a:pt x="8" y="4"/>
                  </a:lnTo>
                  <a:lnTo>
                    <a:pt x="8" y="3"/>
                  </a:lnTo>
                  <a:lnTo>
                    <a:pt x="9" y="1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D0E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1" name="Freeform 96"/>
            <p:cNvSpPr>
              <a:spLocks/>
            </p:cNvSpPr>
            <p:nvPr/>
          </p:nvSpPr>
          <p:spPr bwMode="auto">
            <a:xfrm>
              <a:off x="1962" y="3417"/>
              <a:ext cx="14" cy="8"/>
            </a:xfrm>
            <a:custGeom>
              <a:avLst/>
              <a:gdLst>
                <a:gd name="T0" fmla="*/ 1 w 14"/>
                <a:gd name="T1" fmla="*/ 8 h 8"/>
                <a:gd name="T2" fmla="*/ 1 w 14"/>
                <a:gd name="T3" fmla="*/ 8 h 8"/>
                <a:gd name="T4" fmla="*/ 1 w 14"/>
                <a:gd name="T5" fmla="*/ 8 h 8"/>
                <a:gd name="T6" fmla="*/ 1 w 14"/>
                <a:gd name="T7" fmla="*/ 8 h 8"/>
                <a:gd name="T8" fmla="*/ 1 w 14"/>
                <a:gd name="T9" fmla="*/ 7 h 8"/>
                <a:gd name="T10" fmla="*/ 1 w 14"/>
                <a:gd name="T11" fmla="*/ 7 h 8"/>
                <a:gd name="T12" fmla="*/ 1 w 14"/>
                <a:gd name="T13" fmla="*/ 6 h 8"/>
                <a:gd name="T14" fmla="*/ 0 w 14"/>
                <a:gd name="T15" fmla="*/ 6 h 8"/>
                <a:gd name="T16" fmla="*/ 0 w 14"/>
                <a:gd name="T17" fmla="*/ 6 h 8"/>
                <a:gd name="T18" fmla="*/ 10 w 14"/>
                <a:gd name="T19" fmla="*/ 0 h 8"/>
                <a:gd name="T20" fmla="*/ 10 w 14"/>
                <a:gd name="T21" fmla="*/ 0 h 8"/>
                <a:gd name="T22" fmla="*/ 12 w 14"/>
                <a:gd name="T23" fmla="*/ 0 h 8"/>
                <a:gd name="T24" fmla="*/ 12 w 14"/>
                <a:gd name="T25" fmla="*/ 0 h 8"/>
                <a:gd name="T26" fmla="*/ 13 w 14"/>
                <a:gd name="T27" fmla="*/ 1 h 8"/>
                <a:gd name="T28" fmla="*/ 13 w 14"/>
                <a:gd name="T29" fmla="*/ 1 h 8"/>
                <a:gd name="T30" fmla="*/ 14 w 14"/>
                <a:gd name="T31" fmla="*/ 3 h 8"/>
                <a:gd name="T32" fmla="*/ 14 w 14"/>
                <a:gd name="T33" fmla="*/ 3 h 8"/>
                <a:gd name="T34" fmla="*/ 13 w 14"/>
                <a:gd name="T35" fmla="*/ 4 h 8"/>
                <a:gd name="T36" fmla="*/ 1 w 14"/>
                <a:gd name="T37" fmla="*/ 8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8"/>
                <a:gd name="T59" fmla="*/ 14 w 14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8">
                  <a:moveTo>
                    <a:pt x="1" y="8"/>
                  </a:move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4" y="3"/>
                  </a:lnTo>
                  <a:lnTo>
                    <a:pt x="13" y="4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EF13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2" name="Freeform 97"/>
            <p:cNvSpPr>
              <a:spLocks/>
            </p:cNvSpPr>
            <p:nvPr/>
          </p:nvSpPr>
          <p:spPr bwMode="auto">
            <a:xfrm>
              <a:off x="1954" y="3423"/>
              <a:ext cx="9" cy="7"/>
            </a:xfrm>
            <a:custGeom>
              <a:avLst/>
              <a:gdLst>
                <a:gd name="T0" fmla="*/ 8 w 9"/>
                <a:gd name="T1" fmla="*/ 3 h 7"/>
                <a:gd name="T2" fmla="*/ 8 w 9"/>
                <a:gd name="T3" fmla="*/ 3 h 7"/>
                <a:gd name="T4" fmla="*/ 8 w 9"/>
                <a:gd name="T5" fmla="*/ 2 h 7"/>
                <a:gd name="T6" fmla="*/ 9 w 9"/>
                <a:gd name="T7" fmla="*/ 2 h 7"/>
                <a:gd name="T8" fmla="*/ 9 w 9"/>
                <a:gd name="T9" fmla="*/ 2 h 7"/>
                <a:gd name="T10" fmla="*/ 9 w 9"/>
                <a:gd name="T11" fmla="*/ 1 h 7"/>
                <a:gd name="T12" fmla="*/ 8 w 9"/>
                <a:gd name="T13" fmla="*/ 1 h 7"/>
                <a:gd name="T14" fmla="*/ 8 w 9"/>
                <a:gd name="T15" fmla="*/ 0 h 7"/>
                <a:gd name="T16" fmla="*/ 7 w 9"/>
                <a:gd name="T17" fmla="*/ 0 h 7"/>
                <a:gd name="T18" fmla="*/ 2 w 9"/>
                <a:gd name="T19" fmla="*/ 2 h 7"/>
                <a:gd name="T20" fmla="*/ 2 w 9"/>
                <a:gd name="T21" fmla="*/ 2 h 7"/>
                <a:gd name="T22" fmla="*/ 2 w 9"/>
                <a:gd name="T23" fmla="*/ 2 h 7"/>
                <a:gd name="T24" fmla="*/ 1 w 9"/>
                <a:gd name="T25" fmla="*/ 3 h 7"/>
                <a:gd name="T26" fmla="*/ 1 w 9"/>
                <a:gd name="T27" fmla="*/ 3 h 7"/>
                <a:gd name="T28" fmla="*/ 0 w 9"/>
                <a:gd name="T29" fmla="*/ 5 h 7"/>
                <a:gd name="T30" fmla="*/ 0 w 9"/>
                <a:gd name="T31" fmla="*/ 6 h 7"/>
                <a:gd name="T32" fmla="*/ 0 w 9"/>
                <a:gd name="T33" fmla="*/ 6 h 7"/>
                <a:gd name="T34" fmla="*/ 0 w 9"/>
                <a:gd name="T35" fmla="*/ 7 h 7"/>
                <a:gd name="T36" fmla="*/ 8 w 9"/>
                <a:gd name="T37" fmla="*/ 3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7"/>
                <a:gd name="T59" fmla="*/ 9 w 9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7">
                  <a:moveTo>
                    <a:pt x="8" y="3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2CB0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3" name="Freeform 98"/>
            <p:cNvSpPr>
              <a:spLocks/>
            </p:cNvSpPr>
            <p:nvPr/>
          </p:nvSpPr>
          <p:spPr bwMode="auto">
            <a:xfrm>
              <a:off x="1963" y="3464"/>
              <a:ext cx="24" cy="13"/>
            </a:xfrm>
            <a:custGeom>
              <a:avLst/>
              <a:gdLst>
                <a:gd name="T0" fmla="*/ 23 w 24"/>
                <a:gd name="T1" fmla="*/ 1 h 13"/>
                <a:gd name="T2" fmla="*/ 23 w 24"/>
                <a:gd name="T3" fmla="*/ 1 h 13"/>
                <a:gd name="T4" fmla="*/ 24 w 24"/>
                <a:gd name="T5" fmla="*/ 2 h 13"/>
                <a:gd name="T6" fmla="*/ 24 w 24"/>
                <a:gd name="T7" fmla="*/ 2 h 13"/>
                <a:gd name="T8" fmla="*/ 24 w 24"/>
                <a:gd name="T9" fmla="*/ 3 h 13"/>
                <a:gd name="T10" fmla="*/ 24 w 24"/>
                <a:gd name="T11" fmla="*/ 3 h 13"/>
                <a:gd name="T12" fmla="*/ 23 w 24"/>
                <a:gd name="T13" fmla="*/ 3 h 13"/>
                <a:gd name="T14" fmla="*/ 23 w 24"/>
                <a:gd name="T15" fmla="*/ 3 h 13"/>
                <a:gd name="T16" fmla="*/ 23 w 24"/>
                <a:gd name="T17" fmla="*/ 3 h 13"/>
                <a:gd name="T18" fmla="*/ 0 w 24"/>
                <a:gd name="T19" fmla="*/ 13 h 13"/>
                <a:gd name="T20" fmla="*/ 2 w 24"/>
                <a:gd name="T21" fmla="*/ 8 h 13"/>
                <a:gd name="T22" fmla="*/ 20 w 24"/>
                <a:gd name="T23" fmla="*/ 0 h 13"/>
                <a:gd name="T24" fmla="*/ 20 w 24"/>
                <a:gd name="T25" fmla="*/ 0 h 13"/>
                <a:gd name="T26" fmla="*/ 21 w 24"/>
                <a:gd name="T27" fmla="*/ 0 h 13"/>
                <a:gd name="T28" fmla="*/ 22 w 24"/>
                <a:gd name="T29" fmla="*/ 0 h 13"/>
                <a:gd name="T30" fmla="*/ 23 w 24"/>
                <a:gd name="T31" fmla="*/ 1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"/>
                <a:gd name="T49" fmla="*/ 0 h 13"/>
                <a:gd name="T50" fmla="*/ 24 w 24"/>
                <a:gd name="T51" fmla="*/ 13 h 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" h="13">
                  <a:moveTo>
                    <a:pt x="23" y="1"/>
                  </a:moveTo>
                  <a:lnTo>
                    <a:pt x="23" y="1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0" y="13"/>
                  </a:lnTo>
                  <a:lnTo>
                    <a:pt x="2" y="8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4" name="Freeform 99"/>
            <p:cNvSpPr>
              <a:spLocks/>
            </p:cNvSpPr>
            <p:nvPr/>
          </p:nvSpPr>
          <p:spPr bwMode="auto">
            <a:xfrm>
              <a:off x="1972" y="3464"/>
              <a:ext cx="14" cy="9"/>
            </a:xfrm>
            <a:custGeom>
              <a:avLst/>
              <a:gdLst>
                <a:gd name="T0" fmla="*/ 2 w 14"/>
                <a:gd name="T1" fmla="*/ 9 h 9"/>
                <a:gd name="T2" fmla="*/ 2 w 14"/>
                <a:gd name="T3" fmla="*/ 9 h 9"/>
                <a:gd name="T4" fmla="*/ 2 w 14"/>
                <a:gd name="T5" fmla="*/ 8 h 9"/>
                <a:gd name="T6" fmla="*/ 2 w 14"/>
                <a:gd name="T7" fmla="*/ 8 h 9"/>
                <a:gd name="T8" fmla="*/ 3 w 14"/>
                <a:gd name="T9" fmla="*/ 8 h 9"/>
                <a:gd name="T10" fmla="*/ 3 w 14"/>
                <a:gd name="T11" fmla="*/ 7 h 9"/>
                <a:gd name="T12" fmla="*/ 2 w 14"/>
                <a:gd name="T13" fmla="*/ 7 h 9"/>
                <a:gd name="T14" fmla="*/ 2 w 14"/>
                <a:gd name="T15" fmla="*/ 5 h 9"/>
                <a:gd name="T16" fmla="*/ 0 w 14"/>
                <a:gd name="T17" fmla="*/ 5 h 9"/>
                <a:gd name="T18" fmla="*/ 11 w 14"/>
                <a:gd name="T19" fmla="*/ 0 h 9"/>
                <a:gd name="T20" fmla="*/ 11 w 14"/>
                <a:gd name="T21" fmla="*/ 0 h 9"/>
                <a:gd name="T22" fmla="*/ 12 w 14"/>
                <a:gd name="T23" fmla="*/ 0 h 9"/>
                <a:gd name="T24" fmla="*/ 13 w 14"/>
                <a:gd name="T25" fmla="*/ 1 h 9"/>
                <a:gd name="T26" fmla="*/ 13 w 14"/>
                <a:gd name="T27" fmla="*/ 1 h 9"/>
                <a:gd name="T28" fmla="*/ 14 w 14"/>
                <a:gd name="T29" fmla="*/ 1 h 9"/>
                <a:gd name="T30" fmla="*/ 14 w 14"/>
                <a:gd name="T31" fmla="*/ 2 h 9"/>
                <a:gd name="T32" fmla="*/ 14 w 14"/>
                <a:gd name="T33" fmla="*/ 2 h 9"/>
                <a:gd name="T34" fmla="*/ 14 w 14"/>
                <a:gd name="T35" fmla="*/ 3 h 9"/>
                <a:gd name="T36" fmla="*/ 2 w 14"/>
                <a:gd name="T37" fmla="*/ 9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9"/>
                <a:gd name="T59" fmla="*/ 14 w 14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9">
                  <a:moveTo>
                    <a:pt x="2" y="9"/>
                  </a:moveTo>
                  <a:lnTo>
                    <a:pt x="2" y="9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169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5" name="Freeform 100"/>
            <p:cNvSpPr>
              <a:spLocks/>
            </p:cNvSpPr>
            <p:nvPr/>
          </p:nvSpPr>
          <p:spPr bwMode="auto">
            <a:xfrm>
              <a:off x="1964" y="3469"/>
              <a:ext cx="10" cy="7"/>
            </a:xfrm>
            <a:custGeom>
              <a:avLst/>
              <a:gdLst>
                <a:gd name="T0" fmla="*/ 10 w 10"/>
                <a:gd name="T1" fmla="*/ 4 h 7"/>
                <a:gd name="T2" fmla="*/ 10 w 10"/>
                <a:gd name="T3" fmla="*/ 4 h 7"/>
                <a:gd name="T4" fmla="*/ 10 w 10"/>
                <a:gd name="T5" fmla="*/ 4 h 7"/>
                <a:gd name="T6" fmla="*/ 10 w 10"/>
                <a:gd name="T7" fmla="*/ 3 h 7"/>
                <a:gd name="T8" fmla="*/ 10 w 10"/>
                <a:gd name="T9" fmla="*/ 3 h 7"/>
                <a:gd name="T10" fmla="*/ 10 w 10"/>
                <a:gd name="T11" fmla="*/ 2 h 7"/>
                <a:gd name="T12" fmla="*/ 10 w 10"/>
                <a:gd name="T13" fmla="*/ 2 h 7"/>
                <a:gd name="T14" fmla="*/ 8 w 10"/>
                <a:gd name="T15" fmla="*/ 0 h 7"/>
                <a:gd name="T16" fmla="*/ 7 w 10"/>
                <a:gd name="T17" fmla="*/ 0 h 7"/>
                <a:gd name="T18" fmla="*/ 3 w 10"/>
                <a:gd name="T19" fmla="*/ 3 h 7"/>
                <a:gd name="T20" fmla="*/ 3 w 10"/>
                <a:gd name="T21" fmla="*/ 3 h 7"/>
                <a:gd name="T22" fmla="*/ 3 w 10"/>
                <a:gd name="T23" fmla="*/ 3 h 7"/>
                <a:gd name="T24" fmla="*/ 3 w 10"/>
                <a:gd name="T25" fmla="*/ 4 h 7"/>
                <a:gd name="T26" fmla="*/ 1 w 10"/>
                <a:gd name="T27" fmla="*/ 4 h 7"/>
                <a:gd name="T28" fmla="*/ 1 w 10"/>
                <a:gd name="T29" fmla="*/ 5 h 7"/>
                <a:gd name="T30" fmla="*/ 0 w 10"/>
                <a:gd name="T31" fmla="*/ 6 h 7"/>
                <a:gd name="T32" fmla="*/ 0 w 10"/>
                <a:gd name="T33" fmla="*/ 6 h 7"/>
                <a:gd name="T34" fmla="*/ 0 w 10"/>
                <a:gd name="T35" fmla="*/ 7 h 7"/>
                <a:gd name="T36" fmla="*/ 10 w 10"/>
                <a:gd name="T37" fmla="*/ 4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7"/>
                <a:gd name="T59" fmla="*/ 10 w 10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7">
                  <a:moveTo>
                    <a:pt x="10" y="4"/>
                  </a:moveTo>
                  <a:lnTo>
                    <a:pt x="10" y="4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8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3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FB0F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6" name="Freeform 101"/>
            <p:cNvSpPr>
              <a:spLocks/>
            </p:cNvSpPr>
            <p:nvPr/>
          </p:nvSpPr>
          <p:spPr bwMode="auto">
            <a:xfrm>
              <a:off x="1929" y="3342"/>
              <a:ext cx="14" cy="10"/>
            </a:xfrm>
            <a:custGeom>
              <a:avLst/>
              <a:gdLst>
                <a:gd name="T0" fmla="*/ 2 w 14"/>
                <a:gd name="T1" fmla="*/ 7 h 10"/>
                <a:gd name="T2" fmla="*/ 2 w 14"/>
                <a:gd name="T3" fmla="*/ 7 h 10"/>
                <a:gd name="T4" fmla="*/ 0 w 14"/>
                <a:gd name="T5" fmla="*/ 7 h 10"/>
                <a:gd name="T6" fmla="*/ 0 w 14"/>
                <a:gd name="T7" fmla="*/ 7 h 10"/>
                <a:gd name="T8" fmla="*/ 0 w 14"/>
                <a:gd name="T9" fmla="*/ 8 h 10"/>
                <a:gd name="T10" fmla="*/ 0 w 14"/>
                <a:gd name="T11" fmla="*/ 8 h 10"/>
                <a:gd name="T12" fmla="*/ 0 w 14"/>
                <a:gd name="T13" fmla="*/ 9 h 10"/>
                <a:gd name="T14" fmla="*/ 2 w 14"/>
                <a:gd name="T15" fmla="*/ 9 h 10"/>
                <a:gd name="T16" fmla="*/ 3 w 14"/>
                <a:gd name="T17" fmla="*/ 10 h 10"/>
                <a:gd name="T18" fmla="*/ 14 w 14"/>
                <a:gd name="T19" fmla="*/ 3 h 10"/>
                <a:gd name="T20" fmla="*/ 14 w 14"/>
                <a:gd name="T21" fmla="*/ 3 h 10"/>
                <a:gd name="T22" fmla="*/ 14 w 14"/>
                <a:gd name="T23" fmla="*/ 3 h 10"/>
                <a:gd name="T24" fmla="*/ 14 w 14"/>
                <a:gd name="T25" fmla="*/ 2 h 10"/>
                <a:gd name="T26" fmla="*/ 14 w 14"/>
                <a:gd name="T27" fmla="*/ 2 h 10"/>
                <a:gd name="T28" fmla="*/ 14 w 14"/>
                <a:gd name="T29" fmla="*/ 1 h 10"/>
                <a:gd name="T30" fmla="*/ 14 w 14"/>
                <a:gd name="T31" fmla="*/ 0 h 10"/>
                <a:gd name="T32" fmla="*/ 13 w 14"/>
                <a:gd name="T33" fmla="*/ 0 h 10"/>
                <a:gd name="T34" fmla="*/ 11 w 14"/>
                <a:gd name="T35" fmla="*/ 0 h 10"/>
                <a:gd name="T36" fmla="*/ 2 w 14"/>
                <a:gd name="T37" fmla="*/ 7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10"/>
                <a:gd name="T59" fmla="*/ 14 w 14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10">
                  <a:moveTo>
                    <a:pt x="2" y="7"/>
                  </a:moveTo>
                  <a:lnTo>
                    <a:pt x="2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2" y="9"/>
                  </a:lnTo>
                  <a:lnTo>
                    <a:pt x="3" y="10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7" name="Freeform 102"/>
            <p:cNvSpPr>
              <a:spLocks/>
            </p:cNvSpPr>
            <p:nvPr/>
          </p:nvSpPr>
          <p:spPr bwMode="auto">
            <a:xfrm>
              <a:off x="1931" y="3343"/>
              <a:ext cx="11" cy="8"/>
            </a:xfrm>
            <a:custGeom>
              <a:avLst/>
              <a:gdLst>
                <a:gd name="T0" fmla="*/ 0 w 11"/>
                <a:gd name="T1" fmla="*/ 6 h 8"/>
                <a:gd name="T2" fmla="*/ 0 w 11"/>
                <a:gd name="T3" fmla="*/ 6 h 8"/>
                <a:gd name="T4" fmla="*/ 0 w 11"/>
                <a:gd name="T5" fmla="*/ 7 h 8"/>
                <a:gd name="T6" fmla="*/ 0 w 11"/>
                <a:gd name="T7" fmla="*/ 7 h 8"/>
                <a:gd name="T8" fmla="*/ 1 w 11"/>
                <a:gd name="T9" fmla="*/ 8 h 8"/>
                <a:gd name="T10" fmla="*/ 11 w 11"/>
                <a:gd name="T11" fmla="*/ 2 h 8"/>
                <a:gd name="T12" fmla="*/ 11 w 11"/>
                <a:gd name="T13" fmla="*/ 2 h 8"/>
                <a:gd name="T14" fmla="*/ 10 w 11"/>
                <a:gd name="T15" fmla="*/ 2 h 8"/>
                <a:gd name="T16" fmla="*/ 10 w 11"/>
                <a:gd name="T17" fmla="*/ 2 h 8"/>
                <a:gd name="T18" fmla="*/ 9 w 11"/>
                <a:gd name="T19" fmla="*/ 2 h 8"/>
                <a:gd name="T20" fmla="*/ 9 w 11"/>
                <a:gd name="T21" fmla="*/ 1 h 8"/>
                <a:gd name="T22" fmla="*/ 9 w 11"/>
                <a:gd name="T23" fmla="*/ 1 h 8"/>
                <a:gd name="T24" fmla="*/ 9 w 11"/>
                <a:gd name="T25" fmla="*/ 0 h 8"/>
                <a:gd name="T26" fmla="*/ 9 w 11"/>
                <a:gd name="T27" fmla="*/ 0 h 8"/>
                <a:gd name="T28" fmla="*/ 0 w 11"/>
                <a:gd name="T29" fmla="*/ 6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8"/>
                <a:gd name="T47" fmla="*/ 11 w 11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8">
                  <a:moveTo>
                    <a:pt x="0" y="6"/>
                  </a:move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9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B0F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8" name="Freeform 103"/>
            <p:cNvSpPr>
              <a:spLocks/>
            </p:cNvSpPr>
            <p:nvPr/>
          </p:nvSpPr>
          <p:spPr bwMode="auto">
            <a:xfrm>
              <a:off x="1979" y="3472"/>
              <a:ext cx="14" cy="10"/>
            </a:xfrm>
            <a:custGeom>
              <a:avLst/>
              <a:gdLst>
                <a:gd name="T0" fmla="*/ 13 w 14"/>
                <a:gd name="T1" fmla="*/ 3 h 10"/>
                <a:gd name="T2" fmla="*/ 13 w 14"/>
                <a:gd name="T3" fmla="*/ 3 h 10"/>
                <a:gd name="T4" fmla="*/ 14 w 14"/>
                <a:gd name="T5" fmla="*/ 3 h 10"/>
                <a:gd name="T6" fmla="*/ 14 w 14"/>
                <a:gd name="T7" fmla="*/ 3 h 10"/>
                <a:gd name="T8" fmla="*/ 14 w 14"/>
                <a:gd name="T9" fmla="*/ 2 h 10"/>
                <a:gd name="T10" fmla="*/ 14 w 14"/>
                <a:gd name="T11" fmla="*/ 2 h 10"/>
                <a:gd name="T12" fmla="*/ 14 w 14"/>
                <a:gd name="T13" fmla="*/ 1 h 10"/>
                <a:gd name="T14" fmla="*/ 13 w 14"/>
                <a:gd name="T15" fmla="*/ 1 h 10"/>
                <a:gd name="T16" fmla="*/ 12 w 14"/>
                <a:gd name="T17" fmla="*/ 0 h 10"/>
                <a:gd name="T18" fmla="*/ 0 w 14"/>
                <a:gd name="T19" fmla="*/ 7 h 10"/>
                <a:gd name="T20" fmla="*/ 0 w 14"/>
                <a:gd name="T21" fmla="*/ 7 h 10"/>
                <a:gd name="T22" fmla="*/ 0 w 14"/>
                <a:gd name="T23" fmla="*/ 7 h 10"/>
                <a:gd name="T24" fmla="*/ 0 w 14"/>
                <a:gd name="T25" fmla="*/ 8 h 10"/>
                <a:gd name="T26" fmla="*/ 0 w 14"/>
                <a:gd name="T27" fmla="*/ 8 h 10"/>
                <a:gd name="T28" fmla="*/ 0 w 14"/>
                <a:gd name="T29" fmla="*/ 9 h 10"/>
                <a:gd name="T30" fmla="*/ 0 w 14"/>
                <a:gd name="T31" fmla="*/ 9 h 10"/>
                <a:gd name="T32" fmla="*/ 2 w 14"/>
                <a:gd name="T33" fmla="*/ 10 h 10"/>
                <a:gd name="T34" fmla="*/ 4 w 14"/>
                <a:gd name="T35" fmla="*/ 10 h 10"/>
                <a:gd name="T36" fmla="*/ 13 w 14"/>
                <a:gd name="T37" fmla="*/ 3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10"/>
                <a:gd name="T59" fmla="*/ 14 w 14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10">
                  <a:moveTo>
                    <a:pt x="13" y="3"/>
                  </a:moveTo>
                  <a:lnTo>
                    <a:pt x="13" y="3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9" name="Freeform 104"/>
            <p:cNvSpPr>
              <a:spLocks/>
            </p:cNvSpPr>
            <p:nvPr/>
          </p:nvSpPr>
          <p:spPr bwMode="auto">
            <a:xfrm>
              <a:off x="1981" y="3473"/>
              <a:ext cx="11" cy="8"/>
            </a:xfrm>
            <a:custGeom>
              <a:avLst/>
              <a:gdLst>
                <a:gd name="T0" fmla="*/ 11 w 11"/>
                <a:gd name="T1" fmla="*/ 2 h 8"/>
                <a:gd name="T2" fmla="*/ 11 w 11"/>
                <a:gd name="T3" fmla="*/ 2 h 8"/>
                <a:gd name="T4" fmla="*/ 11 w 11"/>
                <a:gd name="T5" fmla="*/ 1 h 8"/>
                <a:gd name="T6" fmla="*/ 11 w 11"/>
                <a:gd name="T7" fmla="*/ 1 h 8"/>
                <a:gd name="T8" fmla="*/ 10 w 11"/>
                <a:gd name="T9" fmla="*/ 0 h 8"/>
                <a:gd name="T10" fmla="*/ 0 w 11"/>
                <a:gd name="T11" fmla="*/ 6 h 8"/>
                <a:gd name="T12" fmla="*/ 0 w 11"/>
                <a:gd name="T13" fmla="*/ 6 h 8"/>
                <a:gd name="T14" fmla="*/ 1 w 11"/>
                <a:gd name="T15" fmla="*/ 6 h 8"/>
                <a:gd name="T16" fmla="*/ 1 w 11"/>
                <a:gd name="T17" fmla="*/ 6 h 8"/>
                <a:gd name="T18" fmla="*/ 2 w 11"/>
                <a:gd name="T19" fmla="*/ 6 h 8"/>
                <a:gd name="T20" fmla="*/ 2 w 11"/>
                <a:gd name="T21" fmla="*/ 7 h 8"/>
                <a:gd name="T22" fmla="*/ 2 w 11"/>
                <a:gd name="T23" fmla="*/ 7 h 8"/>
                <a:gd name="T24" fmla="*/ 2 w 11"/>
                <a:gd name="T25" fmla="*/ 7 h 8"/>
                <a:gd name="T26" fmla="*/ 2 w 11"/>
                <a:gd name="T27" fmla="*/ 8 h 8"/>
                <a:gd name="T28" fmla="*/ 11 w 11"/>
                <a:gd name="T29" fmla="*/ 2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8"/>
                <a:gd name="T47" fmla="*/ 11 w 11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8">
                  <a:moveTo>
                    <a:pt x="11" y="2"/>
                  </a:moveTo>
                  <a:lnTo>
                    <a:pt x="11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FB0F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60" name="Picture 10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67" y="3465"/>
              <a:ext cx="741" cy="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761" name="Text Box 106"/>
            <p:cNvSpPr txBox="1">
              <a:spLocks noChangeArrowheads="1"/>
            </p:cNvSpPr>
            <p:nvPr/>
          </p:nvSpPr>
          <p:spPr bwMode="auto">
            <a:xfrm>
              <a:off x="1341" y="3741"/>
              <a:ext cx="72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rgbClr val="000005"/>
                  </a:solidFill>
                </a:rPr>
                <a:t>nucleus</a:t>
              </a:r>
              <a:endParaRPr lang="en-US" sz="2000">
                <a:solidFill>
                  <a:srgbClr val="000005"/>
                </a:solidFill>
              </a:endParaRPr>
            </a:p>
          </p:txBody>
        </p:sp>
      </p:grpSp>
      <p:sp>
        <p:nvSpPr>
          <p:cNvPr id="27654" name="Text Box 108"/>
          <p:cNvSpPr txBox="1">
            <a:spLocks noChangeArrowheads="1"/>
          </p:cNvSpPr>
          <p:nvPr/>
        </p:nvSpPr>
        <p:spPr bwMode="auto">
          <a:xfrm>
            <a:off x="4516438" y="3149600"/>
            <a:ext cx="143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rgbClr val="000005"/>
                </a:solidFill>
              </a:rPr>
              <a:t>cytoplasm</a:t>
            </a:r>
            <a:endParaRPr lang="en-US" sz="2000">
              <a:solidFill>
                <a:srgbClr val="000005"/>
              </a:solidFill>
            </a:endParaRPr>
          </a:p>
        </p:txBody>
      </p:sp>
      <p:pic>
        <p:nvPicPr>
          <p:cNvPr id="480365" name="Picture 10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3113" y="3652838"/>
            <a:ext cx="197485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0366" name="Text Box 110"/>
          <p:cNvSpPr txBox="1">
            <a:spLocks noChangeArrowheads="1"/>
          </p:cNvSpPr>
          <p:nvPr/>
        </p:nvSpPr>
        <p:spPr bwMode="auto">
          <a:xfrm>
            <a:off x="6021388" y="5964238"/>
            <a:ext cx="1327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rgbClr val="000005"/>
                </a:solidFill>
              </a:rPr>
              <a:t>ribosome</a:t>
            </a:r>
            <a:endParaRPr lang="en-US" sz="2000">
              <a:solidFill>
                <a:srgbClr val="000005"/>
              </a:solidFill>
            </a:endParaRPr>
          </a:p>
        </p:txBody>
      </p:sp>
      <p:grpSp>
        <p:nvGrpSpPr>
          <p:cNvPr id="3" name="Group 111"/>
          <p:cNvGrpSpPr>
            <a:grpSpLocks/>
          </p:cNvGrpSpPr>
          <p:nvPr/>
        </p:nvGrpSpPr>
        <p:grpSpPr bwMode="auto">
          <a:xfrm>
            <a:off x="7373938" y="788988"/>
            <a:ext cx="1460500" cy="4057650"/>
            <a:chOff x="4704" y="576"/>
            <a:chExt cx="920" cy="2556"/>
          </a:xfrm>
        </p:grpSpPr>
        <p:pic>
          <p:nvPicPr>
            <p:cNvPr id="27660" name="Picture 11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088" y="2352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1" name="Picture 11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752" y="2832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2" name="Picture 11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800" y="1536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3" name="Picture 115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848" y="2544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4" name="Picture 11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704" y="1824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5" name="Picture 11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992" y="1296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6" name="Picture 118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896" y="2100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7" name="Picture 119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088" y="1008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8" name="Picture 120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280" y="768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9" name="Picture 12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040" y="576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80378" name="Picture 122" descr="growth_hormones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CFDFC"/>
              </a:clrFrom>
              <a:clrTo>
                <a:srgbClr val="FCFDFC">
                  <a:alpha val="0"/>
                </a:srgbClr>
              </a:clrTo>
            </a:clrChange>
          </a:blip>
          <a:srcRect r="46036" b="41022"/>
          <a:stretch>
            <a:fillRect/>
          </a:stretch>
        </p:blipFill>
        <p:spPr bwMode="auto">
          <a:xfrm>
            <a:off x="5983288" y="252413"/>
            <a:ext cx="150018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0379" name="AutoShape 123"/>
          <p:cNvSpPr>
            <a:spLocks noChangeArrowheads="1"/>
          </p:cNvSpPr>
          <p:nvPr/>
        </p:nvSpPr>
        <p:spPr bwMode="auto">
          <a:xfrm>
            <a:off x="7853363" y="5229225"/>
            <a:ext cx="1157287" cy="676275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</p:spPr>
        <p:txBody>
          <a:bodyPr wrap="none" lIns="45720" tIns="0" rIns="45720" bIns="0" anchor="ctr">
            <a:spAutoFit/>
          </a:bodyPr>
          <a:lstStyle/>
          <a:p>
            <a:r>
              <a:rPr lang="en-US" sz="2000" b="1">
                <a:solidFill>
                  <a:srgbClr val="000005"/>
                </a:solidFill>
              </a:rPr>
              <a:t>build</a:t>
            </a:r>
            <a:br>
              <a:rPr lang="en-US" sz="2000" b="1">
                <a:solidFill>
                  <a:srgbClr val="000005"/>
                </a:solidFill>
              </a:rPr>
            </a:br>
            <a:r>
              <a:rPr lang="en-US" sz="2000" b="1">
                <a:solidFill>
                  <a:srgbClr val="000005"/>
                </a:solidFill>
              </a:rPr>
              <a:t>proteins</a:t>
            </a:r>
            <a:endParaRPr lang="en-US" sz="1800">
              <a:solidFill>
                <a:srgbClr val="00000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0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0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03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0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0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80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8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0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0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803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69" grpId="0" build="p" autoUpdateAnimBg="0"/>
      <p:bldP spid="480366" grpId="0"/>
      <p:bldP spid="480379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val 14"/>
          <p:cNvSpPr>
            <a:spLocks noChangeArrowheads="1"/>
          </p:cNvSpPr>
          <p:nvPr/>
        </p:nvSpPr>
        <p:spPr bwMode="auto">
          <a:xfrm>
            <a:off x="341313" y="3148013"/>
            <a:ext cx="8083550" cy="3709987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Passing on DNA information</a:t>
            </a:r>
          </a:p>
        </p:txBody>
      </p:sp>
      <p:sp>
        <p:nvSpPr>
          <p:cNvPr id="482317" name="Rectangle 1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25500" y="1371600"/>
            <a:ext cx="7772400" cy="24717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Need to get DNA gene information </a:t>
            </a:r>
            <a:br>
              <a:rPr lang="en-US" smtClean="0"/>
            </a:br>
            <a:r>
              <a:rPr lang="en-US" smtClean="0"/>
              <a:t>from nucleus to cytoplasm</a:t>
            </a:r>
            <a:endParaRPr lang="en-US" sz="2600" smtClean="0">
              <a:solidFill>
                <a:srgbClr val="CC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u="sng" smtClean="0">
                <a:solidFill>
                  <a:srgbClr val="CC0000"/>
                </a:solidFill>
              </a:rPr>
              <a:t>need a copy of DNA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smtClean="0">
                <a:solidFill>
                  <a:srgbClr val="CC0000"/>
                </a:solidFill>
              </a:rPr>
              <a:t>messenger RNA</a:t>
            </a:r>
          </a:p>
        </p:txBody>
      </p:sp>
      <p:pic>
        <p:nvPicPr>
          <p:cNvPr id="29701" name="Picture 10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91188" y="3652838"/>
            <a:ext cx="197485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443413" y="3998913"/>
            <a:ext cx="1038225" cy="1177925"/>
            <a:chOff x="5661" y="3964"/>
            <a:chExt cx="2700" cy="3060"/>
          </a:xfrm>
        </p:grpSpPr>
        <p:pic>
          <p:nvPicPr>
            <p:cNvPr id="29812" name="Picture 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661" y="3964"/>
              <a:ext cx="2700" cy="1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813" name="Picture 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661" y="4504"/>
              <a:ext cx="2700" cy="1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814" name="Picture 1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661" y="5215"/>
              <a:ext cx="2700" cy="1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703" name="Group 15"/>
          <p:cNvGrpSpPr>
            <a:grpSpLocks/>
          </p:cNvGrpSpPr>
          <p:nvPr/>
        </p:nvGrpSpPr>
        <p:grpSpPr bwMode="auto">
          <a:xfrm>
            <a:off x="1004888" y="3524250"/>
            <a:ext cx="3475037" cy="2770188"/>
            <a:chOff x="725" y="2375"/>
            <a:chExt cx="2189" cy="1745"/>
          </a:xfrm>
        </p:grpSpPr>
        <p:sp>
          <p:nvSpPr>
            <p:cNvPr id="29720" name="Oval 16"/>
            <p:cNvSpPr>
              <a:spLocks noChangeArrowheads="1"/>
            </p:cNvSpPr>
            <p:nvPr/>
          </p:nvSpPr>
          <p:spPr bwMode="auto">
            <a:xfrm>
              <a:off x="725" y="2375"/>
              <a:ext cx="2189" cy="1745"/>
            </a:xfrm>
            <a:prstGeom prst="ellipse">
              <a:avLst/>
            </a:pr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1" name="Freeform 17"/>
            <p:cNvSpPr>
              <a:spLocks/>
            </p:cNvSpPr>
            <p:nvPr/>
          </p:nvSpPr>
          <p:spPr bwMode="auto">
            <a:xfrm>
              <a:off x="1428" y="3651"/>
              <a:ext cx="1071" cy="169"/>
            </a:xfrm>
            <a:custGeom>
              <a:avLst/>
              <a:gdLst>
                <a:gd name="T0" fmla="*/ 762 w 1071"/>
                <a:gd name="T1" fmla="*/ 2 h 169"/>
                <a:gd name="T2" fmla="*/ 827 w 1071"/>
                <a:gd name="T3" fmla="*/ 2 h 169"/>
                <a:gd name="T4" fmla="*/ 895 w 1071"/>
                <a:gd name="T5" fmla="*/ 9 h 169"/>
                <a:gd name="T6" fmla="*/ 961 w 1071"/>
                <a:gd name="T7" fmla="*/ 20 h 169"/>
                <a:gd name="T8" fmla="*/ 1016 w 1071"/>
                <a:gd name="T9" fmla="*/ 34 h 169"/>
                <a:gd name="T10" fmla="*/ 1055 w 1071"/>
                <a:gd name="T11" fmla="*/ 48 h 169"/>
                <a:gd name="T12" fmla="*/ 1069 w 1071"/>
                <a:gd name="T13" fmla="*/ 57 h 169"/>
                <a:gd name="T14" fmla="*/ 1071 w 1071"/>
                <a:gd name="T15" fmla="*/ 63 h 169"/>
                <a:gd name="T16" fmla="*/ 1062 w 1071"/>
                <a:gd name="T17" fmla="*/ 68 h 169"/>
                <a:gd name="T18" fmla="*/ 1036 w 1071"/>
                <a:gd name="T19" fmla="*/ 72 h 169"/>
                <a:gd name="T20" fmla="*/ 1005 w 1071"/>
                <a:gd name="T21" fmla="*/ 73 h 169"/>
                <a:gd name="T22" fmla="*/ 871 w 1071"/>
                <a:gd name="T23" fmla="*/ 75 h 169"/>
                <a:gd name="T24" fmla="*/ 777 w 1071"/>
                <a:gd name="T25" fmla="*/ 82 h 169"/>
                <a:gd name="T26" fmla="*/ 756 w 1071"/>
                <a:gd name="T27" fmla="*/ 85 h 169"/>
                <a:gd name="T28" fmla="*/ 753 w 1071"/>
                <a:gd name="T29" fmla="*/ 89 h 169"/>
                <a:gd name="T30" fmla="*/ 757 w 1071"/>
                <a:gd name="T31" fmla="*/ 91 h 169"/>
                <a:gd name="T32" fmla="*/ 786 w 1071"/>
                <a:gd name="T33" fmla="*/ 97 h 169"/>
                <a:gd name="T34" fmla="*/ 846 w 1071"/>
                <a:gd name="T35" fmla="*/ 102 h 169"/>
                <a:gd name="T36" fmla="*/ 921 w 1071"/>
                <a:gd name="T37" fmla="*/ 109 h 169"/>
                <a:gd name="T38" fmla="*/ 983 w 1071"/>
                <a:gd name="T39" fmla="*/ 119 h 169"/>
                <a:gd name="T40" fmla="*/ 1030 w 1071"/>
                <a:gd name="T41" fmla="*/ 128 h 169"/>
                <a:gd name="T42" fmla="*/ 1051 w 1071"/>
                <a:gd name="T43" fmla="*/ 136 h 169"/>
                <a:gd name="T44" fmla="*/ 1057 w 1071"/>
                <a:gd name="T45" fmla="*/ 141 h 169"/>
                <a:gd name="T46" fmla="*/ 1055 w 1071"/>
                <a:gd name="T47" fmla="*/ 145 h 169"/>
                <a:gd name="T48" fmla="*/ 1045 w 1071"/>
                <a:gd name="T49" fmla="*/ 149 h 169"/>
                <a:gd name="T50" fmla="*/ 1014 w 1071"/>
                <a:gd name="T51" fmla="*/ 155 h 169"/>
                <a:gd name="T52" fmla="*/ 937 w 1071"/>
                <a:gd name="T53" fmla="*/ 159 h 169"/>
                <a:gd name="T54" fmla="*/ 815 w 1071"/>
                <a:gd name="T55" fmla="*/ 162 h 169"/>
                <a:gd name="T56" fmla="*/ 662 w 1071"/>
                <a:gd name="T57" fmla="*/ 162 h 169"/>
                <a:gd name="T58" fmla="*/ 349 w 1071"/>
                <a:gd name="T59" fmla="*/ 166 h 169"/>
                <a:gd name="T60" fmla="*/ 153 w 1071"/>
                <a:gd name="T61" fmla="*/ 167 h 169"/>
                <a:gd name="T62" fmla="*/ 59 w 1071"/>
                <a:gd name="T63" fmla="*/ 165 h 169"/>
                <a:gd name="T64" fmla="*/ 15 w 1071"/>
                <a:gd name="T65" fmla="*/ 162 h 169"/>
                <a:gd name="T66" fmla="*/ 2 w 1071"/>
                <a:gd name="T67" fmla="*/ 157 h 169"/>
                <a:gd name="T68" fmla="*/ 0 w 1071"/>
                <a:gd name="T69" fmla="*/ 155 h 169"/>
                <a:gd name="T70" fmla="*/ 2 w 1071"/>
                <a:gd name="T71" fmla="*/ 151 h 169"/>
                <a:gd name="T72" fmla="*/ 17 w 1071"/>
                <a:gd name="T73" fmla="*/ 144 h 169"/>
                <a:gd name="T74" fmla="*/ 31 w 1071"/>
                <a:gd name="T75" fmla="*/ 141 h 169"/>
                <a:gd name="T76" fmla="*/ 166 w 1071"/>
                <a:gd name="T77" fmla="*/ 104 h 169"/>
                <a:gd name="T78" fmla="*/ 184 w 1071"/>
                <a:gd name="T79" fmla="*/ 95 h 169"/>
                <a:gd name="T80" fmla="*/ 188 w 1071"/>
                <a:gd name="T81" fmla="*/ 92 h 169"/>
                <a:gd name="T82" fmla="*/ 182 w 1071"/>
                <a:gd name="T83" fmla="*/ 89 h 169"/>
                <a:gd name="T84" fmla="*/ 143 w 1071"/>
                <a:gd name="T85" fmla="*/ 82 h 169"/>
                <a:gd name="T86" fmla="*/ 95 w 1071"/>
                <a:gd name="T87" fmla="*/ 77 h 169"/>
                <a:gd name="T88" fmla="*/ 73 w 1071"/>
                <a:gd name="T89" fmla="*/ 73 h 169"/>
                <a:gd name="T90" fmla="*/ 69 w 1071"/>
                <a:gd name="T91" fmla="*/ 71 h 169"/>
                <a:gd name="T92" fmla="*/ 76 w 1071"/>
                <a:gd name="T93" fmla="*/ 68 h 169"/>
                <a:gd name="T94" fmla="*/ 117 w 1071"/>
                <a:gd name="T95" fmla="*/ 60 h 169"/>
                <a:gd name="T96" fmla="*/ 212 w 1071"/>
                <a:gd name="T97" fmla="*/ 48 h 169"/>
                <a:gd name="T98" fmla="*/ 476 w 1071"/>
                <a:gd name="T99" fmla="*/ 24 h 169"/>
                <a:gd name="T100" fmla="*/ 762 w 1071"/>
                <a:gd name="T101" fmla="*/ 2 h 16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71"/>
                <a:gd name="T154" fmla="*/ 0 h 169"/>
                <a:gd name="T155" fmla="*/ 1071 w 1071"/>
                <a:gd name="T156" fmla="*/ 169 h 16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71" h="169">
                  <a:moveTo>
                    <a:pt x="762" y="2"/>
                  </a:moveTo>
                  <a:lnTo>
                    <a:pt x="762" y="2"/>
                  </a:lnTo>
                  <a:lnTo>
                    <a:pt x="793" y="0"/>
                  </a:lnTo>
                  <a:lnTo>
                    <a:pt x="827" y="2"/>
                  </a:lnTo>
                  <a:lnTo>
                    <a:pt x="861" y="5"/>
                  </a:lnTo>
                  <a:lnTo>
                    <a:pt x="895" y="9"/>
                  </a:lnTo>
                  <a:lnTo>
                    <a:pt x="929" y="14"/>
                  </a:lnTo>
                  <a:lnTo>
                    <a:pt x="961" y="20"/>
                  </a:lnTo>
                  <a:lnTo>
                    <a:pt x="990" y="27"/>
                  </a:lnTo>
                  <a:lnTo>
                    <a:pt x="1016" y="34"/>
                  </a:lnTo>
                  <a:lnTo>
                    <a:pt x="1038" y="41"/>
                  </a:lnTo>
                  <a:lnTo>
                    <a:pt x="1055" y="48"/>
                  </a:lnTo>
                  <a:lnTo>
                    <a:pt x="1066" y="55"/>
                  </a:lnTo>
                  <a:lnTo>
                    <a:pt x="1069" y="57"/>
                  </a:lnTo>
                  <a:lnTo>
                    <a:pt x="1071" y="61"/>
                  </a:lnTo>
                  <a:lnTo>
                    <a:pt x="1071" y="63"/>
                  </a:lnTo>
                  <a:lnTo>
                    <a:pt x="1067" y="65"/>
                  </a:lnTo>
                  <a:lnTo>
                    <a:pt x="1062" y="68"/>
                  </a:lnTo>
                  <a:lnTo>
                    <a:pt x="1057" y="70"/>
                  </a:lnTo>
                  <a:lnTo>
                    <a:pt x="1036" y="72"/>
                  </a:lnTo>
                  <a:lnTo>
                    <a:pt x="1005" y="73"/>
                  </a:lnTo>
                  <a:lnTo>
                    <a:pt x="935" y="73"/>
                  </a:lnTo>
                  <a:lnTo>
                    <a:pt x="871" y="75"/>
                  </a:lnTo>
                  <a:lnTo>
                    <a:pt x="816" y="78"/>
                  </a:lnTo>
                  <a:lnTo>
                    <a:pt x="777" y="82"/>
                  </a:lnTo>
                  <a:lnTo>
                    <a:pt x="764" y="84"/>
                  </a:lnTo>
                  <a:lnTo>
                    <a:pt x="756" y="85"/>
                  </a:lnTo>
                  <a:lnTo>
                    <a:pt x="753" y="87"/>
                  </a:lnTo>
                  <a:lnTo>
                    <a:pt x="753" y="89"/>
                  </a:lnTo>
                  <a:lnTo>
                    <a:pt x="755" y="90"/>
                  </a:lnTo>
                  <a:lnTo>
                    <a:pt x="757" y="91"/>
                  </a:lnTo>
                  <a:lnTo>
                    <a:pt x="767" y="93"/>
                  </a:lnTo>
                  <a:lnTo>
                    <a:pt x="786" y="97"/>
                  </a:lnTo>
                  <a:lnTo>
                    <a:pt x="812" y="99"/>
                  </a:lnTo>
                  <a:lnTo>
                    <a:pt x="846" y="102"/>
                  </a:lnTo>
                  <a:lnTo>
                    <a:pt x="921" y="109"/>
                  </a:lnTo>
                  <a:lnTo>
                    <a:pt x="953" y="114"/>
                  </a:lnTo>
                  <a:lnTo>
                    <a:pt x="983" y="119"/>
                  </a:lnTo>
                  <a:lnTo>
                    <a:pt x="1009" y="123"/>
                  </a:lnTo>
                  <a:lnTo>
                    <a:pt x="1030" y="128"/>
                  </a:lnTo>
                  <a:lnTo>
                    <a:pt x="1046" y="134"/>
                  </a:lnTo>
                  <a:lnTo>
                    <a:pt x="1051" y="136"/>
                  </a:lnTo>
                  <a:lnTo>
                    <a:pt x="1054" y="138"/>
                  </a:lnTo>
                  <a:lnTo>
                    <a:pt x="1057" y="141"/>
                  </a:lnTo>
                  <a:lnTo>
                    <a:pt x="1057" y="143"/>
                  </a:lnTo>
                  <a:lnTo>
                    <a:pt x="1055" y="145"/>
                  </a:lnTo>
                  <a:lnTo>
                    <a:pt x="1051" y="146"/>
                  </a:lnTo>
                  <a:lnTo>
                    <a:pt x="1045" y="149"/>
                  </a:lnTo>
                  <a:lnTo>
                    <a:pt x="1037" y="151"/>
                  </a:lnTo>
                  <a:lnTo>
                    <a:pt x="1014" y="155"/>
                  </a:lnTo>
                  <a:lnTo>
                    <a:pt x="981" y="157"/>
                  </a:lnTo>
                  <a:lnTo>
                    <a:pt x="937" y="159"/>
                  </a:lnTo>
                  <a:lnTo>
                    <a:pt x="881" y="160"/>
                  </a:lnTo>
                  <a:lnTo>
                    <a:pt x="815" y="162"/>
                  </a:lnTo>
                  <a:lnTo>
                    <a:pt x="662" y="162"/>
                  </a:lnTo>
                  <a:lnTo>
                    <a:pt x="503" y="164"/>
                  </a:lnTo>
                  <a:lnTo>
                    <a:pt x="349" y="166"/>
                  </a:lnTo>
                  <a:lnTo>
                    <a:pt x="212" y="169"/>
                  </a:lnTo>
                  <a:lnTo>
                    <a:pt x="153" y="167"/>
                  </a:lnTo>
                  <a:lnTo>
                    <a:pt x="101" y="167"/>
                  </a:lnTo>
                  <a:lnTo>
                    <a:pt x="59" y="165"/>
                  </a:lnTo>
                  <a:lnTo>
                    <a:pt x="26" y="163"/>
                  </a:lnTo>
                  <a:lnTo>
                    <a:pt x="15" y="162"/>
                  </a:lnTo>
                  <a:lnTo>
                    <a:pt x="7" y="159"/>
                  </a:lnTo>
                  <a:lnTo>
                    <a:pt x="2" y="157"/>
                  </a:lnTo>
                  <a:lnTo>
                    <a:pt x="1" y="156"/>
                  </a:lnTo>
                  <a:lnTo>
                    <a:pt x="0" y="155"/>
                  </a:lnTo>
                  <a:lnTo>
                    <a:pt x="1" y="152"/>
                  </a:lnTo>
                  <a:lnTo>
                    <a:pt x="2" y="151"/>
                  </a:lnTo>
                  <a:lnTo>
                    <a:pt x="8" y="148"/>
                  </a:lnTo>
                  <a:lnTo>
                    <a:pt x="17" y="144"/>
                  </a:lnTo>
                  <a:lnTo>
                    <a:pt x="31" y="141"/>
                  </a:lnTo>
                  <a:lnTo>
                    <a:pt x="134" y="113"/>
                  </a:lnTo>
                  <a:lnTo>
                    <a:pt x="166" y="104"/>
                  </a:lnTo>
                  <a:lnTo>
                    <a:pt x="176" y="99"/>
                  </a:lnTo>
                  <a:lnTo>
                    <a:pt x="184" y="95"/>
                  </a:lnTo>
                  <a:lnTo>
                    <a:pt x="187" y="93"/>
                  </a:lnTo>
                  <a:lnTo>
                    <a:pt x="188" y="92"/>
                  </a:lnTo>
                  <a:lnTo>
                    <a:pt x="187" y="91"/>
                  </a:lnTo>
                  <a:lnTo>
                    <a:pt x="182" y="89"/>
                  </a:lnTo>
                  <a:lnTo>
                    <a:pt x="173" y="86"/>
                  </a:lnTo>
                  <a:lnTo>
                    <a:pt x="143" y="82"/>
                  </a:lnTo>
                  <a:lnTo>
                    <a:pt x="95" y="77"/>
                  </a:lnTo>
                  <a:lnTo>
                    <a:pt x="81" y="76"/>
                  </a:lnTo>
                  <a:lnTo>
                    <a:pt x="73" y="73"/>
                  </a:lnTo>
                  <a:lnTo>
                    <a:pt x="69" y="72"/>
                  </a:lnTo>
                  <a:lnTo>
                    <a:pt x="69" y="71"/>
                  </a:lnTo>
                  <a:lnTo>
                    <a:pt x="70" y="70"/>
                  </a:lnTo>
                  <a:lnTo>
                    <a:pt x="76" y="68"/>
                  </a:lnTo>
                  <a:lnTo>
                    <a:pt x="87" y="65"/>
                  </a:lnTo>
                  <a:lnTo>
                    <a:pt x="117" y="60"/>
                  </a:lnTo>
                  <a:lnTo>
                    <a:pt x="160" y="54"/>
                  </a:lnTo>
                  <a:lnTo>
                    <a:pt x="212" y="48"/>
                  </a:lnTo>
                  <a:lnTo>
                    <a:pt x="339" y="35"/>
                  </a:lnTo>
                  <a:lnTo>
                    <a:pt x="476" y="24"/>
                  </a:lnTo>
                  <a:lnTo>
                    <a:pt x="605" y="13"/>
                  </a:lnTo>
                  <a:lnTo>
                    <a:pt x="762" y="2"/>
                  </a:lnTo>
                  <a:close/>
                </a:path>
              </a:pathLst>
            </a:custGeom>
            <a:solidFill>
              <a:srgbClr val="529A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2" name="Freeform 18"/>
            <p:cNvSpPr>
              <a:spLocks/>
            </p:cNvSpPr>
            <p:nvPr/>
          </p:nvSpPr>
          <p:spPr bwMode="auto">
            <a:xfrm>
              <a:off x="1573" y="3682"/>
              <a:ext cx="805" cy="114"/>
            </a:xfrm>
            <a:custGeom>
              <a:avLst/>
              <a:gdLst>
                <a:gd name="T0" fmla="*/ 104 w 805"/>
                <a:gd name="T1" fmla="*/ 56 h 114"/>
                <a:gd name="T2" fmla="*/ 76 w 805"/>
                <a:gd name="T3" fmla="*/ 45 h 114"/>
                <a:gd name="T4" fmla="*/ 72 w 805"/>
                <a:gd name="T5" fmla="*/ 40 h 114"/>
                <a:gd name="T6" fmla="*/ 78 w 805"/>
                <a:gd name="T7" fmla="*/ 37 h 114"/>
                <a:gd name="T8" fmla="*/ 108 w 805"/>
                <a:gd name="T9" fmla="*/ 33 h 114"/>
                <a:gd name="T10" fmla="*/ 250 w 805"/>
                <a:gd name="T11" fmla="*/ 26 h 114"/>
                <a:gd name="T12" fmla="*/ 315 w 805"/>
                <a:gd name="T13" fmla="*/ 22 h 114"/>
                <a:gd name="T14" fmla="*/ 504 w 805"/>
                <a:gd name="T15" fmla="*/ 5 h 114"/>
                <a:gd name="T16" fmla="*/ 620 w 805"/>
                <a:gd name="T17" fmla="*/ 0 h 114"/>
                <a:gd name="T18" fmla="*/ 673 w 805"/>
                <a:gd name="T19" fmla="*/ 1 h 114"/>
                <a:gd name="T20" fmla="*/ 723 w 805"/>
                <a:gd name="T21" fmla="*/ 5 h 114"/>
                <a:gd name="T22" fmla="*/ 763 w 805"/>
                <a:gd name="T23" fmla="*/ 11 h 114"/>
                <a:gd name="T24" fmla="*/ 802 w 805"/>
                <a:gd name="T25" fmla="*/ 19 h 114"/>
                <a:gd name="T26" fmla="*/ 804 w 805"/>
                <a:gd name="T27" fmla="*/ 23 h 114"/>
                <a:gd name="T28" fmla="*/ 793 w 805"/>
                <a:gd name="T29" fmla="*/ 25 h 114"/>
                <a:gd name="T30" fmla="*/ 705 w 805"/>
                <a:gd name="T31" fmla="*/ 29 h 114"/>
                <a:gd name="T32" fmla="*/ 662 w 805"/>
                <a:gd name="T33" fmla="*/ 31 h 114"/>
                <a:gd name="T34" fmla="*/ 583 w 805"/>
                <a:gd name="T35" fmla="*/ 40 h 114"/>
                <a:gd name="T36" fmla="*/ 554 w 805"/>
                <a:gd name="T37" fmla="*/ 47 h 114"/>
                <a:gd name="T38" fmla="*/ 536 w 805"/>
                <a:gd name="T39" fmla="*/ 54 h 114"/>
                <a:gd name="T40" fmla="*/ 532 w 805"/>
                <a:gd name="T41" fmla="*/ 59 h 114"/>
                <a:gd name="T42" fmla="*/ 533 w 805"/>
                <a:gd name="T43" fmla="*/ 62 h 114"/>
                <a:gd name="T44" fmla="*/ 538 w 805"/>
                <a:gd name="T45" fmla="*/ 67 h 114"/>
                <a:gd name="T46" fmla="*/ 563 w 805"/>
                <a:gd name="T47" fmla="*/ 76 h 114"/>
                <a:gd name="T48" fmla="*/ 584 w 805"/>
                <a:gd name="T49" fmla="*/ 80 h 114"/>
                <a:gd name="T50" fmla="*/ 618 w 805"/>
                <a:gd name="T51" fmla="*/ 89 h 114"/>
                <a:gd name="T52" fmla="*/ 624 w 805"/>
                <a:gd name="T53" fmla="*/ 92 h 114"/>
                <a:gd name="T54" fmla="*/ 622 w 805"/>
                <a:gd name="T55" fmla="*/ 95 h 114"/>
                <a:gd name="T56" fmla="*/ 605 w 805"/>
                <a:gd name="T57" fmla="*/ 100 h 114"/>
                <a:gd name="T58" fmla="*/ 568 w 805"/>
                <a:gd name="T59" fmla="*/ 105 h 114"/>
                <a:gd name="T60" fmla="*/ 455 w 805"/>
                <a:gd name="T61" fmla="*/ 110 h 114"/>
                <a:gd name="T62" fmla="*/ 319 w 805"/>
                <a:gd name="T63" fmla="*/ 113 h 114"/>
                <a:gd name="T64" fmla="*/ 182 w 805"/>
                <a:gd name="T65" fmla="*/ 114 h 114"/>
                <a:gd name="T66" fmla="*/ 65 w 805"/>
                <a:gd name="T67" fmla="*/ 112 h 114"/>
                <a:gd name="T68" fmla="*/ 11 w 805"/>
                <a:gd name="T69" fmla="*/ 107 h 114"/>
                <a:gd name="T70" fmla="*/ 1 w 805"/>
                <a:gd name="T71" fmla="*/ 104 h 114"/>
                <a:gd name="T72" fmla="*/ 1 w 805"/>
                <a:gd name="T73" fmla="*/ 100 h 114"/>
                <a:gd name="T74" fmla="*/ 13 w 805"/>
                <a:gd name="T75" fmla="*/ 96 h 114"/>
                <a:gd name="T76" fmla="*/ 29 w 805"/>
                <a:gd name="T77" fmla="*/ 92 h 114"/>
                <a:gd name="T78" fmla="*/ 96 w 805"/>
                <a:gd name="T79" fmla="*/ 81 h 114"/>
                <a:gd name="T80" fmla="*/ 133 w 805"/>
                <a:gd name="T81" fmla="*/ 75 h 114"/>
                <a:gd name="T82" fmla="*/ 139 w 805"/>
                <a:gd name="T83" fmla="*/ 73 h 114"/>
                <a:gd name="T84" fmla="*/ 137 w 805"/>
                <a:gd name="T85" fmla="*/ 69 h 114"/>
                <a:gd name="T86" fmla="*/ 104 w 805"/>
                <a:gd name="T87" fmla="*/ 56 h 11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05"/>
                <a:gd name="T133" fmla="*/ 0 h 114"/>
                <a:gd name="T134" fmla="*/ 805 w 805"/>
                <a:gd name="T135" fmla="*/ 114 h 11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05" h="114">
                  <a:moveTo>
                    <a:pt x="104" y="56"/>
                  </a:moveTo>
                  <a:lnTo>
                    <a:pt x="104" y="56"/>
                  </a:lnTo>
                  <a:lnTo>
                    <a:pt x="83" y="48"/>
                  </a:lnTo>
                  <a:lnTo>
                    <a:pt x="76" y="45"/>
                  </a:lnTo>
                  <a:lnTo>
                    <a:pt x="73" y="42"/>
                  </a:lnTo>
                  <a:lnTo>
                    <a:pt x="72" y="40"/>
                  </a:lnTo>
                  <a:lnTo>
                    <a:pt x="74" y="38"/>
                  </a:lnTo>
                  <a:lnTo>
                    <a:pt x="78" y="37"/>
                  </a:lnTo>
                  <a:lnTo>
                    <a:pt x="85" y="35"/>
                  </a:lnTo>
                  <a:lnTo>
                    <a:pt x="108" y="33"/>
                  </a:lnTo>
                  <a:lnTo>
                    <a:pt x="143" y="31"/>
                  </a:lnTo>
                  <a:lnTo>
                    <a:pt x="250" y="26"/>
                  </a:lnTo>
                  <a:lnTo>
                    <a:pt x="315" y="22"/>
                  </a:lnTo>
                  <a:lnTo>
                    <a:pt x="380" y="16"/>
                  </a:lnTo>
                  <a:lnTo>
                    <a:pt x="504" y="5"/>
                  </a:lnTo>
                  <a:lnTo>
                    <a:pt x="563" y="1"/>
                  </a:lnTo>
                  <a:lnTo>
                    <a:pt x="620" y="0"/>
                  </a:lnTo>
                  <a:lnTo>
                    <a:pt x="647" y="0"/>
                  </a:lnTo>
                  <a:lnTo>
                    <a:pt x="673" y="1"/>
                  </a:lnTo>
                  <a:lnTo>
                    <a:pt x="699" y="2"/>
                  </a:lnTo>
                  <a:lnTo>
                    <a:pt x="723" y="5"/>
                  </a:lnTo>
                  <a:lnTo>
                    <a:pt x="763" y="11"/>
                  </a:lnTo>
                  <a:lnTo>
                    <a:pt x="790" y="16"/>
                  </a:lnTo>
                  <a:lnTo>
                    <a:pt x="802" y="19"/>
                  </a:lnTo>
                  <a:lnTo>
                    <a:pt x="805" y="22"/>
                  </a:lnTo>
                  <a:lnTo>
                    <a:pt x="804" y="23"/>
                  </a:lnTo>
                  <a:lnTo>
                    <a:pt x="800" y="24"/>
                  </a:lnTo>
                  <a:lnTo>
                    <a:pt x="793" y="25"/>
                  </a:lnTo>
                  <a:lnTo>
                    <a:pt x="772" y="26"/>
                  </a:lnTo>
                  <a:lnTo>
                    <a:pt x="705" y="29"/>
                  </a:lnTo>
                  <a:lnTo>
                    <a:pt x="662" y="31"/>
                  </a:lnTo>
                  <a:lnTo>
                    <a:pt x="621" y="34"/>
                  </a:lnTo>
                  <a:lnTo>
                    <a:pt x="583" y="40"/>
                  </a:lnTo>
                  <a:lnTo>
                    <a:pt x="568" y="44"/>
                  </a:lnTo>
                  <a:lnTo>
                    <a:pt x="554" y="47"/>
                  </a:lnTo>
                  <a:lnTo>
                    <a:pt x="543" y="51"/>
                  </a:lnTo>
                  <a:lnTo>
                    <a:pt x="536" y="54"/>
                  </a:lnTo>
                  <a:lnTo>
                    <a:pt x="534" y="56"/>
                  </a:lnTo>
                  <a:lnTo>
                    <a:pt x="532" y="59"/>
                  </a:lnTo>
                  <a:lnTo>
                    <a:pt x="532" y="60"/>
                  </a:lnTo>
                  <a:lnTo>
                    <a:pt x="533" y="62"/>
                  </a:lnTo>
                  <a:lnTo>
                    <a:pt x="534" y="64"/>
                  </a:lnTo>
                  <a:lnTo>
                    <a:pt x="538" y="67"/>
                  </a:lnTo>
                  <a:lnTo>
                    <a:pt x="548" y="71"/>
                  </a:lnTo>
                  <a:lnTo>
                    <a:pt x="563" y="76"/>
                  </a:lnTo>
                  <a:lnTo>
                    <a:pt x="584" y="80"/>
                  </a:lnTo>
                  <a:lnTo>
                    <a:pt x="605" y="84"/>
                  </a:lnTo>
                  <a:lnTo>
                    <a:pt x="618" y="89"/>
                  </a:lnTo>
                  <a:lnTo>
                    <a:pt x="621" y="90"/>
                  </a:lnTo>
                  <a:lnTo>
                    <a:pt x="624" y="92"/>
                  </a:lnTo>
                  <a:lnTo>
                    <a:pt x="624" y="93"/>
                  </a:lnTo>
                  <a:lnTo>
                    <a:pt x="622" y="95"/>
                  </a:lnTo>
                  <a:lnTo>
                    <a:pt x="617" y="98"/>
                  </a:lnTo>
                  <a:lnTo>
                    <a:pt x="605" y="100"/>
                  </a:lnTo>
                  <a:lnTo>
                    <a:pt x="589" y="103"/>
                  </a:lnTo>
                  <a:lnTo>
                    <a:pt x="568" y="105"/>
                  </a:lnTo>
                  <a:lnTo>
                    <a:pt x="517" y="107"/>
                  </a:lnTo>
                  <a:lnTo>
                    <a:pt x="455" y="110"/>
                  </a:lnTo>
                  <a:lnTo>
                    <a:pt x="319" y="113"/>
                  </a:lnTo>
                  <a:lnTo>
                    <a:pt x="250" y="114"/>
                  </a:lnTo>
                  <a:lnTo>
                    <a:pt x="182" y="114"/>
                  </a:lnTo>
                  <a:lnTo>
                    <a:pt x="118" y="113"/>
                  </a:lnTo>
                  <a:lnTo>
                    <a:pt x="65" y="112"/>
                  </a:lnTo>
                  <a:lnTo>
                    <a:pt x="25" y="109"/>
                  </a:lnTo>
                  <a:lnTo>
                    <a:pt x="11" y="107"/>
                  </a:lnTo>
                  <a:lnTo>
                    <a:pt x="3" y="105"/>
                  </a:lnTo>
                  <a:lnTo>
                    <a:pt x="1" y="104"/>
                  </a:lnTo>
                  <a:lnTo>
                    <a:pt x="0" y="103"/>
                  </a:lnTo>
                  <a:lnTo>
                    <a:pt x="1" y="100"/>
                  </a:lnTo>
                  <a:lnTo>
                    <a:pt x="3" y="99"/>
                  </a:lnTo>
                  <a:lnTo>
                    <a:pt x="13" y="96"/>
                  </a:lnTo>
                  <a:lnTo>
                    <a:pt x="29" y="92"/>
                  </a:lnTo>
                  <a:lnTo>
                    <a:pt x="66" y="85"/>
                  </a:lnTo>
                  <a:lnTo>
                    <a:pt x="96" y="81"/>
                  </a:lnTo>
                  <a:lnTo>
                    <a:pt x="119" y="77"/>
                  </a:lnTo>
                  <a:lnTo>
                    <a:pt x="133" y="75"/>
                  </a:lnTo>
                  <a:lnTo>
                    <a:pt x="138" y="74"/>
                  </a:lnTo>
                  <a:lnTo>
                    <a:pt x="139" y="73"/>
                  </a:lnTo>
                  <a:lnTo>
                    <a:pt x="139" y="70"/>
                  </a:lnTo>
                  <a:lnTo>
                    <a:pt x="137" y="69"/>
                  </a:lnTo>
                  <a:lnTo>
                    <a:pt x="125" y="63"/>
                  </a:lnTo>
                  <a:lnTo>
                    <a:pt x="104" y="56"/>
                  </a:lnTo>
                  <a:close/>
                </a:path>
              </a:pathLst>
            </a:custGeom>
            <a:solidFill>
              <a:srgbClr val="235A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Freeform 19"/>
            <p:cNvSpPr>
              <a:spLocks/>
            </p:cNvSpPr>
            <p:nvPr/>
          </p:nvSpPr>
          <p:spPr bwMode="auto">
            <a:xfrm>
              <a:off x="1425" y="2967"/>
              <a:ext cx="870" cy="771"/>
            </a:xfrm>
            <a:custGeom>
              <a:avLst/>
              <a:gdLst>
                <a:gd name="T0" fmla="*/ 1 w 870"/>
                <a:gd name="T1" fmla="*/ 248 h 771"/>
                <a:gd name="T2" fmla="*/ 22 w 870"/>
                <a:gd name="T3" fmla="*/ 223 h 771"/>
                <a:gd name="T4" fmla="*/ 53 w 870"/>
                <a:gd name="T5" fmla="*/ 202 h 771"/>
                <a:gd name="T6" fmla="*/ 54 w 870"/>
                <a:gd name="T7" fmla="*/ 201 h 771"/>
                <a:gd name="T8" fmla="*/ 156 w 870"/>
                <a:gd name="T9" fmla="*/ 101 h 771"/>
                <a:gd name="T10" fmla="*/ 173 w 870"/>
                <a:gd name="T11" fmla="*/ 33 h 771"/>
                <a:gd name="T12" fmla="*/ 271 w 870"/>
                <a:gd name="T13" fmla="*/ 13 h 771"/>
                <a:gd name="T14" fmla="*/ 411 w 870"/>
                <a:gd name="T15" fmla="*/ 1 h 771"/>
                <a:gd name="T16" fmla="*/ 562 w 870"/>
                <a:gd name="T17" fmla="*/ 3 h 771"/>
                <a:gd name="T18" fmla="*/ 705 w 870"/>
                <a:gd name="T19" fmla="*/ 15 h 771"/>
                <a:gd name="T20" fmla="*/ 825 w 870"/>
                <a:gd name="T21" fmla="*/ 39 h 771"/>
                <a:gd name="T22" fmla="*/ 857 w 870"/>
                <a:gd name="T23" fmla="*/ 52 h 771"/>
                <a:gd name="T24" fmla="*/ 864 w 870"/>
                <a:gd name="T25" fmla="*/ 148 h 771"/>
                <a:gd name="T26" fmla="*/ 870 w 870"/>
                <a:gd name="T27" fmla="*/ 551 h 771"/>
                <a:gd name="T28" fmla="*/ 861 w 870"/>
                <a:gd name="T29" fmla="*/ 672 h 771"/>
                <a:gd name="T30" fmla="*/ 840 w 870"/>
                <a:gd name="T31" fmla="*/ 676 h 771"/>
                <a:gd name="T32" fmla="*/ 802 w 870"/>
                <a:gd name="T33" fmla="*/ 676 h 771"/>
                <a:gd name="T34" fmla="*/ 799 w 870"/>
                <a:gd name="T35" fmla="*/ 745 h 771"/>
                <a:gd name="T36" fmla="*/ 788 w 870"/>
                <a:gd name="T37" fmla="*/ 746 h 771"/>
                <a:gd name="T38" fmla="*/ 725 w 870"/>
                <a:gd name="T39" fmla="*/ 742 h 771"/>
                <a:gd name="T40" fmla="*/ 723 w 870"/>
                <a:gd name="T41" fmla="*/ 712 h 771"/>
                <a:gd name="T42" fmla="*/ 719 w 870"/>
                <a:gd name="T43" fmla="*/ 675 h 771"/>
                <a:gd name="T44" fmla="*/ 576 w 870"/>
                <a:gd name="T45" fmla="*/ 677 h 771"/>
                <a:gd name="T46" fmla="*/ 392 w 870"/>
                <a:gd name="T47" fmla="*/ 687 h 771"/>
                <a:gd name="T48" fmla="*/ 336 w 870"/>
                <a:gd name="T49" fmla="*/ 696 h 771"/>
                <a:gd name="T50" fmla="*/ 329 w 870"/>
                <a:gd name="T51" fmla="*/ 701 h 771"/>
                <a:gd name="T52" fmla="*/ 335 w 870"/>
                <a:gd name="T53" fmla="*/ 723 h 771"/>
                <a:gd name="T54" fmla="*/ 330 w 870"/>
                <a:gd name="T55" fmla="*/ 763 h 771"/>
                <a:gd name="T56" fmla="*/ 302 w 870"/>
                <a:gd name="T57" fmla="*/ 768 h 771"/>
                <a:gd name="T58" fmla="*/ 271 w 870"/>
                <a:gd name="T59" fmla="*/ 771 h 771"/>
                <a:gd name="T60" fmla="*/ 258 w 870"/>
                <a:gd name="T61" fmla="*/ 750 h 771"/>
                <a:gd name="T62" fmla="*/ 257 w 870"/>
                <a:gd name="T63" fmla="*/ 710 h 771"/>
                <a:gd name="T64" fmla="*/ 220 w 870"/>
                <a:gd name="T65" fmla="*/ 713 h 771"/>
                <a:gd name="T66" fmla="*/ 198 w 870"/>
                <a:gd name="T67" fmla="*/ 709 h 771"/>
                <a:gd name="T68" fmla="*/ 186 w 870"/>
                <a:gd name="T69" fmla="*/ 697 h 771"/>
                <a:gd name="T70" fmla="*/ 173 w 870"/>
                <a:gd name="T71" fmla="*/ 635 h 771"/>
                <a:gd name="T72" fmla="*/ 157 w 870"/>
                <a:gd name="T73" fmla="*/ 637 h 771"/>
                <a:gd name="T74" fmla="*/ 114 w 870"/>
                <a:gd name="T75" fmla="*/ 660 h 771"/>
                <a:gd name="T76" fmla="*/ 77 w 870"/>
                <a:gd name="T77" fmla="*/ 672 h 771"/>
                <a:gd name="T78" fmla="*/ 36 w 870"/>
                <a:gd name="T79" fmla="*/ 664 h 771"/>
                <a:gd name="T80" fmla="*/ 25 w 870"/>
                <a:gd name="T81" fmla="*/ 654 h 771"/>
                <a:gd name="T82" fmla="*/ 22 w 870"/>
                <a:gd name="T83" fmla="*/ 504 h 771"/>
                <a:gd name="T84" fmla="*/ 12 w 870"/>
                <a:gd name="T85" fmla="*/ 354 h 771"/>
                <a:gd name="T86" fmla="*/ 0 w 870"/>
                <a:gd name="T87" fmla="*/ 255 h 77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70"/>
                <a:gd name="T133" fmla="*/ 0 h 771"/>
                <a:gd name="T134" fmla="*/ 870 w 870"/>
                <a:gd name="T135" fmla="*/ 771 h 77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70" h="771">
                  <a:moveTo>
                    <a:pt x="0" y="255"/>
                  </a:moveTo>
                  <a:lnTo>
                    <a:pt x="0" y="255"/>
                  </a:lnTo>
                  <a:lnTo>
                    <a:pt x="1" y="248"/>
                  </a:lnTo>
                  <a:lnTo>
                    <a:pt x="5" y="243"/>
                  </a:lnTo>
                  <a:lnTo>
                    <a:pt x="12" y="232"/>
                  </a:lnTo>
                  <a:lnTo>
                    <a:pt x="22" y="223"/>
                  </a:lnTo>
                  <a:lnTo>
                    <a:pt x="32" y="215"/>
                  </a:lnTo>
                  <a:lnTo>
                    <a:pt x="48" y="204"/>
                  </a:lnTo>
                  <a:lnTo>
                    <a:pt x="53" y="202"/>
                  </a:lnTo>
                  <a:lnTo>
                    <a:pt x="54" y="202"/>
                  </a:lnTo>
                  <a:lnTo>
                    <a:pt x="54" y="201"/>
                  </a:lnTo>
                  <a:lnTo>
                    <a:pt x="156" y="165"/>
                  </a:lnTo>
                  <a:lnTo>
                    <a:pt x="156" y="101"/>
                  </a:lnTo>
                  <a:lnTo>
                    <a:pt x="157" y="39"/>
                  </a:lnTo>
                  <a:lnTo>
                    <a:pt x="173" y="33"/>
                  </a:lnTo>
                  <a:lnTo>
                    <a:pt x="191" y="28"/>
                  </a:lnTo>
                  <a:lnTo>
                    <a:pt x="229" y="20"/>
                  </a:lnTo>
                  <a:lnTo>
                    <a:pt x="271" y="13"/>
                  </a:lnTo>
                  <a:lnTo>
                    <a:pt x="315" y="7"/>
                  </a:lnTo>
                  <a:lnTo>
                    <a:pt x="363" y="4"/>
                  </a:lnTo>
                  <a:lnTo>
                    <a:pt x="411" y="1"/>
                  </a:lnTo>
                  <a:lnTo>
                    <a:pt x="461" y="0"/>
                  </a:lnTo>
                  <a:lnTo>
                    <a:pt x="513" y="1"/>
                  </a:lnTo>
                  <a:lnTo>
                    <a:pt x="562" y="3"/>
                  </a:lnTo>
                  <a:lnTo>
                    <a:pt x="612" y="6"/>
                  </a:lnTo>
                  <a:lnTo>
                    <a:pt x="660" y="11"/>
                  </a:lnTo>
                  <a:lnTo>
                    <a:pt x="705" y="15"/>
                  </a:lnTo>
                  <a:lnTo>
                    <a:pt x="749" y="22"/>
                  </a:lnTo>
                  <a:lnTo>
                    <a:pt x="789" y="30"/>
                  </a:lnTo>
                  <a:lnTo>
                    <a:pt x="825" y="39"/>
                  </a:lnTo>
                  <a:lnTo>
                    <a:pt x="856" y="49"/>
                  </a:lnTo>
                  <a:lnTo>
                    <a:pt x="857" y="52"/>
                  </a:lnTo>
                  <a:lnTo>
                    <a:pt x="859" y="58"/>
                  </a:lnTo>
                  <a:lnTo>
                    <a:pt x="861" y="79"/>
                  </a:lnTo>
                  <a:lnTo>
                    <a:pt x="864" y="148"/>
                  </a:lnTo>
                  <a:lnTo>
                    <a:pt x="867" y="240"/>
                  </a:lnTo>
                  <a:lnTo>
                    <a:pt x="868" y="347"/>
                  </a:lnTo>
                  <a:lnTo>
                    <a:pt x="870" y="551"/>
                  </a:lnTo>
                  <a:lnTo>
                    <a:pt x="870" y="666"/>
                  </a:lnTo>
                  <a:lnTo>
                    <a:pt x="861" y="672"/>
                  </a:lnTo>
                  <a:lnTo>
                    <a:pt x="853" y="675"/>
                  </a:lnTo>
                  <a:lnTo>
                    <a:pt x="846" y="676"/>
                  </a:lnTo>
                  <a:lnTo>
                    <a:pt x="840" y="676"/>
                  </a:lnTo>
                  <a:lnTo>
                    <a:pt x="825" y="676"/>
                  </a:lnTo>
                  <a:lnTo>
                    <a:pt x="815" y="676"/>
                  </a:lnTo>
                  <a:lnTo>
                    <a:pt x="802" y="676"/>
                  </a:lnTo>
                  <a:lnTo>
                    <a:pt x="802" y="697"/>
                  </a:lnTo>
                  <a:lnTo>
                    <a:pt x="799" y="745"/>
                  </a:lnTo>
                  <a:lnTo>
                    <a:pt x="796" y="746"/>
                  </a:lnTo>
                  <a:lnTo>
                    <a:pt x="788" y="746"/>
                  </a:lnTo>
                  <a:lnTo>
                    <a:pt x="765" y="745"/>
                  </a:lnTo>
                  <a:lnTo>
                    <a:pt x="725" y="742"/>
                  </a:lnTo>
                  <a:lnTo>
                    <a:pt x="723" y="738"/>
                  </a:lnTo>
                  <a:lnTo>
                    <a:pt x="722" y="730"/>
                  </a:lnTo>
                  <a:lnTo>
                    <a:pt x="723" y="712"/>
                  </a:lnTo>
                  <a:lnTo>
                    <a:pt x="723" y="693"/>
                  </a:lnTo>
                  <a:lnTo>
                    <a:pt x="722" y="683"/>
                  </a:lnTo>
                  <a:lnTo>
                    <a:pt x="719" y="675"/>
                  </a:lnTo>
                  <a:lnTo>
                    <a:pt x="638" y="676"/>
                  </a:lnTo>
                  <a:lnTo>
                    <a:pt x="576" y="677"/>
                  </a:lnTo>
                  <a:lnTo>
                    <a:pt x="511" y="679"/>
                  </a:lnTo>
                  <a:lnTo>
                    <a:pt x="447" y="682"/>
                  </a:lnTo>
                  <a:lnTo>
                    <a:pt x="392" y="687"/>
                  </a:lnTo>
                  <a:lnTo>
                    <a:pt x="369" y="689"/>
                  </a:lnTo>
                  <a:lnTo>
                    <a:pt x="350" y="693"/>
                  </a:lnTo>
                  <a:lnTo>
                    <a:pt x="336" y="696"/>
                  </a:lnTo>
                  <a:lnTo>
                    <a:pt x="331" y="698"/>
                  </a:lnTo>
                  <a:lnTo>
                    <a:pt x="329" y="701"/>
                  </a:lnTo>
                  <a:lnTo>
                    <a:pt x="331" y="708"/>
                  </a:lnTo>
                  <a:lnTo>
                    <a:pt x="334" y="715"/>
                  </a:lnTo>
                  <a:lnTo>
                    <a:pt x="335" y="723"/>
                  </a:lnTo>
                  <a:lnTo>
                    <a:pt x="335" y="730"/>
                  </a:lnTo>
                  <a:lnTo>
                    <a:pt x="334" y="746"/>
                  </a:lnTo>
                  <a:lnTo>
                    <a:pt x="330" y="763"/>
                  </a:lnTo>
                  <a:lnTo>
                    <a:pt x="316" y="764"/>
                  </a:lnTo>
                  <a:lnTo>
                    <a:pt x="302" y="768"/>
                  </a:lnTo>
                  <a:lnTo>
                    <a:pt x="287" y="770"/>
                  </a:lnTo>
                  <a:lnTo>
                    <a:pt x="271" y="771"/>
                  </a:lnTo>
                  <a:lnTo>
                    <a:pt x="265" y="764"/>
                  </a:lnTo>
                  <a:lnTo>
                    <a:pt x="260" y="757"/>
                  </a:lnTo>
                  <a:lnTo>
                    <a:pt x="258" y="750"/>
                  </a:lnTo>
                  <a:lnTo>
                    <a:pt x="257" y="742"/>
                  </a:lnTo>
                  <a:lnTo>
                    <a:pt x="257" y="727"/>
                  </a:lnTo>
                  <a:lnTo>
                    <a:pt x="257" y="710"/>
                  </a:lnTo>
                  <a:lnTo>
                    <a:pt x="230" y="712"/>
                  </a:lnTo>
                  <a:lnTo>
                    <a:pt x="220" y="713"/>
                  </a:lnTo>
                  <a:lnTo>
                    <a:pt x="212" y="712"/>
                  </a:lnTo>
                  <a:lnTo>
                    <a:pt x="204" y="711"/>
                  </a:lnTo>
                  <a:lnTo>
                    <a:pt x="198" y="709"/>
                  </a:lnTo>
                  <a:lnTo>
                    <a:pt x="193" y="705"/>
                  </a:lnTo>
                  <a:lnTo>
                    <a:pt x="190" y="702"/>
                  </a:lnTo>
                  <a:lnTo>
                    <a:pt x="186" y="697"/>
                  </a:lnTo>
                  <a:lnTo>
                    <a:pt x="184" y="690"/>
                  </a:lnTo>
                  <a:lnTo>
                    <a:pt x="180" y="676"/>
                  </a:lnTo>
                  <a:lnTo>
                    <a:pt x="173" y="635"/>
                  </a:lnTo>
                  <a:lnTo>
                    <a:pt x="165" y="635"/>
                  </a:lnTo>
                  <a:lnTo>
                    <a:pt x="157" y="637"/>
                  </a:lnTo>
                  <a:lnTo>
                    <a:pt x="147" y="642"/>
                  </a:lnTo>
                  <a:lnTo>
                    <a:pt x="135" y="647"/>
                  </a:lnTo>
                  <a:lnTo>
                    <a:pt x="114" y="660"/>
                  </a:lnTo>
                  <a:lnTo>
                    <a:pt x="94" y="673"/>
                  </a:lnTo>
                  <a:lnTo>
                    <a:pt x="77" y="672"/>
                  </a:lnTo>
                  <a:lnTo>
                    <a:pt x="56" y="669"/>
                  </a:lnTo>
                  <a:lnTo>
                    <a:pt x="46" y="667"/>
                  </a:lnTo>
                  <a:lnTo>
                    <a:pt x="36" y="664"/>
                  </a:lnTo>
                  <a:lnTo>
                    <a:pt x="29" y="660"/>
                  </a:lnTo>
                  <a:lnTo>
                    <a:pt x="27" y="658"/>
                  </a:lnTo>
                  <a:lnTo>
                    <a:pt x="25" y="654"/>
                  </a:lnTo>
                  <a:lnTo>
                    <a:pt x="24" y="553"/>
                  </a:lnTo>
                  <a:lnTo>
                    <a:pt x="22" y="504"/>
                  </a:lnTo>
                  <a:lnTo>
                    <a:pt x="20" y="454"/>
                  </a:lnTo>
                  <a:lnTo>
                    <a:pt x="17" y="404"/>
                  </a:lnTo>
                  <a:lnTo>
                    <a:pt x="12" y="354"/>
                  </a:lnTo>
                  <a:lnTo>
                    <a:pt x="6" y="304"/>
                  </a:lnTo>
                  <a:lnTo>
                    <a:pt x="0" y="2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4" name="Freeform 20"/>
            <p:cNvSpPr>
              <a:spLocks/>
            </p:cNvSpPr>
            <p:nvPr/>
          </p:nvSpPr>
          <p:spPr bwMode="auto">
            <a:xfrm>
              <a:off x="1498" y="3104"/>
              <a:ext cx="256" cy="522"/>
            </a:xfrm>
            <a:custGeom>
              <a:avLst/>
              <a:gdLst>
                <a:gd name="T0" fmla="*/ 0 w 256"/>
                <a:gd name="T1" fmla="*/ 80 h 522"/>
                <a:gd name="T2" fmla="*/ 92 w 256"/>
                <a:gd name="T3" fmla="*/ 41 h 522"/>
                <a:gd name="T4" fmla="*/ 171 w 256"/>
                <a:gd name="T5" fmla="*/ 13 h 522"/>
                <a:gd name="T6" fmla="*/ 207 w 256"/>
                <a:gd name="T7" fmla="*/ 4 h 522"/>
                <a:gd name="T8" fmla="*/ 236 w 256"/>
                <a:gd name="T9" fmla="*/ 0 h 522"/>
                <a:gd name="T10" fmla="*/ 253 w 256"/>
                <a:gd name="T11" fmla="*/ 1 h 522"/>
                <a:gd name="T12" fmla="*/ 256 w 256"/>
                <a:gd name="T13" fmla="*/ 2 h 522"/>
                <a:gd name="T14" fmla="*/ 255 w 256"/>
                <a:gd name="T15" fmla="*/ 50 h 522"/>
                <a:gd name="T16" fmla="*/ 243 w 256"/>
                <a:gd name="T17" fmla="*/ 52 h 522"/>
                <a:gd name="T18" fmla="*/ 213 w 256"/>
                <a:gd name="T19" fmla="*/ 52 h 522"/>
                <a:gd name="T20" fmla="*/ 210 w 256"/>
                <a:gd name="T21" fmla="*/ 79 h 522"/>
                <a:gd name="T22" fmla="*/ 207 w 256"/>
                <a:gd name="T23" fmla="*/ 123 h 522"/>
                <a:gd name="T24" fmla="*/ 210 w 256"/>
                <a:gd name="T25" fmla="*/ 167 h 522"/>
                <a:gd name="T26" fmla="*/ 213 w 256"/>
                <a:gd name="T27" fmla="*/ 190 h 522"/>
                <a:gd name="T28" fmla="*/ 214 w 256"/>
                <a:gd name="T29" fmla="*/ 194 h 522"/>
                <a:gd name="T30" fmla="*/ 228 w 256"/>
                <a:gd name="T31" fmla="*/ 194 h 522"/>
                <a:gd name="T32" fmla="*/ 241 w 256"/>
                <a:gd name="T33" fmla="*/ 195 h 522"/>
                <a:gd name="T34" fmla="*/ 246 w 256"/>
                <a:gd name="T35" fmla="*/ 283 h 522"/>
                <a:gd name="T36" fmla="*/ 226 w 256"/>
                <a:gd name="T37" fmla="*/ 287 h 522"/>
                <a:gd name="T38" fmla="*/ 201 w 256"/>
                <a:gd name="T39" fmla="*/ 288 h 522"/>
                <a:gd name="T40" fmla="*/ 200 w 256"/>
                <a:gd name="T41" fmla="*/ 347 h 522"/>
                <a:gd name="T42" fmla="*/ 203 w 256"/>
                <a:gd name="T43" fmla="*/ 379 h 522"/>
                <a:gd name="T44" fmla="*/ 208 w 256"/>
                <a:gd name="T45" fmla="*/ 399 h 522"/>
                <a:gd name="T46" fmla="*/ 211 w 256"/>
                <a:gd name="T47" fmla="*/ 405 h 522"/>
                <a:gd name="T48" fmla="*/ 232 w 256"/>
                <a:gd name="T49" fmla="*/ 406 h 522"/>
                <a:gd name="T50" fmla="*/ 230 w 256"/>
                <a:gd name="T51" fmla="*/ 428 h 522"/>
                <a:gd name="T52" fmla="*/ 186 w 256"/>
                <a:gd name="T53" fmla="*/ 447 h 522"/>
                <a:gd name="T54" fmla="*/ 103 w 256"/>
                <a:gd name="T55" fmla="*/ 479 h 522"/>
                <a:gd name="T56" fmla="*/ 47 w 256"/>
                <a:gd name="T57" fmla="*/ 507 h 522"/>
                <a:gd name="T58" fmla="*/ 21 w 256"/>
                <a:gd name="T59" fmla="*/ 522 h 522"/>
                <a:gd name="T60" fmla="*/ 19 w 256"/>
                <a:gd name="T61" fmla="*/ 404 h 522"/>
                <a:gd name="T62" fmla="*/ 13 w 256"/>
                <a:gd name="T63" fmla="*/ 289 h 522"/>
                <a:gd name="T64" fmla="*/ 3 w 256"/>
                <a:gd name="T65" fmla="*/ 129 h 522"/>
                <a:gd name="T66" fmla="*/ 0 w 256"/>
                <a:gd name="T67" fmla="*/ 80 h 5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6"/>
                <a:gd name="T103" fmla="*/ 0 h 522"/>
                <a:gd name="T104" fmla="*/ 256 w 256"/>
                <a:gd name="T105" fmla="*/ 522 h 52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6" h="522">
                  <a:moveTo>
                    <a:pt x="0" y="80"/>
                  </a:moveTo>
                  <a:lnTo>
                    <a:pt x="0" y="80"/>
                  </a:lnTo>
                  <a:lnTo>
                    <a:pt x="56" y="56"/>
                  </a:lnTo>
                  <a:lnTo>
                    <a:pt x="92" y="41"/>
                  </a:lnTo>
                  <a:lnTo>
                    <a:pt x="132" y="26"/>
                  </a:lnTo>
                  <a:lnTo>
                    <a:pt x="171" y="13"/>
                  </a:lnTo>
                  <a:lnTo>
                    <a:pt x="190" y="8"/>
                  </a:lnTo>
                  <a:lnTo>
                    <a:pt x="207" y="4"/>
                  </a:lnTo>
                  <a:lnTo>
                    <a:pt x="222" y="1"/>
                  </a:lnTo>
                  <a:lnTo>
                    <a:pt x="236" y="0"/>
                  </a:lnTo>
                  <a:lnTo>
                    <a:pt x="248" y="0"/>
                  </a:lnTo>
                  <a:lnTo>
                    <a:pt x="253" y="1"/>
                  </a:lnTo>
                  <a:lnTo>
                    <a:pt x="256" y="2"/>
                  </a:lnTo>
                  <a:lnTo>
                    <a:pt x="255" y="50"/>
                  </a:lnTo>
                  <a:lnTo>
                    <a:pt x="249" y="51"/>
                  </a:lnTo>
                  <a:lnTo>
                    <a:pt x="243" y="52"/>
                  </a:lnTo>
                  <a:lnTo>
                    <a:pt x="213" y="52"/>
                  </a:lnTo>
                  <a:lnTo>
                    <a:pt x="211" y="62"/>
                  </a:lnTo>
                  <a:lnTo>
                    <a:pt x="210" y="79"/>
                  </a:lnTo>
                  <a:lnTo>
                    <a:pt x="208" y="100"/>
                  </a:lnTo>
                  <a:lnTo>
                    <a:pt x="207" y="123"/>
                  </a:lnTo>
                  <a:lnTo>
                    <a:pt x="208" y="146"/>
                  </a:lnTo>
                  <a:lnTo>
                    <a:pt x="210" y="167"/>
                  </a:lnTo>
                  <a:lnTo>
                    <a:pt x="211" y="184"/>
                  </a:lnTo>
                  <a:lnTo>
                    <a:pt x="213" y="190"/>
                  </a:lnTo>
                  <a:lnTo>
                    <a:pt x="214" y="194"/>
                  </a:lnTo>
                  <a:lnTo>
                    <a:pt x="221" y="194"/>
                  </a:lnTo>
                  <a:lnTo>
                    <a:pt x="228" y="194"/>
                  </a:lnTo>
                  <a:lnTo>
                    <a:pt x="241" y="195"/>
                  </a:lnTo>
                  <a:lnTo>
                    <a:pt x="243" y="256"/>
                  </a:lnTo>
                  <a:lnTo>
                    <a:pt x="246" y="283"/>
                  </a:lnTo>
                  <a:lnTo>
                    <a:pt x="226" y="287"/>
                  </a:lnTo>
                  <a:lnTo>
                    <a:pt x="201" y="288"/>
                  </a:lnTo>
                  <a:lnTo>
                    <a:pt x="201" y="314"/>
                  </a:lnTo>
                  <a:lnTo>
                    <a:pt x="200" y="347"/>
                  </a:lnTo>
                  <a:lnTo>
                    <a:pt x="201" y="363"/>
                  </a:lnTo>
                  <a:lnTo>
                    <a:pt x="203" y="379"/>
                  </a:lnTo>
                  <a:lnTo>
                    <a:pt x="206" y="393"/>
                  </a:lnTo>
                  <a:lnTo>
                    <a:pt x="208" y="399"/>
                  </a:lnTo>
                  <a:lnTo>
                    <a:pt x="211" y="405"/>
                  </a:lnTo>
                  <a:lnTo>
                    <a:pt x="232" y="406"/>
                  </a:lnTo>
                  <a:lnTo>
                    <a:pt x="230" y="428"/>
                  </a:lnTo>
                  <a:lnTo>
                    <a:pt x="211" y="437"/>
                  </a:lnTo>
                  <a:lnTo>
                    <a:pt x="186" y="447"/>
                  </a:lnTo>
                  <a:lnTo>
                    <a:pt x="132" y="467"/>
                  </a:lnTo>
                  <a:lnTo>
                    <a:pt x="103" y="479"/>
                  </a:lnTo>
                  <a:lnTo>
                    <a:pt x="74" y="492"/>
                  </a:lnTo>
                  <a:lnTo>
                    <a:pt x="47" y="507"/>
                  </a:lnTo>
                  <a:lnTo>
                    <a:pt x="21" y="522"/>
                  </a:lnTo>
                  <a:lnTo>
                    <a:pt x="21" y="463"/>
                  </a:lnTo>
                  <a:lnTo>
                    <a:pt x="19" y="404"/>
                  </a:lnTo>
                  <a:lnTo>
                    <a:pt x="17" y="346"/>
                  </a:lnTo>
                  <a:lnTo>
                    <a:pt x="13" y="289"/>
                  </a:lnTo>
                  <a:lnTo>
                    <a:pt x="5" y="180"/>
                  </a:lnTo>
                  <a:lnTo>
                    <a:pt x="3" y="129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BAC9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5" name="Freeform 21"/>
            <p:cNvSpPr>
              <a:spLocks/>
            </p:cNvSpPr>
            <p:nvPr/>
          </p:nvSpPr>
          <p:spPr bwMode="auto">
            <a:xfrm>
              <a:off x="1602" y="2986"/>
              <a:ext cx="663" cy="667"/>
            </a:xfrm>
            <a:custGeom>
              <a:avLst/>
              <a:gdLst>
                <a:gd name="T0" fmla="*/ 0 w 663"/>
                <a:gd name="T1" fmla="*/ 31 h 667"/>
                <a:gd name="T2" fmla="*/ 74 w 663"/>
                <a:gd name="T3" fmla="*/ 18 h 667"/>
                <a:gd name="T4" fmla="*/ 154 w 663"/>
                <a:gd name="T5" fmla="*/ 8 h 667"/>
                <a:gd name="T6" fmla="*/ 239 w 663"/>
                <a:gd name="T7" fmla="*/ 2 h 667"/>
                <a:gd name="T8" fmla="*/ 326 w 663"/>
                <a:gd name="T9" fmla="*/ 0 h 667"/>
                <a:gd name="T10" fmla="*/ 412 w 663"/>
                <a:gd name="T11" fmla="*/ 2 h 667"/>
                <a:gd name="T12" fmla="*/ 497 w 663"/>
                <a:gd name="T13" fmla="*/ 10 h 667"/>
                <a:gd name="T14" fmla="*/ 576 w 663"/>
                <a:gd name="T15" fmla="*/ 23 h 667"/>
                <a:gd name="T16" fmla="*/ 648 w 663"/>
                <a:gd name="T17" fmla="*/ 43 h 667"/>
                <a:gd name="T18" fmla="*/ 654 w 663"/>
                <a:gd name="T19" fmla="*/ 109 h 667"/>
                <a:gd name="T20" fmla="*/ 661 w 663"/>
                <a:gd name="T21" fmla="*/ 233 h 667"/>
                <a:gd name="T22" fmla="*/ 663 w 663"/>
                <a:gd name="T23" fmla="*/ 365 h 667"/>
                <a:gd name="T24" fmla="*/ 660 w 663"/>
                <a:gd name="T25" fmla="*/ 532 h 667"/>
                <a:gd name="T26" fmla="*/ 655 w 663"/>
                <a:gd name="T27" fmla="*/ 636 h 667"/>
                <a:gd name="T28" fmla="*/ 498 w 663"/>
                <a:gd name="T29" fmla="*/ 638 h 667"/>
                <a:gd name="T30" fmla="*/ 344 w 663"/>
                <a:gd name="T31" fmla="*/ 643 h 667"/>
                <a:gd name="T32" fmla="*/ 189 w 663"/>
                <a:gd name="T33" fmla="*/ 654 h 667"/>
                <a:gd name="T34" fmla="*/ 35 w 663"/>
                <a:gd name="T35" fmla="*/ 667 h 667"/>
                <a:gd name="T36" fmla="*/ 25 w 663"/>
                <a:gd name="T37" fmla="*/ 632 h 667"/>
                <a:gd name="T38" fmla="*/ 22 w 663"/>
                <a:gd name="T39" fmla="*/ 605 h 667"/>
                <a:gd name="T40" fmla="*/ 22 w 663"/>
                <a:gd name="T41" fmla="*/ 598 h 667"/>
                <a:gd name="T42" fmla="*/ 77 w 663"/>
                <a:gd name="T43" fmla="*/ 577 h 667"/>
                <a:gd name="T44" fmla="*/ 128 w 663"/>
                <a:gd name="T45" fmla="*/ 562 h 667"/>
                <a:gd name="T46" fmla="*/ 131 w 663"/>
                <a:gd name="T47" fmla="*/ 566 h 667"/>
                <a:gd name="T48" fmla="*/ 143 w 663"/>
                <a:gd name="T49" fmla="*/ 571 h 667"/>
                <a:gd name="T50" fmla="*/ 173 w 663"/>
                <a:gd name="T51" fmla="*/ 577 h 667"/>
                <a:gd name="T52" fmla="*/ 229 w 663"/>
                <a:gd name="T53" fmla="*/ 581 h 667"/>
                <a:gd name="T54" fmla="*/ 334 w 663"/>
                <a:gd name="T55" fmla="*/ 581 h 667"/>
                <a:gd name="T56" fmla="*/ 473 w 663"/>
                <a:gd name="T57" fmla="*/ 576 h 667"/>
                <a:gd name="T58" fmla="*/ 548 w 663"/>
                <a:gd name="T59" fmla="*/ 573 h 667"/>
                <a:gd name="T60" fmla="*/ 552 w 663"/>
                <a:gd name="T61" fmla="*/ 563 h 667"/>
                <a:gd name="T62" fmla="*/ 555 w 663"/>
                <a:gd name="T63" fmla="*/ 526 h 667"/>
                <a:gd name="T64" fmla="*/ 555 w 663"/>
                <a:gd name="T65" fmla="*/ 435 h 667"/>
                <a:gd name="T66" fmla="*/ 548 w 663"/>
                <a:gd name="T67" fmla="*/ 219 h 667"/>
                <a:gd name="T68" fmla="*/ 547 w 663"/>
                <a:gd name="T69" fmla="*/ 127 h 667"/>
                <a:gd name="T70" fmla="*/ 535 w 663"/>
                <a:gd name="T71" fmla="*/ 120 h 667"/>
                <a:gd name="T72" fmla="*/ 510 w 663"/>
                <a:gd name="T73" fmla="*/ 110 h 667"/>
                <a:gd name="T74" fmla="*/ 467 w 663"/>
                <a:gd name="T75" fmla="*/ 100 h 667"/>
                <a:gd name="T76" fmla="*/ 405 w 663"/>
                <a:gd name="T77" fmla="*/ 93 h 667"/>
                <a:gd name="T78" fmla="*/ 341 w 663"/>
                <a:gd name="T79" fmla="*/ 91 h 667"/>
                <a:gd name="T80" fmla="*/ 253 w 663"/>
                <a:gd name="T81" fmla="*/ 96 h 667"/>
                <a:gd name="T82" fmla="*/ 169 w 663"/>
                <a:gd name="T83" fmla="*/ 103 h 667"/>
                <a:gd name="T84" fmla="*/ 152 w 663"/>
                <a:gd name="T85" fmla="*/ 103 h 667"/>
                <a:gd name="T86" fmla="*/ 118 w 663"/>
                <a:gd name="T87" fmla="*/ 109 h 667"/>
                <a:gd name="T88" fmla="*/ 13 w 663"/>
                <a:gd name="T89" fmla="*/ 134 h 667"/>
                <a:gd name="T90" fmla="*/ 11 w 663"/>
                <a:gd name="T91" fmla="*/ 131 h 667"/>
                <a:gd name="T92" fmla="*/ 7 w 663"/>
                <a:gd name="T93" fmla="*/ 116 h 667"/>
                <a:gd name="T94" fmla="*/ 0 w 663"/>
                <a:gd name="T95" fmla="*/ 31 h 6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3"/>
                <a:gd name="T145" fmla="*/ 0 h 667"/>
                <a:gd name="T146" fmla="*/ 663 w 663"/>
                <a:gd name="T147" fmla="*/ 667 h 6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3" h="667">
                  <a:moveTo>
                    <a:pt x="0" y="31"/>
                  </a:moveTo>
                  <a:lnTo>
                    <a:pt x="0" y="31"/>
                  </a:lnTo>
                  <a:lnTo>
                    <a:pt x="36" y="24"/>
                  </a:lnTo>
                  <a:lnTo>
                    <a:pt x="74" y="18"/>
                  </a:lnTo>
                  <a:lnTo>
                    <a:pt x="114" y="13"/>
                  </a:lnTo>
                  <a:lnTo>
                    <a:pt x="154" y="8"/>
                  </a:lnTo>
                  <a:lnTo>
                    <a:pt x="196" y="5"/>
                  </a:lnTo>
                  <a:lnTo>
                    <a:pt x="239" y="2"/>
                  </a:lnTo>
                  <a:lnTo>
                    <a:pt x="282" y="0"/>
                  </a:lnTo>
                  <a:lnTo>
                    <a:pt x="326" y="0"/>
                  </a:lnTo>
                  <a:lnTo>
                    <a:pt x="369" y="1"/>
                  </a:lnTo>
                  <a:lnTo>
                    <a:pt x="412" y="2"/>
                  </a:lnTo>
                  <a:lnTo>
                    <a:pt x="455" y="6"/>
                  </a:lnTo>
                  <a:lnTo>
                    <a:pt x="497" y="10"/>
                  </a:lnTo>
                  <a:lnTo>
                    <a:pt x="538" y="16"/>
                  </a:lnTo>
                  <a:lnTo>
                    <a:pt x="576" y="23"/>
                  </a:lnTo>
                  <a:lnTo>
                    <a:pt x="613" y="32"/>
                  </a:lnTo>
                  <a:lnTo>
                    <a:pt x="648" y="43"/>
                  </a:lnTo>
                  <a:lnTo>
                    <a:pt x="654" y="109"/>
                  </a:lnTo>
                  <a:lnTo>
                    <a:pt x="657" y="171"/>
                  </a:lnTo>
                  <a:lnTo>
                    <a:pt x="661" y="233"/>
                  </a:lnTo>
                  <a:lnTo>
                    <a:pt x="663" y="296"/>
                  </a:lnTo>
                  <a:lnTo>
                    <a:pt x="663" y="365"/>
                  </a:lnTo>
                  <a:lnTo>
                    <a:pt x="662" y="442"/>
                  </a:lnTo>
                  <a:lnTo>
                    <a:pt x="660" y="532"/>
                  </a:lnTo>
                  <a:lnTo>
                    <a:pt x="655" y="636"/>
                  </a:lnTo>
                  <a:lnTo>
                    <a:pt x="577" y="636"/>
                  </a:lnTo>
                  <a:lnTo>
                    <a:pt x="498" y="638"/>
                  </a:lnTo>
                  <a:lnTo>
                    <a:pt x="420" y="640"/>
                  </a:lnTo>
                  <a:lnTo>
                    <a:pt x="344" y="643"/>
                  </a:lnTo>
                  <a:lnTo>
                    <a:pt x="266" y="648"/>
                  </a:lnTo>
                  <a:lnTo>
                    <a:pt x="189" y="654"/>
                  </a:lnTo>
                  <a:lnTo>
                    <a:pt x="35" y="667"/>
                  </a:lnTo>
                  <a:lnTo>
                    <a:pt x="30" y="649"/>
                  </a:lnTo>
                  <a:lnTo>
                    <a:pt x="25" y="632"/>
                  </a:lnTo>
                  <a:lnTo>
                    <a:pt x="22" y="614"/>
                  </a:lnTo>
                  <a:lnTo>
                    <a:pt x="22" y="605"/>
                  </a:lnTo>
                  <a:lnTo>
                    <a:pt x="22" y="598"/>
                  </a:lnTo>
                  <a:lnTo>
                    <a:pt x="50" y="587"/>
                  </a:lnTo>
                  <a:lnTo>
                    <a:pt x="77" y="577"/>
                  </a:lnTo>
                  <a:lnTo>
                    <a:pt x="102" y="569"/>
                  </a:lnTo>
                  <a:lnTo>
                    <a:pt x="128" y="562"/>
                  </a:lnTo>
                  <a:lnTo>
                    <a:pt x="131" y="566"/>
                  </a:lnTo>
                  <a:lnTo>
                    <a:pt x="136" y="568"/>
                  </a:lnTo>
                  <a:lnTo>
                    <a:pt x="143" y="571"/>
                  </a:lnTo>
                  <a:lnTo>
                    <a:pt x="151" y="573"/>
                  </a:lnTo>
                  <a:lnTo>
                    <a:pt x="173" y="577"/>
                  </a:lnTo>
                  <a:lnTo>
                    <a:pt x="198" y="580"/>
                  </a:lnTo>
                  <a:lnTo>
                    <a:pt x="229" y="581"/>
                  </a:lnTo>
                  <a:lnTo>
                    <a:pt x="262" y="582"/>
                  </a:lnTo>
                  <a:lnTo>
                    <a:pt x="334" y="581"/>
                  </a:lnTo>
                  <a:lnTo>
                    <a:pt x="408" y="580"/>
                  </a:lnTo>
                  <a:lnTo>
                    <a:pt x="473" y="576"/>
                  </a:lnTo>
                  <a:lnTo>
                    <a:pt x="548" y="573"/>
                  </a:lnTo>
                  <a:lnTo>
                    <a:pt x="550" y="569"/>
                  </a:lnTo>
                  <a:lnTo>
                    <a:pt x="552" y="563"/>
                  </a:lnTo>
                  <a:lnTo>
                    <a:pt x="554" y="548"/>
                  </a:lnTo>
                  <a:lnTo>
                    <a:pt x="555" y="526"/>
                  </a:lnTo>
                  <a:lnTo>
                    <a:pt x="556" y="500"/>
                  </a:lnTo>
                  <a:lnTo>
                    <a:pt x="555" y="435"/>
                  </a:lnTo>
                  <a:lnTo>
                    <a:pt x="554" y="362"/>
                  </a:lnTo>
                  <a:lnTo>
                    <a:pt x="548" y="219"/>
                  </a:lnTo>
                  <a:lnTo>
                    <a:pt x="547" y="163"/>
                  </a:lnTo>
                  <a:lnTo>
                    <a:pt x="547" y="127"/>
                  </a:lnTo>
                  <a:lnTo>
                    <a:pt x="535" y="120"/>
                  </a:lnTo>
                  <a:lnTo>
                    <a:pt x="523" y="116"/>
                  </a:lnTo>
                  <a:lnTo>
                    <a:pt x="510" y="110"/>
                  </a:lnTo>
                  <a:lnTo>
                    <a:pt x="496" y="107"/>
                  </a:lnTo>
                  <a:lnTo>
                    <a:pt x="467" y="100"/>
                  </a:lnTo>
                  <a:lnTo>
                    <a:pt x="437" y="95"/>
                  </a:lnTo>
                  <a:lnTo>
                    <a:pt x="405" y="93"/>
                  </a:lnTo>
                  <a:lnTo>
                    <a:pt x="374" y="91"/>
                  </a:lnTo>
                  <a:lnTo>
                    <a:pt x="341" y="91"/>
                  </a:lnTo>
                  <a:lnTo>
                    <a:pt x="311" y="93"/>
                  </a:lnTo>
                  <a:lnTo>
                    <a:pt x="253" y="96"/>
                  </a:lnTo>
                  <a:lnTo>
                    <a:pt x="204" y="101"/>
                  </a:lnTo>
                  <a:lnTo>
                    <a:pt x="169" y="103"/>
                  </a:lnTo>
                  <a:lnTo>
                    <a:pt x="158" y="104"/>
                  </a:lnTo>
                  <a:lnTo>
                    <a:pt x="152" y="103"/>
                  </a:lnTo>
                  <a:lnTo>
                    <a:pt x="118" y="109"/>
                  </a:lnTo>
                  <a:lnTo>
                    <a:pt x="83" y="117"/>
                  </a:lnTo>
                  <a:lnTo>
                    <a:pt x="13" y="134"/>
                  </a:lnTo>
                  <a:lnTo>
                    <a:pt x="11" y="131"/>
                  </a:lnTo>
                  <a:lnTo>
                    <a:pt x="9" y="127"/>
                  </a:lnTo>
                  <a:lnTo>
                    <a:pt x="7" y="116"/>
                  </a:lnTo>
                  <a:lnTo>
                    <a:pt x="3" y="83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8BA3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6" name="Freeform 22"/>
            <p:cNvSpPr>
              <a:spLocks/>
            </p:cNvSpPr>
            <p:nvPr/>
          </p:nvSpPr>
          <p:spPr bwMode="auto">
            <a:xfrm>
              <a:off x="1691" y="3669"/>
              <a:ext cx="42" cy="47"/>
            </a:xfrm>
            <a:custGeom>
              <a:avLst/>
              <a:gdLst>
                <a:gd name="T0" fmla="*/ 0 w 42"/>
                <a:gd name="T1" fmla="*/ 6 h 47"/>
                <a:gd name="T2" fmla="*/ 0 w 42"/>
                <a:gd name="T3" fmla="*/ 6 h 47"/>
                <a:gd name="T4" fmla="*/ 27 w 42"/>
                <a:gd name="T5" fmla="*/ 1 h 47"/>
                <a:gd name="T6" fmla="*/ 39 w 42"/>
                <a:gd name="T7" fmla="*/ 0 h 47"/>
                <a:gd name="T8" fmla="*/ 39 w 42"/>
                <a:gd name="T9" fmla="*/ 0 h 47"/>
                <a:gd name="T10" fmla="*/ 41 w 42"/>
                <a:gd name="T11" fmla="*/ 15 h 47"/>
                <a:gd name="T12" fmla="*/ 42 w 42"/>
                <a:gd name="T13" fmla="*/ 43 h 47"/>
                <a:gd name="T14" fmla="*/ 42 w 42"/>
                <a:gd name="T15" fmla="*/ 43 h 47"/>
                <a:gd name="T16" fmla="*/ 29 w 42"/>
                <a:gd name="T17" fmla="*/ 45 h 47"/>
                <a:gd name="T18" fmla="*/ 18 w 42"/>
                <a:gd name="T19" fmla="*/ 47 h 47"/>
                <a:gd name="T20" fmla="*/ 6 w 42"/>
                <a:gd name="T21" fmla="*/ 47 h 47"/>
                <a:gd name="T22" fmla="*/ 6 w 42"/>
                <a:gd name="T23" fmla="*/ 47 h 47"/>
                <a:gd name="T24" fmla="*/ 4 w 42"/>
                <a:gd name="T25" fmla="*/ 43 h 47"/>
                <a:gd name="T26" fmla="*/ 3 w 42"/>
                <a:gd name="T27" fmla="*/ 38 h 47"/>
                <a:gd name="T28" fmla="*/ 1 w 42"/>
                <a:gd name="T29" fmla="*/ 29 h 47"/>
                <a:gd name="T30" fmla="*/ 1 w 42"/>
                <a:gd name="T31" fmla="*/ 18 h 47"/>
                <a:gd name="T32" fmla="*/ 0 w 42"/>
                <a:gd name="T33" fmla="*/ 6 h 47"/>
                <a:gd name="T34" fmla="*/ 0 w 42"/>
                <a:gd name="T35" fmla="*/ 6 h 4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2"/>
                <a:gd name="T55" fmla="*/ 0 h 47"/>
                <a:gd name="T56" fmla="*/ 42 w 42"/>
                <a:gd name="T57" fmla="*/ 47 h 4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2" h="47">
                  <a:moveTo>
                    <a:pt x="0" y="6"/>
                  </a:moveTo>
                  <a:lnTo>
                    <a:pt x="0" y="6"/>
                  </a:lnTo>
                  <a:lnTo>
                    <a:pt x="27" y="1"/>
                  </a:lnTo>
                  <a:lnTo>
                    <a:pt x="39" y="0"/>
                  </a:lnTo>
                  <a:lnTo>
                    <a:pt x="41" y="15"/>
                  </a:lnTo>
                  <a:lnTo>
                    <a:pt x="42" y="43"/>
                  </a:lnTo>
                  <a:lnTo>
                    <a:pt x="29" y="45"/>
                  </a:lnTo>
                  <a:lnTo>
                    <a:pt x="18" y="47"/>
                  </a:lnTo>
                  <a:lnTo>
                    <a:pt x="6" y="47"/>
                  </a:lnTo>
                  <a:lnTo>
                    <a:pt x="4" y="43"/>
                  </a:lnTo>
                  <a:lnTo>
                    <a:pt x="3" y="38"/>
                  </a:lnTo>
                  <a:lnTo>
                    <a:pt x="1" y="29"/>
                  </a:lnTo>
                  <a:lnTo>
                    <a:pt x="1" y="1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3D56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7" name="Freeform 23"/>
            <p:cNvSpPr>
              <a:spLocks/>
            </p:cNvSpPr>
            <p:nvPr/>
          </p:nvSpPr>
          <p:spPr bwMode="auto">
            <a:xfrm>
              <a:off x="1709" y="3400"/>
              <a:ext cx="68" cy="83"/>
            </a:xfrm>
            <a:custGeom>
              <a:avLst/>
              <a:gdLst>
                <a:gd name="T0" fmla="*/ 0 w 68"/>
                <a:gd name="T1" fmla="*/ 10 h 83"/>
                <a:gd name="T2" fmla="*/ 0 w 68"/>
                <a:gd name="T3" fmla="*/ 10 h 83"/>
                <a:gd name="T4" fmla="*/ 4 w 68"/>
                <a:gd name="T5" fmla="*/ 8 h 83"/>
                <a:gd name="T6" fmla="*/ 12 w 68"/>
                <a:gd name="T7" fmla="*/ 7 h 83"/>
                <a:gd name="T8" fmla="*/ 33 w 68"/>
                <a:gd name="T9" fmla="*/ 3 h 83"/>
                <a:gd name="T10" fmla="*/ 68 w 68"/>
                <a:gd name="T11" fmla="*/ 0 h 83"/>
                <a:gd name="T12" fmla="*/ 68 w 68"/>
                <a:gd name="T13" fmla="*/ 0 h 83"/>
                <a:gd name="T14" fmla="*/ 68 w 68"/>
                <a:gd name="T15" fmla="*/ 15 h 83"/>
                <a:gd name="T16" fmla="*/ 68 w 68"/>
                <a:gd name="T17" fmla="*/ 15 h 83"/>
                <a:gd name="T18" fmla="*/ 58 w 68"/>
                <a:gd name="T19" fmla="*/ 15 h 83"/>
                <a:gd name="T20" fmla="*/ 46 w 68"/>
                <a:gd name="T21" fmla="*/ 16 h 83"/>
                <a:gd name="T22" fmla="*/ 40 w 68"/>
                <a:gd name="T23" fmla="*/ 18 h 83"/>
                <a:gd name="T24" fmla="*/ 37 w 68"/>
                <a:gd name="T25" fmla="*/ 21 h 83"/>
                <a:gd name="T26" fmla="*/ 36 w 68"/>
                <a:gd name="T27" fmla="*/ 23 h 83"/>
                <a:gd name="T28" fmla="*/ 35 w 68"/>
                <a:gd name="T29" fmla="*/ 24 h 83"/>
                <a:gd name="T30" fmla="*/ 36 w 68"/>
                <a:gd name="T31" fmla="*/ 26 h 83"/>
                <a:gd name="T32" fmla="*/ 37 w 68"/>
                <a:gd name="T33" fmla="*/ 30 h 83"/>
                <a:gd name="T34" fmla="*/ 37 w 68"/>
                <a:gd name="T35" fmla="*/ 30 h 83"/>
                <a:gd name="T36" fmla="*/ 52 w 68"/>
                <a:gd name="T37" fmla="*/ 29 h 83"/>
                <a:gd name="T38" fmla="*/ 68 w 68"/>
                <a:gd name="T39" fmla="*/ 28 h 83"/>
                <a:gd name="T40" fmla="*/ 68 w 68"/>
                <a:gd name="T41" fmla="*/ 28 h 83"/>
                <a:gd name="T42" fmla="*/ 68 w 68"/>
                <a:gd name="T43" fmla="*/ 43 h 83"/>
                <a:gd name="T44" fmla="*/ 68 w 68"/>
                <a:gd name="T45" fmla="*/ 43 h 83"/>
                <a:gd name="T46" fmla="*/ 61 w 68"/>
                <a:gd name="T47" fmla="*/ 44 h 83"/>
                <a:gd name="T48" fmla="*/ 55 w 68"/>
                <a:gd name="T49" fmla="*/ 44 h 83"/>
                <a:gd name="T50" fmla="*/ 47 w 68"/>
                <a:gd name="T51" fmla="*/ 43 h 83"/>
                <a:gd name="T52" fmla="*/ 44 w 68"/>
                <a:gd name="T53" fmla="*/ 43 h 83"/>
                <a:gd name="T54" fmla="*/ 43 w 68"/>
                <a:gd name="T55" fmla="*/ 45 h 83"/>
                <a:gd name="T56" fmla="*/ 42 w 68"/>
                <a:gd name="T57" fmla="*/ 48 h 83"/>
                <a:gd name="T58" fmla="*/ 42 w 68"/>
                <a:gd name="T59" fmla="*/ 55 h 83"/>
                <a:gd name="T60" fmla="*/ 42 w 68"/>
                <a:gd name="T61" fmla="*/ 55 h 83"/>
                <a:gd name="T62" fmla="*/ 68 w 68"/>
                <a:gd name="T63" fmla="*/ 57 h 83"/>
                <a:gd name="T64" fmla="*/ 68 w 68"/>
                <a:gd name="T65" fmla="*/ 57 h 83"/>
                <a:gd name="T66" fmla="*/ 66 w 68"/>
                <a:gd name="T67" fmla="*/ 76 h 83"/>
                <a:gd name="T68" fmla="*/ 66 w 68"/>
                <a:gd name="T69" fmla="*/ 76 h 83"/>
                <a:gd name="T70" fmla="*/ 62 w 68"/>
                <a:gd name="T71" fmla="*/ 77 h 83"/>
                <a:gd name="T72" fmla="*/ 55 w 68"/>
                <a:gd name="T73" fmla="*/ 80 h 83"/>
                <a:gd name="T74" fmla="*/ 8 w 68"/>
                <a:gd name="T75" fmla="*/ 83 h 83"/>
                <a:gd name="T76" fmla="*/ 8 w 68"/>
                <a:gd name="T77" fmla="*/ 83 h 83"/>
                <a:gd name="T78" fmla="*/ 7 w 68"/>
                <a:gd name="T79" fmla="*/ 82 h 83"/>
                <a:gd name="T80" fmla="*/ 4 w 68"/>
                <a:gd name="T81" fmla="*/ 79 h 83"/>
                <a:gd name="T82" fmla="*/ 2 w 68"/>
                <a:gd name="T83" fmla="*/ 71 h 83"/>
                <a:gd name="T84" fmla="*/ 1 w 68"/>
                <a:gd name="T85" fmla="*/ 59 h 83"/>
                <a:gd name="T86" fmla="*/ 0 w 68"/>
                <a:gd name="T87" fmla="*/ 46 h 83"/>
                <a:gd name="T88" fmla="*/ 0 w 68"/>
                <a:gd name="T89" fmla="*/ 23 h 83"/>
                <a:gd name="T90" fmla="*/ 0 w 68"/>
                <a:gd name="T91" fmla="*/ 10 h 83"/>
                <a:gd name="T92" fmla="*/ 0 w 68"/>
                <a:gd name="T93" fmla="*/ 10 h 8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8"/>
                <a:gd name="T142" fmla="*/ 0 h 83"/>
                <a:gd name="T143" fmla="*/ 68 w 68"/>
                <a:gd name="T144" fmla="*/ 83 h 8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8" h="83">
                  <a:moveTo>
                    <a:pt x="0" y="10"/>
                  </a:moveTo>
                  <a:lnTo>
                    <a:pt x="0" y="10"/>
                  </a:lnTo>
                  <a:lnTo>
                    <a:pt x="4" y="8"/>
                  </a:lnTo>
                  <a:lnTo>
                    <a:pt x="12" y="7"/>
                  </a:lnTo>
                  <a:lnTo>
                    <a:pt x="33" y="3"/>
                  </a:lnTo>
                  <a:lnTo>
                    <a:pt x="68" y="0"/>
                  </a:lnTo>
                  <a:lnTo>
                    <a:pt x="68" y="15"/>
                  </a:lnTo>
                  <a:lnTo>
                    <a:pt x="58" y="15"/>
                  </a:lnTo>
                  <a:lnTo>
                    <a:pt x="46" y="16"/>
                  </a:lnTo>
                  <a:lnTo>
                    <a:pt x="40" y="18"/>
                  </a:lnTo>
                  <a:lnTo>
                    <a:pt x="37" y="21"/>
                  </a:lnTo>
                  <a:lnTo>
                    <a:pt x="36" y="23"/>
                  </a:lnTo>
                  <a:lnTo>
                    <a:pt x="35" y="24"/>
                  </a:lnTo>
                  <a:lnTo>
                    <a:pt x="36" y="26"/>
                  </a:lnTo>
                  <a:lnTo>
                    <a:pt x="37" y="30"/>
                  </a:lnTo>
                  <a:lnTo>
                    <a:pt x="52" y="29"/>
                  </a:lnTo>
                  <a:lnTo>
                    <a:pt x="68" y="28"/>
                  </a:lnTo>
                  <a:lnTo>
                    <a:pt x="68" y="43"/>
                  </a:lnTo>
                  <a:lnTo>
                    <a:pt x="61" y="44"/>
                  </a:lnTo>
                  <a:lnTo>
                    <a:pt x="55" y="44"/>
                  </a:lnTo>
                  <a:lnTo>
                    <a:pt x="47" y="43"/>
                  </a:lnTo>
                  <a:lnTo>
                    <a:pt x="44" y="43"/>
                  </a:lnTo>
                  <a:lnTo>
                    <a:pt x="43" y="45"/>
                  </a:lnTo>
                  <a:lnTo>
                    <a:pt x="42" y="48"/>
                  </a:lnTo>
                  <a:lnTo>
                    <a:pt x="42" y="55"/>
                  </a:lnTo>
                  <a:lnTo>
                    <a:pt x="68" y="57"/>
                  </a:lnTo>
                  <a:lnTo>
                    <a:pt x="66" y="76"/>
                  </a:lnTo>
                  <a:lnTo>
                    <a:pt x="62" y="77"/>
                  </a:lnTo>
                  <a:lnTo>
                    <a:pt x="55" y="80"/>
                  </a:lnTo>
                  <a:lnTo>
                    <a:pt x="8" y="83"/>
                  </a:lnTo>
                  <a:lnTo>
                    <a:pt x="7" y="82"/>
                  </a:lnTo>
                  <a:lnTo>
                    <a:pt x="4" y="79"/>
                  </a:lnTo>
                  <a:lnTo>
                    <a:pt x="2" y="71"/>
                  </a:lnTo>
                  <a:lnTo>
                    <a:pt x="1" y="59"/>
                  </a:lnTo>
                  <a:lnTo>
                    <a:pt x="0" y="46"/>
                  </a:lnTo>
                  <a:lnTo>
                    <a:pt x="0" y="2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8BA3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8" name="Freeform 24"/>
            <p:cNvSpPr>
              <a:spLocks/>
            </p:cNvSpPr>
            <p:nvPr/>
          </p:nvSpPr>
          <p:spPr bwMode="auto">
            <a:xfrm>
              <a:off x="1726" y="3167"/>
              <a:ext cx="70" cy="111"/>
            </a:xfrm>
            <a:custGeom>
              <a:avLst/>
              <a:gdLst>
                <a:gd name="T0" fmla="*/ 0 w 70"/>
                <a:gd name="T1" fmla="*/ 3 h 111"/>
                <a:gd name="T2" fmla="*/ 0 w 70"/>
                <a:gd name="T3" fmla="*/ 3 h 111"/>
                <a:gd name="T4" fmla="*/ 49 w 70"/>
                <a:gd name="T5" fmla="*/ 0 h 111"/>
                <a:gd name="T6" fmla="*/ 58 w 70"/>
                <a:gd name="T7" fmla="*/ 0 h 111"/>
                <a:gd name="T8" fmla="*/ 66 w 70"/>
                <a:gd name="T9" fmla="*/ 0 h 111"/>
                <a:gd name="T10" fmla="*/ 66 w 70"/>
                <a:gd name="T11" fmla="*/ 0 h 111"/>
                <a:gd name="T12" fmla="*/ 66 w 70"/>
                <a:gd name="T13" fmla="*/ 25 h 111"/>
                <a:gd name="T14" fmla="*/ 66 w 70"/>
                <a:gd name="T15" fmla="*/ 25 h 111"/>
                <a:gd name="T16" fmla="*/ 50 w 70"/>
                <a:gd name="T17" fmla="*/ 24 h 111"/>
                <a:gd name="T18" fmla="*/ 41 w 70"/>
                <a:gd name="T19" fmla="*/ 25 h 111"/>
                <a:gd name="T20" fmla="*/ 30 w 70"/>
                <a:gd name="T21" fmla="*/ 29 h 111"/>
                <a:gd name="T22" fmla="*/ 30 w 70"/>
                <a:gd name="T23" fmla="*/ 29 h 111"/>
                <a:gd name="T24" fmla="*/ 29 w 70"/>
                <a:gd name="T25" fmla="*/ 36 h 111"/>
                <a:gd name="T26" fmla="*/ 30 w 70"/>
                <a:gd name="T27" fmla="*/ 39 h 111"/>
                <a:gd name="T28" fmla="*/ 32 w 70"/>
                <a:gd name="T29" fmla="*/ 40 h 111"/>
                <a:gd name="T30" fmla="*/ 33 w 70"/>
                <a:gd name="T31" fmla="*/ 41 h 111"/>
                <a:gd name="T32" fmla="*/ 35 w 70"/>
                <a:gd name="T33" fmla="*/ 43 h 111"/>
                <a:gd name="T34" fmla="*/ 40 w 70"/>
                <a:gd name="T35" fmla="*/ 44 h 111"/>
                <a:gd name="T36" fmla="*/ 47 w 70"/>
                <a:gd name="T37" fmla="*/ 43 h 111"/>
                <a:gd name="T38" fmla="*/ 54 w 70"/>
                <a:gd name="T39" fmla="*/ 40 h 111"/>
                <a:gd name="T40" fmla="*/ 66 w 70"/>
                <a:gd name="T41" fmla="*/ 38 h 111"/>
                <a:gd name="T42" fmla="*/ 66 w 70"/>
                <a:gd name="T43" fmla="*/ 38 h 111"/>
                <a:gd name="T44" fmla="*/ 66 w 70"/>
                <a:gd name="T45" fmla="*/ 60 h 111"/>
                <a:gd name="T46" fmla="*/ 66 w 70"/>
                <a:gd name="T47" fmla="*/ 60 h 111"/>
                <a:gd name="T48" fmla="*/ 54 w 70"/>
                <a:gd name="T49" fmla="*/ 60 h 111"/>
                <a:gd name="T50" fmla="*/ 45 w 70"/>
                <a:gd name="T51" fmla="*/ 61 h 111"/>
                <a:gd name="T52" fmla="*/ 40 w 70"/>
                <a:gd name="T53" fmla="*/ 62 h 111"/>
                <a:gd name="T54" fmla="*/ 34 w 70"/>
                <a:gd name="T55" fmla="*/ 66 h 111"/>
                <a:gd name="T56" fmla="*/ 33 w 70"/>
                <a:gd name="T57" fmla="*/ 67 h 111"/>
                <a:gd name="T58" fmla="*/ 32 w 70"/>
                <a:gd name="T59" fmla="*/ 69 h 111"/>
                <a:gd name="T60" fmla="*/ 32 w 70"/>
                <a:gd name="T61" fmla="*/ 72 h 111"/>
                <a:gd name="T62" fmla="*/ 33 w 70"/>
                <a:gd name="T63" fmla="*/ 75 h 111"/>
                <a:gd name="T64" fmla="*/ 34 w 70"/>
                <a:gd name="T65" fmla="*/ 79 h 111"/>
                <a:gd name="T66" fmla="*/ 37 w 70"/>
                <a:gd name="T67" fmla="*/ 82 h 111"/>
                <a:gd name="T68" fmla="*/ 37 w 70"/>
                <a:gd name="T69" fmla="*/ 82 h 111"/>
                <a:gd name="T70" fmla="*/ 54 w 70"/>
                <a:gd name="T71" fmla="*/ 81 h 111"/>
                <a:gd name="T72" fmla="*/ 70 w 70"/>
                <a:gd name="T73" fmla="*/ 81 h 111"/>
                <a:gd name="T74" fmla="*/ 70 w 70"/>
                <a:gd name="T75" fmla="*/ 81 h 111"/>
                <a:gd name="T76" fmla="*/ 70 w 70"/>
                <a:gd name="T77" fmla="*/ 93 h 111"/>
                <a:gd name="T78" fmla="*/ 69 w 70"/>
                <a:gd name="T79" fmla="*/ 98 h 111"/>
                <a:gd name="T80" fmla="*/ 66 w 70"/>
                <a:gd name="T81" fmla="*/ 106 h 111"/>
                <a:gd name="T82" fmla="*/ 66 w 70"/>
                <a:gd name="T83" fmla="*/ 106 h 111"/>
                <a:gd name="T84" fmla="*/ 2 w 70"/>
                <a:gd name="T85" fmla="*/ 111 h 111"/>
                <a:gd name="T86" fmla="*/ 2 w 70"/>
                <a:gd name="T87" fmla="*/ 111 h 111"/>
                <a:gd name="T88" fmla="*/ 2 w 70"/>
                <a:gd name="T89" fmla="*/ 61 h 111"/>
                <a:gd name="T90" fmla="*/ 0 w 70"/>
                <a:gd name="T91" fmla="*/ 3 h 111"/>
                <a:gd name="T92" fmla="*/ 0 w 70"/>
                <a:gd name="T93" fmla="*/ 3 h 1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0"/>
                <a:gd name="T142" fmla="*/ 0 h 111"/>
                <a:gd name="T143" fmla="*/ 70 w 70"/>
                <a:gd name="T144" fmla="*/ 111 h 11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0" h="111">
                  <a:moveTo>
                    <a:pt x="0" y="3"/>
                  </a:moveTo>
                  <a:lnTo>
                    <a:pt x="0" y="3"/>
                  </a:lnTo>
                  <a:lnTo>
                    <a:pt x="49" y="0"/>
                  </a:lnTo>
                  <a:lnTo>
                    <a:pt x="58" y="0"/>
                  </a:lnTo>
                  <a:lnTo>
                    <a:pt x="66" y="0"/>
                  </a:lnTo>
                  <a:lnTo>
                    <a:pt x="66" y="25"/>
                  </a:lnTo>
                  <a:lnTo>
                    <a:pt x="50" y="24"/>
                  </a:lnTo>
                  <a:lnTo>
                    <a:pt x="41" y="25"/>
                  </a:lnTo>
                  <a:lnTo>
                    <a:pt x="30" y="29"/>
                  </a:lnTo>
                  <a:lnTo>
                    <a:pt x="29" y="36"/>
                  </a:lnTo>
                  <a:lnTo>
                    <a:pt x="30" y="39"/>
                  </a:lnTo>
                  <a:lnTo>
                    <a:pt x="32" y="40"/>
                  </a:lnTo>
                  <a:lnTo>
                    <a:pt x="33" y="41"/>
                  </a:lnTo>
                  <a:lnTo>
                    <a:pt x="35" y="43"/>
                  </a:lnTo>
                  <a:lnTo>
                    <a:pt x="40" y="44"/>
                  </a:lnTo>
                  <a:lnTo>
                    <a:pt x="47" y="43"/>
                  </a:lnTo>
                  <a:lnTo>
                    <a:pt x="54" y="40"/>
                  </a:lnTo>
                  <a:lnTo>
                    <a:pt x="66" y="38"/>
                  </a:lnTo>
                  <a:lnTo>
                    <a:pt x="66" y="60"/>
                  </a:lnTo>
                  <a:lnTo>
                    <a:pt x="54" y="60"/>
                  </a:lnTo>
                  <a:lnTo>
                    <a:pt x="45" y="61"/>
                  </a:lnTo>
                  <a:lnTo>
                    <a:pt x="40" y="62"/>
                  </a:lnTo>
                  <a:lnTo>
                    <a:pt x="34" y="66"/>
                  </a:lnTo>
                  <a:lnTo>
                    <a:pt x="33" y="67"/>
                  </a:lnTo>
                  <a:lnTo>
                    <a:pt x="32" y="69"/>
                  </a:lnTo>
                  <a:lnTo>
                    <a:pt x="32" y="72"/>
                  </a:lnTo>
                  <a:lnTo>
                    <a:pt x="33" y="75"/>
                  </a:lnTo>
                  <a:lnTo>
                    <a:pt x="34" y="79"/>
                  </a:lnTo>
                  <a:lnTo>
                    <a:pt x="37" y="82"/>
                  </a:lnTo>
                  <a:lnTo>
                    <a:pt x="54" y="81"/>
                  </a:lnTo>
                  <a:lnTo>
                    <a:pt x="70" y="81"/>
                  </a:lnTo>
                  <a:lnTo>
                    <a:pt x="70" y="93"/>
                  </a:lnTo>
                  <a:lnTo>
                    <a:pt x="69" y="98"/>
                  </a:lnTo>
                  <a:lnTo>
                    <a:pt x="66" y="106"/>
                  </a:lnTo>
                  <a:lnTo>
                    <a:pt x="2" y="111"/>
                  </a:lnTo>
                  <a:lnTo>
                    <a:pt x="2" y="6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BA3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9" name="Freeform 25"/>
            <p:cNvSpPr>
              <a:spLocks/>
            </p:cNvSpPr>
            <p:nvPr/>
          </p:nvSpPr>
          <p:spPr bwMode="auto">
            <a:xfrm>
              <a:off x="1758" y="3226"/>
              <a:ext cx="188" cy="307"/>
            </a:xfrm>
            <a:custGeom>
              <a:avLst/>
              <a:gdLst>
                <a:gd name="T0" fmla="*/ 2 w 188"/>
                <a:gd name="T1" fmla="*/ 276 h 307"/>
                <a:gd name="T2" fmla="*/ 20 w 188"/>
                <a:gd name="T3" fmla="*/ 271 h 307"/>
                <a:gd name="T4" fmla="*/ 36 w 188"/>
                <a:gd name="T5" fmla="*/ 267 h 307"/>
                <a:gd name="T6" fmla="*/ 37 w 188"/>
                <a:gd name="T7" fmla="*/ 248 h 307"/>
                <a:gd name="T8" fmla="*/ 34 w 188"/>
                <a:gd name="T9" fmla="*/ 205 h 307"/>
                <a:gd name="T10" fmla="*/ 36 w 188"/>
                <a:gd name="T11" fmla="*/ 162 h 307"/>
                <a:gd name="T12" fmla="*/ 39 w 188"/>
                <a:gd name="T13" fmla="*/ 144 h 307"/>
                <a:gd name="T14" fmla="*/ 46 w 188"/>
                <a:gd name="T15" fmla="*/ 127 h 307"/>
                <a:gd name="T16" fmla="*/ 58 w 188"/>
                <a:gd name="T17" fmla="*/ 116 h 307"/>
                <a:gd name="T18" fmla="*/ 82 w 188"/>
                <a:gd name="T19" fmla="*/ 85 h 307"/>
                <a:gd name="T20" fmla="*/ 155 w 188"/>
                <a:gd name="T21" fmla="*/ 0 h 307"/>
                <a:gd name="T22" fmla="*/ 163 w 188"/>
                <a:gd name="T23" fmla="*/ 1 h 307"/>
                <a:gd name="T24" fmla="*/ 175 w 188"/>
                <a:gd name="T25" fmla="*/ 8 h 307"/>
                <a:gd name="T26" fmla="*/ 183 w 188"/>
                <a:gd name="T27" fmla="*/ 21 h 307"/>
                <a:gd name="T28" fmla="*/ 188 w 188"/>
                <a:gd name="T29" fmla="*/ 43 h 307"/>
                <a:gd name="T30" fmla="*/ 178 w 188"/>
                <a:gd name="T31" fmla="*/ 44 h 307"/>
                <a:gd name="T32" fmla="*/ 161 w 188"/>
                <a:gd name="T33" fmla="*/ 49 h 307"/>
                <a:gd name="T34" fmla="*/ 145 w 188"/>
                <a:gd name="T35" fmla="*/ 58 h 307"/>
                <a:gd name="T36" fmla="*/ 130 w 188"/>
                <a:gd name="T37" fmla="*/ 71 h 307"/>
                <a:gd name="T38" fmla="*/ 117 w 188"/>
                <a:gd name="T39" fmla="*/ 87 h 307"/>
                <a:gd name="T40" fmla="*/ 101 w 188"/>
                <a:gd name="T41" fmla="*/ 116 h 307"/>
                <a:gd name="T42" fmla="*/ 87 w 188"/>
                <a:gd name="T43" fmla="*/ 156 h 307"/>
                <a:gd name="T44" fmla="*/ 73 w 188"/>
                <a:gd name="T45" fmla="*/ 182 h 307"/>
                <a:gd name="T46" fmla="*/ 59 w 188"/>
                <a:gd name="T47" fmla="*/ 224 h 307"/>
                <a:gd name="T48" fmla="*/ 55 w 188"/>
                <a:gd name="T49" fmla="*/ 250 h 307"/>
                <a:gd name="T50" fmla="*/ 59 w 188"/>
                <a:gd name="T51" fmla="*/ 271 h 307"/>
                <a:gd name="T52" fmla="*/ 51 w 188"/>
                <a:gd name="T53" fmla="*/ 278 h 307"/>
                <a:gd name="T54" fmla="*/ 37 w 188"/>
                <a:gd name="T55" fmla="*/ 290 h 307"/>
                <a:gd name="T56" fmla="*/ 31 w 188"/>
                <a:gd name="T57" fmla="*/ 301 h 307"/>
                <a:gd name="T58" fmla="*/ 29 w 188"/>
                <a:gd name="T59" fmla="*/ 307 h 307"/>
                <a:gd name="T60" fmla="*/ 10 w 188"/>
                <a:gd name="T61" fmla="*/ 307 h 307"/>
                <a:gd name="T62" fmla="*/ 2 w 188"/>
                <a:gd name="T63" fmla="*/ 302 h 307"/>
                <a:gd name="T64" fmla="*/ 0 w 188"/>
                <a:gd name="T65" fmla="*/ 293 h 307"/>
                <a:gd name="T66" fmla="*/ 2 w 188"/>
                <a:gd name="T67" fmla="*/ 276 h 30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8"/>
                <a:gd name="T103" fmla="*/ 0 h 307"/>
                <a:gd name="T104" fmla="*/ 188 w 188"/>
                <a:gd name="T105" fmla="*/ 307 h 30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8" h="307">
                  <a:moveTo>
                    <a:pt x="2" y="276"/>
                  </a:moveTo>
                  <a:lnTo>
                    <a:pt x="2" y="276"/>
                  </a:lnTo>
                  <a:lnTo>
                    <a:pt x="12" y="275"/>
                  </a:lnTo>
                  <a:lnTo>
                    <a:pt x="20" y="271"/>
                  </a:lnTo>
                  <a:lnTo>
                    <a:pt x="27" y="269"/>
                  </a:lnTo>
                  <a:lnTo>
                    <a:pt x="36" y="267"/>
                  </a:lnTo>
                  <a:lnTo>
                    <a:pt x="37" y="248"/>
                  </a:lnTo>
                  <a:lnTo>
                    <a:pt x="36" y="227"/>
                  </a:lnTo>
                  <a:lnTo>
                    <a:pt x="34" y="205"/>
                  </a:lnTo>
                  <a:lnTo>
                    <a:pt x="34" y="183"/>
                  </a:lnTo>
                  <a:lnTo>
                    <a:pt x="36" y="162"/>
                  </a:lnTo>
                  <a:lnTo>
                    <a:pt x="37" y="153"/>
                  </a:lnTo>
                  <a:lnTo>
                    <a:pt x="39" y="144"/>
                  </a:lnTo>
                  <a:lnTo>
                    <a:pt x="42" y="136"/>
                  </a:lnTo>
                  <a:lnTo>
                    <a:pt x="46" y="127"/>
                  </a:lnTo>
                  <a:lnTo>
                    <a:pt x="52" y="120"/>
                  </a:lnTo>
                  <a:lnTo>
                    <a:pt x="58" y="116"/>
                  </a:lnTo>
                  <a:lnTo>
                    <a:pt x="82" y="85"/>
                  </a:lnTo>
                  <a:lnTo>
                    <a:pt x="106" y="56"/>
                  </a:lnTo>
                  <a:lnTo>
                    <a:pt x="155" y="0"/>
                  </a:lnTo>
                  <a:lnTo>
                    <a:pt x="163" y="1"/>
                  </a:lnTo>
                  <a:lnTo>
                    <a:pt x="170" y="3"/>
                  </a:lnTo>
                  <a:lnTo>
                    <a:pt x="175" y="8"/>
                  </a:lnTo>
                  <a:lnTo>
                    <a:pt x="180" y="14"/>
                  </a:lnTo>
                  <a:lnTo>
                    <a:pt x="183" y="21"/>
                  </a:lnTo>
                  <a:lnTo>
                    <a:pt x="185" y="28"/>
                  </a:lnTo>
                  <a:lnTo>
                    <a:pt x="188" y="43"/>
                  </a:lnTo>
                  <a:lnTo>
                    <a:pt x="178" y="44"/>
                  </a:lnTo>
                  <a:lnTo>
                    <a:pt x="170" y="45"/>
                  </a:lnTo>
                  <a:lnTo>
                    <a:pt x="161" y="49"/>
                  </a:lnTo>
                  <a:lnTo>
                    <a:pt x="153" y="52"/>
                  </a:lnTo>
                  <a:lnTo>
                    <a:pt x="145" y="58"/>
                  </a:lnTo>
                  <a:lnTo>
                    <a:pt x="138" y="64"/>
                  </a:lnTo>
                  <a:lnTo>
                    <a:pt x="130" y="71"/>
                  </a:lnTo>
                  <a:lnTo>
                    <a:pt x="124" y="79"/>
                  </a:lnTo>
                  <a:lnTo>
                    <a:pt x="117" y="87"/>
                  </a:lnTo>
                  <a:lnTo>
                    <a:pt x="111" y="96"/>
                  </a:lnTo>
                  <a:lnTo>
                    <a:pt x="101" y="116"/>
                  </a:lnTo>
                  <a:lnTo>
                    <a:pt x="92" y="136"/>
                  </a:lnTo>
                  <a:lnTo>
                    <a:pt x="87" y="156"/>
                  </a:lnTo>
                  <a:lnTo>
                    <a:pt x="73" y="182"/>
                  </a:lnTo>
                  <a:lnTo>
                    <a:pt x="63" y="205"/>
                  </a:lnTo>
                  <a:lnTo>
                    <a:pt x="59" y="224"/>
                  </a:lnTo>
                  <a:lnTo>
                    <a:pt x="56" y="239"/>
                  </a:lnTo>
                  <a:lnTo>
                    <a:pt x="55" y="250"/>
                  </a:lnTo>
                  <a:lnTo>
                    <a:pt x="56" y="260"/>
                  </a:lnTo>
                  <a:lnTo>
                    <a:pt x="59" y="271"/>
                  </a:lnTo>
                  <a:lnTo>
                    <a:pt x="51" y="278"/>
                  </a:lnTo>
                  <a:lnTo>
                    <a:pt x="41" y="285"/>
                  </a:lnTo>
                  <a:lnTo>
                    <a:pt x="37" y="290"/>
                  </a:lnTo>
                  <a:lnTo>
                    <a:pt x="33" y="294"/>
                  </a:lnTo>
                  <a:lnTo>
                    <a:pt x="31" y="301"/>
                  </a:lnTo>
                  <a:lnTo>
                    <a:pt x="29" y="307"/>
                  </a:lnTo>
                  <a:lnTo>
                    <a:pt x="18" y="307"/>
                  </a:lnTo>
                  <a:lnTo>
                    <a:pt x="10" y="307"/>
                  </a:lnTo>
                  <a:lnTo>
                    <a:pt x="4" y="306"/>
                  </a:lnTo>
                  <a:lnTo>
                    <a:pt x="2" y="302"/>
                  </a:lnTo>
                  <a:lnTo>
                    <a:pt x="0" y="299"/>
                  </a:lnTo>
                  <a:lnTo>
                    <a:pt x="0" y="293"/>
                  </a:lnTo>
                  <a:lnTo>
                    <a:pt x="2" y="276"/>
                  </a:lnTo>
                  <a:close/>
                </a:path>
              </a:pathLst>
            </a:custGeom>
            <a:solidFill>
              <a:srgbClr val="0341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0" name="Freeform 26"/>
            <p:cNvSpPr>
              <a:spLocks/>
            </p:cNvSpPr>
            <p:nvPr/>
          </p:nvSpPr>
          <p:spPr bwMode="auto">
            <a:xfrm>
              <a:off x="1809" y="3512"/>
              <a:ext cx="59" cy="25"/>
            </a:xfrm>
            <a:custGeom>
              <a:avLst/>
              <a:gdLst>
                <a:gd name="T0" fmla="*/ 26 w 59"/>
                <a:gd name="T1" fmla="*/ 0 h 25"/>
                <a:gd name="T2" fmla="*/ 26 w 59"/>
                <a:gd name="T3" fmla="*/ 0 h 25"/>
                <a:gd name="T4" fmla="*/ 34 w 59"/>
                <a:gd name="T5" fmla="*/ 6 h 25"/>
                <a:gd name="T6" fmla="*/ 46 w 59"/>
                <a:gd name="T7" fmla="*/ 12 h 25"/>
                <a:gd name="T8" fmla="*/ 55 w 59"/>
                <a:gd name="T9" fmla="*/ 19 h 25"/>
                <a:gd name="T10" fmla="*/ 58 w 59"/>
                <a:gd name="T11" fmla="*/ 21 h 25"/>
                <a:gd name="T12" fmla="*/ 59 w 59"/>
                <a:gd name="T13" fmla="*/ 25 h 25"/>
                <a:gd name="T14" fmla="*/ 59 w 59"/>
                <a:gd name="T15" fmla="*/ 25 h 25"/>
                <a:gd name="T16" fmla="*/ 37 w 59"/>
                <a:gd name="T17" fmla="*/ 22 h 25"/>
                <a:gd name="T18" fmla="*/ 0 w 59"/>
                <a:gd name="T19" fmla="*/ 21 h 25"/>
                <a:gd name="T20" fmla="*/ 0 w 59"/>
                <a:gd name="T21" fmla="*/ 21 h 25"/>
                <a:gd name="T22" fmla="*/ 0 w 59"/>
                <a:gd name="T23" fmla="*/ 19 h 25"/>
                <a:gd name="T24" fmla="*/ 2 w 59"/>
                <a:gd name="T25" fmla="*/ 15 h 25"/>
                <a:gd name="T26" fmla="*/ 10 w 59"/>
                <a:gd name="T27" fmla="*/ 8 h 25"/>
                <a:gd name="T28" fmla="*/ 19 w 59"/>
                <a:gd name="T29" fmla="*/ 3 h 25"/>
                <a:gd name="T30" fmla="*/ 24 w 59"/>
                <a:gd name="T31" fmla="*/ 0 h 25"/>
                <a:gd name="T32" fmla="*/ 26 w 59"/>
                <a:gd name="T33" fmla="*/ 0 h 25"/>
                <a:gd name="T34" fmla="*/ 26 w 59"/>
                <a:gd name="T35" fmla="*/ 0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9"/>
                <a:gd name="T55" fmla="*/ 0 h 25"/>
                <a:gd name="T56" fmla="*/ 59 w 59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9" h="25">
                  <a:moveTo>
                    <a:pt x="26" y="0"/>
                  </a:moveTo>
                  <a:lnTo>
                    <a:pt x="26" y="0"/>
                  </a:lnTo>
                  <a:lnTo>
                    <a:pt x="34" y="6"/>
                  </a:lnTo>
                  <a:lnTo>
                    <a:pt x="46" y="12"/>
                  </a:lnTo>
                  <a:lnTo>
                    <a:pt x="55" y="19"/>
                  </a:lnTo>
                  <a:lnTo>
                    <a:pt x="58" y="21"/>
                  </a:lnTo>
                  <a:lnTo>
                    <a:pt x="59" y="25"/>
                  </a:lnTo>
                  <a:lnTo>
                    <a:pt x="37" y="22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10" y="8"/>
                  </a:lnTo>
                  <a:lnTo>
                    <a:pt x="19" y="3"/>
                  </a:lnTo>
                  <a:lnTo>
                    <a:pt x="24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341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1" name="Freeform 27"/>
            <p:cNvSpPr>
              <a:spLocks/>
            </p:cNvSpPr>
            <p:nvPr/>
          </p:nvSpPr>
          <p:spPr bwMode="auto">
            <a:xfrm>
              <a:off x="1915" y="3518"/>
              <a:ext cx="124" cy="23"/>
            </a:xfrm>
            <a:custGeom>
              <a:avLst/>
              <a:gdLst>
                <a:gd name="T0" fmla="*/ 124 w 124"/>
                <a:gd name="T1" fmla="*/ 0 h 23"/>
                <a:gd name="T2" fmla="*/ 124 w 124"/>
                <a:gd name="T3" fmla="*/ 0 h 23"/>
                <a:gd name="T4" fmla="*/ 122 w 124"/>
                <a:gd name="T5" fmla="*/ 5 h 23"/>
                <a:gd name="T6" fmla="*/ 119 w 124"/>
                <a:gd name="T7" fmla="*/ 9 h 23"/>
                <a:gd name="T8" fmla="*/ 114 w 124"/>
                <a:gd name="T9" fmla="*/ 14 h 23"/>
                <a:gd name="T10" fmla="*/ 107 w 124"/>
                <a:gd name="T11" fmla="*/ 16 h 23"/>
                <a:gd name="T12" fmla="*/ 99 w 124"/>
                <a:gd name="T13" fmla="*/ 19 h 23"/>
                <a:gd name="T14" fmla="*/ 90 w 124"/>
                <a:gd name="T15" fmla="*/ 21 h 23"/>
                <a:gd name="T16" fmla="*/ 70 w 124"/>
                <a:gd name="T17" fmla="*/ 22 h 23"/>
                <a:gd name="T18" fmla="*/ 48 w 124"/>
                <a:gd name="T19" fmla="*/ 23 h 23"/>
                <a:gd name="T20" fmla="*/ 28 w 124"/>
                <a:gd name="T21" fmla="*/ 22 h 23"/>
                <a:gd name="T22" fmla="*/ 0 w 124"/>
                <a:gd name="T23" fmla="*/ 21 h 23"/>
                <a:gd name="T24" fmla="*/ 0 w 124"/>
                <a:gd name="T25" fmla="*/ 21 h 23"/>
                <a:gd name="T26" fmla="*/ 18 w 124"/>
                <a:gd name="T27" fmla="*/ 17 h 23"/>
                <a:gd name="T28" fmla="*/ 56 w 124"/>
                <a:gd name="T29" fmla="*/ 10 h 23"/>
                <a:gd name="T30" fmla="*/ 124 w 124"/>
                <a:gd name="T31" fmla="*/ 0 h 23"/>
                <a:gd name="T32" fmla="*/ 124 w 124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4"/>
                <a:gd name="T52" fmla="*/ 0 h 23"/>
                <a:gd name="T53" fmla="*/ 124 w 124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4" h="23">
                  <a:moveTo>
                    <a:pt x="124" y="0"/>
                  </a:moveTo>
                  <a:lnTo>
                    <a:pt x="124" y="0"/>
                  </a:lnTo>
                  <a:lnTo>
                    <a:pt x="122" y="5"/>
                  </a:lnTo>
                  <a:lnTo>
                    <a:pt x="119" y="9"/>
                  </a:lnTo>
                  <a:lnTo>
                    <a:pt x="114" y="14"/>
                  </a:lnTo>
                  <a:lnTo>
                    <a:pt x="107" y="16"/>
                  </a:lnTo>
                  <a:lnTo>
                    <a:pt x="99" y="19"/>
                  </a:lnTo>
                  <a:lnTo>
                    <a:pt x="90" y="21"/>
                  </a:lnTo>
                  <a:lnTo>
                    <a:pt x="70" y="22"/>
                  </a:lnTo>
                  <a:lnTo>
                    <a:pt x="48" y="23"/>
                  </a:lnTo>
                  <a:lnTo>
                    <a:pt x="28" y="22"/>
                  </a:lnTo>
                  <a:lnTo>
                    <a:pt x="0" y="21"/>
                  </a:lnTo>
                  <a:lnTo>
                    <a:pt x="18" y="17"/>
                  </a:lnTo>
                  <a:lnTo>
                    <a:pt x="56" y="1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341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2" name="Freeform 28"/>
            <p:cNvSpPr>
              <a:spLocks/>
            </p:cNvSpPr>
            <p:nvPr/>
          </p:nvSpPr>
          <p:spPr bwMode="auto">
            <a:xfrm>
              <a:off x="1929" y="3202"/>
              <a:ext cx="128" cy="76"/>
            </a:xfrm>
            <a:custGeom>
              <a:avLst/>
              <a:gdLst>
                <a:gd name="T0" fmla="*/ 65 w 128"/>
                <a:gd name="T1" fmla="*/ 1 h 76"/>
                <a:gd name="T2" fmla="*/ 64 w 128"/>
                <a:gd name="T3" fmla="*/ 16 h 76"/>
                <a:gd name="T4" fmla="*/ 63 w 128"/>
                <a:gd name="T5" fmla="*/ 32 h 76"/>
                <a:gd name="T6" fmla="*/ 69 w 128"/>
                <a:gd name="T7" fmla="*/ 42 h 76"/>
                <a:gd name="T8" fmla="*/ 75 w 128"/>
                <a:gd name="T9" fmla="*/ 48 h 76"/>
                <a:gd name="T10" fmla="*/ 105 w 128"/>
                <a:gd name="T11" fmla="*/ 33 h 76"/>
                <a:gd name="T12" fmla="*/ 121 w 128"/>
                <a:gd name="T13" fmla="*/ 30 h 76"/>
                <a:gd name="T14" fmla="*/ 126 w 128"/>
                <a:gd name="T15" fmla="*/ 31 h 76"/>
                <a:gd name="T16" fmla="*/ 128 w 128"/>
                <a:gd name="T17" fmla="*/ 35 h 76"/>
                <a:gd name="T18" fmla="*/ 120 w 128"/>
                <a:gd name="T19" fmla="*/ 42 h 76"/>
                <a:gd name="T20" fmla="*/ 105 w 128"/>
                <a:gd name="T21" fmla="*/ 61 h 76"/>
                <a:gd name="T22" fmla="*/ 93 w 128"/>
                <a:gd name="T23" fmla="*/ 70 h 76"/>
                <a:gd name="T24" fmla="*/ 74 w 128"/>
                <a:gd name="T25" fmla="*/ 76 h 76"/>
                <a:gd name="T26" fmla="*/ 72 w 128"/>
                <a:gd name="T27" fmla="*/ 74 h 76"/>
                <a:gd name="T28" fmla="*/ 76 w 128"/>
                <a:gd name="T29" fmla="*/ 69 h 76"/>
                <a:gd name="T30" fmla="*/ 77 w 128"/>
                <a:gd name="T31" fmla="*/ 66 h 76"/>
                <a:gd name="T32" fmla="*/ 74 w 128"/>
                <a:gd name="T33" fmla="*/ 60 h 76"/>
                <a:gd name="T34" fmla="*/ 70 w 128"/>
                <a:gd name="T35" fmla="*/ 61 h 76"/>
                <a:gd name="T36" fmla="*/ 60 w 128"/>
                <a:gd name="T37" fmla="*/ 66 h 76"/>
                <a:gd name="T38" fmla="*/ 54 w 128"/>
                <a:gd name="T39" fmla="*/ 63 h 76"/>
                <a:gd name="T40" fmla="*/ 50 w 128"/>
                <a:gd name="T41" fmla="*/ 54 h 76"/>
                <a:gd name="T42" fmla="*/ 46 w 128"/>
                <a:gd name="T43" fmla="*/ 54 h 76"/>
                <a:gd name="T44" fmla="*/ 40 w 128"/>
                <a:gd name="T45" fmla="*/ 58 h 76"/>
                <a:gd name="T46" fmla="*/ 36 w 128"/>
                <a:gd name="T47" fmla="*/ 61 h 76"/>
                <a:gd name="T48" fmla="*/ 28 w 128"/>
                <a:gd name="T49" fmla="*/ 62 h 76"/>
                <a:gd name="T50" fmla="*/ 26 w 128"/>
                <a:gd name="T51" fmla="*/ 44 h 76"/>
                <a:gd name="T52" fmla="*/ 22 w 128"/>
                <a:gd name="T53" fmla="*/ 33 h 76"/>
                <a:gd name="T54" fmla="*/ 14 w 128"/>
                <a:gd name="T55" fmla="*/ 26 h 76"/>
                <a:gd name="T56" fmla="*/ 0 w 128"/>
                <a:gd name="T57" fmla="*/ 15 h 76"/>
                <a:gd name="T58" fmla="*/ 3 w 128"/>
                <a:gd name="T59" fmla="*/ 10 h 76"/>
                <a:gd name="T60" fmla="*/ 9 w 128"/>
                <a:gd name="T61" fmla="*/ 5 h 76"/>
                <a:gd name="T62" fmla="*/ 28 w 128"/>
                <a:gd name="T63" fmla="*/ 1 h 76"/>
                <a:gd name="T64" fmla="*/ 50 w 128"/>
                <a:gd name="T65" fmla="*/ 0 h 76"/>
                <a:gd name="T66" fmla="*/ 65 w 128"/>
                <a:gd name="T67" fmla="*/ 1 h 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8"/>
                <a:gd name="T103" fmla="*/ 0 h 76"/>
                <a:gd name="T104" fmla="*/ 128 w 128"/>
                <a:gd name="T105" fmla="*/ 76 h 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8" h="76">
                  <a:moveTo>
                    <a:pt x="65" y="1"/>
                  </a:moveTo>
                  <a:lnTo>
                    <a:pt x="65" y="1"/>
                  </a:lnTo>
                  <a:lnTo>
                    <a:pt x="65" y="9"/>
                  </a:lnTo>
                  <a:lnTo>
                    <a:pt x="64" y="16"/>
                  </a:lnTo>
                  <a:lnTo>
                    <a:pt x="63" y="26"/>
                  </a:lnTo>
                  <a:lnTo>
                    <a:pt x="63" y="32"/>
                  </a:lnTo>
                  <a:lnTo>
                    <a:pt x="64" y="37"/>
                  </a:lnTo>
                  <a:lnTo>
                    <a:pt x="69" y="42"/>
                  </a:lnTo>
                  <a:lnTo>
                    <a:pt x="75" y="48"/>
                  </a:lnTo>
                  <a:lnTo>
                    <a:pt x="88" y="42"/>
                  </a:lnTo>
                  <a:lnTo>
                    <a:pt x="105" y="33"/>
                  </a:lnTo>
                  <a:lnTo>
                    <a:pt x="114" y="31"/>
                  </a:lnTo>
                  <a:lnTo>
                    <a:pt x="121" y="30"/>
                  </a:lnTo>
                  <a:lnTo>
                    <a:pt x="124" y="30"/>
                  </a:lnTo>
                  <a:lnTo>
                    <a:pt x="126" y="31"/>
                  </a:lnTo>
                  <a:lnTo>
                    <a:pt x="128" y="33"/>
                  </a:lnTo>
                  <a:lnTo>
                    <a:pt x="128" y="35"/>
                  </a:lnTo>
                  <a:lnTo>
                    <a:pt x="120" y="42"/>
                  </a:lnTo>
                  <a:lnTo>
                    <a:pt x="114" y="49"/>
                  </a:lnTo>
                  <a:lnTo>
                    <a:pt x="105" y="61"/>
                  </a:lnTo>
                  <a:lnTo>
                    <a:pt x="100" y="66"/>
                  </a:lnTo>
                  <a:lnTo>
                    <a:pt x="93" y="70"/>
                  </a:lnTo>
                  <a:lnTo>
                    <a:pt x="85" y="74"/>
                  </a:lnTo>
                  <a:lnTo>
                    <a:pt x="74" y="76"/>
                  </a:lnTo>
                  <a:lnTo>
                    <a:pt x="72" y="74"/>
                  </a:lnTo>
                  <a:lnTo>
                    <a:pt x="74" y="71"/>
                  </a:lnTo>
                  <a:lnTo>
                    <a:pt x="76" y="69"/>
                  </a:lnTo>
                  <a:lnTo>
                    <a:pt x="77" y="67"/>
                  </a:lnTo>
                  <a:lnTo>
                    <a:pt x="77" y="66"/>
                  </a:lnTo>
                  <a:lnTo>
                    <a:pt x="76" y="63"/>
                  </a:lnTo>
                  <a:lnTo>
                    <a:pt x="74" y="60"/>
                  </a:lnTo>
                  <a:lnTo>
                    <a:pt x="70" y="61"/>
                  </a:lnTo>
                  <a:lnTo>
                    <a:pt x="67" y="62"/>
                  </a:lnTo>
                  <a:lnTo>
                    <a:pt x="60" y="66"/>
                  </a:lnTo>
                  <a:lnTo>
                    <a:pt x="57" y="66"/>
                  </a:lnTo>
                  <a:lnTo>
                    <a:pt x="54" y="63"/>
                  </a:lnTo>
                  <a:lnTo>
                    <a:pt x="52" y="60"/>
                  </a:lnTo>
                  <a:lnTo>
                    <a:pt x="50" y="54"/>
                  </a:lnTo>
                  <a:lnTo>
                    <a:pt x="46" y="54"/>
                  </a:lnTo>
                  <a:lnTo>
                    <a:pt x="43" y="55"/>
                  </a:lnTo>
                  <a:lnTo>
                    <a:pt x="40" y="58"/>
                  </a:lnTo>
                  <a:lnTo>
                    <a:pt x="39" y="60"/>
                  </a:lnTo>
                  <a:lnTo>
                    <a:pt x="36" y="61"/>
                  </a:lnTo>
                  <a:lnTo>
                    <a:pt x="33" y="62"/>
                  </a:lnTo>
                  <a:lnTo>
                    <a:pt x="28" y="62"/>
                  </a:lnTo>
                  <a:lnTo>
                    <a:pt x="26" y="44"/>
                  </a:lnTo>
                  <a:lnTo>
                    <a:pt x="25" y="38"/>
                  </a:lnTo>
                  <a:lnTo>
                    <a:pt x="22" y="33"/>
                  </a:lnTo>
                  <a:lnTo>
                    <a:pt x="19" y="30"/>
                  </a:lnTo>
                  <a:lnTo>
                    <a:pt x="14" y="26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3" y="10"/>
                  </a:lnTo>
                  <a:lnTo>
                    <a:pt x="5" y="8"/>
                  </a:lnTo>
                  <a:lnTo>
                    <a:pt x="9" y="5"/>
                  </a:lnTo>
                  <a:lnTo>
                    <a:pt x="18" y="3"/>
                  </a:lnTo>
                  <a:lnTo>
                    <a:pt x="28" y="1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CCCC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Freeform 29"/>
            <p:cNvSpPr>
              <a:spLocks/>
            </p:cNvSpPr>
            <p:nvPr/>
          </p:nvSpPr>
          <p:spPr bwMode="auto">
            <a:xfrm>
              <a:off x="1978" y="3105"/>
              <a:ext cx="75" cy="88"/>
            </a:xfrm>
            <a:custGeom>
              <a:avLst/>
              <a:gdLst>
                <a:gd name="T0" fmla="*/ 0 w 75"/>
                <a:gd name="T1" fmla="*/ 80 h 88"/>
                <a:gd name="T2" fmla="*/ 0 w 75"/>
                <a:gd name="T3" fmla="*/ 80 h 88"/>
                <a:gd name="T4" fmla="*/ 6 w 75"/>
                <a:gd name="T5" fmla="*/ 68 h 88"/>
                <a:gd name="T6" fmla="*/ 14 w 75"/>
                <a:gd name="T7" fmla="*/ 55 h 88"/>
                <a:gd name="T8" fmla="*/ 22 w 75"/>
                <a:gd name="T9" fmla="*/ 42 h 88"/>
                <a:gd name="T10" fmla="*/ 32 w 75"/>
                <a:gd name="T11" fmla="*/ 30 h 88"/>
                <a:gd name="T12" fmla="*/ 49 w 75"/>
                <a:gd name="T13" fmla="*/ 11 h 88"/>
                <a:gd name="T14" fmla="*/ 57 w 75"/>
                <a:gd name="T15" fmla="*/ 0 h 88"/>
                <a:gd name="T16" fmla="*/ 57 w 75"/>
                <a:gd name="T17" fmla="*/ 0 h 88"/>
                <a:gd name="T18" fmla="*/ 75 w 75"/>
                <a:gd name="T19" fmla="*/ 1 h 88"/>
                <a:gd name="T20" fmla="*/ 75 w 75"/>
                <a:gd name="T21" fmla="*/ 1 h 88"/>
                <a:gd name="T22" fmla="*/ 73 w 75"/>
                <a:gd name="T23" fmla="*/ 12 h 88"/>
                <a:gd name="T24" fmla="*/ 70 w 75"/>
                <a:gd name="T25" fmla="*/ 23 h 88"/>
                <a:gd name="T26" fmla="*/ 65 w 75"/>
                <a:gd name="T27" fmla="*/ 34 h 88"/>
                <a:gd name="T28" fmla="*/ 58 w 75"/>
                <a:gd name="T29" fmla="*/ 46 h 88"/>
                <a:gd name="T30" fmla="*/ 43 w 75"/>
                <a:gd name="T31" fmla="*/ 68 h 88"/>
                <a:gd name="T32" fmla="*/ 28 w 75"/>
                <a:gd name="T33" fmla="*/ 88 h 88"/>
                <a:gd name="T34" fmla="*/ 28 w 75"/>
                <a:gd name="T35" fmla="*/ 88 h 88"/>
                <a:gd name="T36" fmla="*/ 14 w 75"/>
                <a:gd name="T37" fmla="*/ 86 h 88"/>
                <a:gd name="T38" fmla="*/ 5 w 75"/>
                <a:gd name="T39" fmla="*/ 84 h 88"/>
                <a:gd name="T40" fmla="*/ 1 w 75"/>
                <a:gd name="T41" fmla="*/ 83 h 88"/>
                <a:gd name="T42" fmla="*/ 0 w 75"/>
                <a:gd name="T43" fmla="*/ 80 h 88"/>
                <a:gd name="T44" fmla="*/ 0 w 75"/>
                <a:gd name="T45" fmla="*/ 80 h 8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5"/>
                <a:gd name="T70" fmla="*/ 0 h 88"/>
                <a:gd name="T71" fmla="*/ 75 w 75"/>
                <a:gd name="T72" fmla="*/ 88 h 8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5" h="88">
                  <a:moveTo>
                    <a:pt x="0" y="80"/>
                  </a:moveTo>
                  <a:lnTo>
                    <a:pt x="0" y="80"/>
                  </a:lnTo>
                  <a:lnTo>
                    <a:pt x="6" y="68"/>
                  </a:lnTo>
                  <a:lnTo>
                    <a:pt x="14" y="55"/>
                  </a:lnTo>
                  <a:lnTo>
                    <a:pt x="22" y="42"/>
                  </a:lnTo>
                  <a:lnTo>
                    <a:pt x="32" y="30"/>
                  </a:lnTo>
                  <a:lnTo>
                    <a:pt x="49" y="11"/>
                  </a:lnTo>
                  <a:lnTo>
                    <a:pt x="57" y="0"/>
                  </a:lnTo>
                  <a:lnTo>
                    <a:pt x="75" y="1"/>
                  </a:lnTo>
                  <a:lnTo>
                    <a:pt x="73" y="12"/>
                  </a:lnTo>
                  <a:lnTo>
                    <a:pt x="70" y="23"/>
                  </a:lnTo>
                  <a:lnTo>
                    <a:pt x="65" y="34"/>
                  </a:lnTo>
                  <a:lnTo>
                    <a:pt x="58" y="46"/>
                  </a:lnTo>
                  <a:lnTo>
                    <a:pt x="43" y="68"/>
                  </a:lnTo>
                  <a:lnTo>
                    <a:pt x="28" y="88"/>
                  </a:lnTo>
                  <a:lnTo>
                    <a:pt x="14" y="86"/>
                  </a:lnTo>
                  <a:lnTo>
                    <a:pt x="5" y="84"/>
                  </a:lnTo>
                  <a:lnTo>
                    <a:pt x="1" y="83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341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4" name="Freeform 30"/>
            <p:cNvSpPr>
              <a:spLocks/>
            </p:cNvSpPr>
            <p:nvPr/>
          </p:nvSpPr>
          <p:spPr bwMode="auto">
            <a:xfrm>
              <a:off x="2011" y="3115"/>
              <a:ext cx="122" cy="204"/>
            </a:xfrm>
            <a:custGeom>
              <a:avLst/>
              <a:gdLst>
                <a:gd name="T0" fmla="*/ 0 w 122"/>
                <a:gd name="T1" fmla="*/ 97 h 204"/>
                <a:gd name="T2" fmla="*/ 0 w 122"/>
                <a:gd name="T3" fmla="*/ 97 h 204"/>
                <a:gd name="T4" fmla="*/ 24 w 122"/>
                <a:gd name="T5" fmla="*/ 74 h 204"/>
                <a:gd name="T6" fmla="*/ 52 w 122"/>
                <a:gd name="T7" fmla="*/ 46 h 204"/>
                <a:gd name="T8" fmla="*/ 94 w 122"/>
                <a:gd name="T9" fmla="*/ 0 h 204"/>
                <a:gd name="T10" fmla="*/ 94 w 122"/>
                <a:gd name="T11" fmla="*/ 0 h 204"/>
                <a:gd name="T12" fmla="*/ 120 w 122"/>
                <a:gd name="T13" fmla="*/ 5 h 204"/>
                <a:gd name="T14" fmla="*/ 120 w 122"/>
                <a:gd name="T15" fmla="*/ 5 h 204"/>
                <a:gd name="T16" fmla="*/ 122 w 122"/>
                <a:gd name="T17" fmla="*/ 22 h 204"/>
                <a:gd name="T18" fmla="*/ 122 w 122"/>
                <a:gd name="T19" fmla="*/ 36 h 204"/>
                <a:gd name="T20" fmla="*/ 120 w 122"/>
                <a:gd name="T21" fmla="*/ 51 h 204"/>
                <a:gd name="T22" fmla="*/ 119 w 122"/>
                <a:gd name="T23" fmla="*/ 63 h 204"/>
                <a:gd name="T24" fmla="*/ 117 w 122"/>
                <a:gd name="T25" fmla="*/ 76 h 204"/>
                <a:gd name="T26" fmla="*/ 114 w 122"/>
                <a:gd name="T27" fmla="*/ 88 h 204"/>
                <a:gd name="T28" fmla="*/ 109 w 122"/>
                <a:gd name="T29" fmla="*/ 99 h 204"/>
                <a:gd name="T30" fmla="*/ 104 w 122"/>
                <a:gd name="T31" fmla="*/ 111 h 204"/>
                <a:gd name="T32" fmla="*/ 93 w 122"/>
                <a:gd name="T33" fmla="*/ 133 h 204"/>
                <a:gd name="T34" fmla="*/ 78 w 122"/>
                <a:gd name="T35" fmla="*/ 155 h 204"/>
                <a:gd name="T36" fmla="*/ 60 w 122"/>
                <a:gd name="T37" fmla="*/ 178 h 204"/>
                <a:gd name="T38" fmla="*/ 40 w 122"/>
                <a:gd name="T39" fmla="*/ 204 h 204"/>
                <a:gd name="T40" fmla="*/ 40 w 122"/>
                <a:gd name="T41" fmla="*/ 204 h 204"/>
                <a:gd name="T42" fmla="*/ 37 w 122"/>
                <a:gd name="T43" fmla="*/ 202 h 204"/>
                <a:gd name="T44" fmla="*/ 33 w 122"/>
                <a:gd name="T45" fmla="*/ 200 h 204"/>
                <a:gd name="T46" fmla="*/ 26 w 122"/>
                <a:gd name="T47" fmla="*/ 192 h 204"/>
                <a:gd name="T48" fmla="*/ 19 w 122"/>
                <a:gd name="T49" fmla="*/ 182 h 204"/>
                <a:gd name="T50" fmla="*/ 15 w 122"/>
                <a:gd name="T51" fmla="*/ 173 h 204"/>
                <a:gd name="T52" fmla="*/ 15 w 122"/>
                <a:gd name="T53" fmla="*/ 173 h 204"/>
                <a:gd name="T54" fmla="*/ 28 w 122"/>
                <a:gd name="T55" fmla="*/ 169 h 204"/>
                <a:gd name="T56" fmla="*/ 37 w 122"/>
                <a:gd name="T57" fmla="*/ 164 h 204"/>
                <a:gd name="T58" fmla="*/ 45 w 122"/>
                <a:gd name="T59" fmla="*/ 157 h 204"/>
                <a:gd name="T60" fmla="*/ 51 w 122"/>
                <a:gd name="T61" fmla="*/ 149 h 204"/>
                <a:gd name="T62" fmla="*/ 54 w 122"/>
                <a:gd name="T63" fmla="*/ 141 h 204"/>
                <a:gd name="T64" fmla="*/ 57 w 122"/>
                <a:gd name="T65" fmla="*/ 132 h 204"/>
                <a:gd name="T66" fmla="*/ 58 w 122"/>
                <a:gd name="T67" fmla="*/ 122 h 204"/>
                <a:gd name="T68" fmla="*/ 58 w 122"/>
                <a:gd name="T69" fmla="*/ 112 h 204"/>
                <a:gd name="T70" fmla="*/ 58 w 122"/>
                <a:gd name="T71" fmla="*/ 112 h 204"/>
                <a:gd name="T72" fmla="*/ 47 w 122"/>
                <a:gd name="T73" fmla="*/ 106 h 204"/>
                <a:gd name="T74" fmla="*/ 40 w 122"/>
                <a:gd name="T75" fmla="*/ 103 h 204"/>
                <a:gd name="T76" fmla="*/ 35 w 122"/>
                <a:gd name="T77" fmla="*/ 103 h 204"/>
                <a:gd name="T78" fmla="*/ 31 w 122"/>
                <a:gd name="T79" fmla="*/ 104 h 204"/>
                <a:gd name="T80" fmla="*/ 21 w 122"/>
                <a:gd name="T81" fmla="*/ 110 h 204"/>
                <a:gd name="T82" fmla="*/ 12 w 122"/>
                <a:gd name="T83" fmla="*/ 113 h 204"/>
                <a:gd name="T84" fmla="*/ 1 w 122"/>
                <a:gd name="T85" fmla="*/ 117 h 204"/>
                <a:gd name="T86" fmla="*/ 1 w 122"/>
                <a:gd name="T87" fmla="*/ 117 h 204"/>
                <a:gd name="T88" fmla="*/ 0 w 122"/>
                <a:gd name="T89" fmla="*/ 97 h 204"/>
                <a:gd name="T90" fmla="*/ 0 w 122"/>
                <a:gd name="T91" fmla="*/ 9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2"/>
                <a:gd name="T139" fmla="*/ 0 h 204"/>
                <a:gd name="T140" fmla="*/ 122 w 12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2" h="204">
                  <a:moveTo>
                    <a:pt x="0" y="97"/>
                  </a:moveTo>
                  <a:lnTo>
                    <a:pt x="0" y="97"/>
                  </a:lnTo>
                  <a:lnTo>
                    <a:pt x="24" y="74"/>
                  </a:lnTo>
                  <a:lnTo>
                    <a:pt x="52" y="46"/>
                  </a:lnTo>
                  <a:lnTo>
                    <a:pt x="94" y="0"/>
                  </a:lnTo>
                  <a:lnTo>
                    <a:pt x="120" y="5"/>
                  </a:lnTo>
                  <a:lnTo>
                    <a:pt x="122" y="22"/>
                  </a:lnTo>
                  <a:lnTo>
                    <a:pt x="122" y="36"/>
                  </a:lnTo>
                  <a:lnTo>
                    <a:pt x="120" y="51"/>
                  </a:lnTo>
                  <a:lnTo>
                    <a:pt x="119" y="63"/>
                  </a:lnTo>
                  <a:lnTo>
                    <a:pt x="117" y="76"/>
                  </a:lnTo>
                  <a:lnTo>
                    <a:pt x="114" y="88"/>
                  </a:lnTo>
                  <a:lnTo>
                    <a:pt x="109" y="99"/>
                  </a:lnTo>
                  <a:lnTo>
                    <a:pt x="104" y="111"/>
                  </a:lnTo>
                  <a:lnTo>
                    <a:pt x="93" y="133"/>
                  </a:lnTo>
                  <a:lnTo>
                    <a:pt x="78" y="155"/>
                  </a:lnTo>
                  <a:lnTo>
                    <a:pt x="60" y="178"/>
                  </a:lnTo>
                  <a:lnTo>
                    <a:pt x="40" y="204"/>
                  </a:lnTo>
                  <a:lnTo>
                    <a:pt x="37" y="202"/>
                  </a:lnTo>
                  <a:lnTo>
                    <a:pt x="33" y="200"/>
                  </a:lnTo>
                  <a:lnTo>
                    <a:pt x="26" y="192"/>
                  </a:lnTo>
                  <a:lnTo>
                    <a:pt x="19" y="182"/>
                  </a:lnTo>
                  <a:lnTo>
                    <a:pt x="15" y="173"/>
                  </a:lnTo>
                  <a:lnTo>
                    <a:pt x="28" y="169"/>
                  </a:lnTo>
                  <a:lnTo>
                    <a:pt x="37" y="164"/>
                  </a:lnTo>
                  <a:lnTo>
                    <a:pt x="45" y="157"/>
                  </a:lnTo>
                  <a:lnTo>
                    <a:pt x="51" y="149"/>
                  </a:lnTo>
                  <a:lnTo>
                    <a:pt x="54" y="141"/>
                  </a:lnTo>
                  <a:lnTo>
                    <a:pt x="57" y="132"/>
                  </a:lnTo>
                  <a:lnTo>
                    <a:pt x="58" y="122"/>
                  </a:lnTo>
                  <a:lnTo>
                    <a:pt x="58" y="112"/>
                  </a:lnTo>
                  <a:lnTo>
                    <a:pt x="47" y="106"/>
                  </a:lnTo>
                  <a:lnTo>
                    <a:pt x="40" y="103"/>
                  </a:lnTo>
                  <a:lnTo>
                    <a:pt x="35" y="103"/>
                  </a:lnTo>
                  <a:lnTo>
                    <a:pt x="31" y="104"/>
                  </a:lnTo>
                  <a:lnTo>
                    <a:pt x="21" y="110"/>
                  </a:lnTo>
                  <a:lnTo>
                    <a:pt x="12" y="113"/>
                  </a:lnTo>
                  <a:lnTo>
                    <a:pt x="1" y="117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0341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5" name="Freeform 31"/>
            <p:cNvSpPr>
              <a:spLocks/>
            </p:cNvSpPr>
            <p:nvPr/>
          </p:nvSpPr>
          <p:spPr bwMode="auto">
            <a:xfrm>
              <a:off x="2053" y="3462"/>
              <a:ext cx="85" cy="76"/>
            </a:xfrm>
            <a:custGeom>
              <a:avLst/>
              <a:gdLst>
                <a:gd name="T0" fmla="*/ 83 w 85"/>
                <a:gd name="T1" fmla="*/ 0 h 76"/>
                <a:gd name="T2" fmla="*/ 83 w 85"/>
                <a:gd name="T3" fmla="*/ 0 h 76"/>
                <a:gd name="T4" fmla="*/ 85 w 85"/>
                <a:gd name="T5" fmla="*/ 75 h 76"/>
                <a:gd name="T6" fmla="*/ 85 w 85"/>
                <a:gd name="T7" fmla="*/ 75 h 76"/>
                <a:gd name="T8" fmla="*/ 0 w 85"/>
                <a:gd name="T9" fmla="*/ 76 h 76"/>
                <a:gd name="T10" fmla="*/ 0 w 85"/>
                <a:gd name="T11" fmla="*/ 76 h 76"/>
                <a:gd name="T12" fmla="*/ 1 w 85"/>
                <a:gd name="T13" fmla="*/ 73 h 76"/>
                <a:gd name="T14" fmla="*/ 3 w 85"/>
                <a:gd name="T15" fmla="*/ 69 h 76"/>
                <a:gd name="T16" fmla="*/ 11 w 85"/>
                <a:gd name="T17" fmla="*/ 60 h 76"/>
                <a:gd name="T18" fmla="*/ 24 w 85"/>
                <a:gd name="T19" fmla="*/ 47 h 76"/>
                <a:gd name="T20" fmla="*/ 38 w 85"/>
                <a:gd name="T21" fmla="*/ 33 h 76"/>
                <a:gd name="T22" fmla="*/ 53 w 85"/>
                <a:gd name="T23" fmla="*/ 20 h 76"/>
                <a:gd name="T24" fmla="*/ 67 w 85"/>
                <a:gd name="T25" fmla="*/ 9 h 76"/>
                <a:gd name="T26" fmla="*/ 77 w 85"/>
                <a:gd name="T27" fmla="*/ 2 h 76"/>
                <a:gd name="T28" fmla="*/ 81 w 85"/>
                <a:gd name="T29" fmla="*/ 0 h 76"/>
                <a:gd name="T30" fmla="*/ 83 w 85"/>
                <a:gd name="T31" fmla="*/ 0 h 76"/>
                <a:gd name="T32" fmla="*/ 83 w 85"/>
                <a:gd name="T33" fmla="*/ 0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"/>
                <a:gd name="T52" fmla="*/ 0 h 76"/>
                <a:gd name="T53" fmla="*/ 85 w 85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" h="76">
                  <a:moveTo>
                    <a:pt x="83" y="0"/>
                  </a:moveTo>
                  <a:lnTo>
                    <a:pt x="83" y="0"/>
                  </a:lnTo>
                  <a:lnTo>
                    <a:pt x="85" y="75"/>
                  </a:lnTo>
                  <a:lnTo>
                    <a:pt x="0" y="76"/>
                  </a:lnTo>
                  <a:lnTo>
                    <a:pt x="1" y="73"/>
                  </a:lnTo>
                  <a:lnTo>
                    <a:pt x="3" y="69"/>
                  </a:lnTo>
                  <a:lnTo>
                    <a:pt x="11" y="60"/>
                  </a:lnTo>
                  <a:lnTo>
                    <a:pt x="24" y="47"/>
                  </a:lnTo>
                  <a:lnTo>
                    <a:pt x="38" y="33"/>
                  </a:lnTo>
                  <a:lnTo>
                    <a:pt x="53" y="20"/>
                  </a:lnTo>
                  <a:lnTo>
                    <a:pt x="67" y="9"/>
                  </a:lnTo>
                  <a:lnTo>
                    <a:pt x="77" y="2"/>
                  </a:lnTo>
                  <a:lnTo>
                    <a:pt x="81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341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6" name="Freeform 32"/>
            <p:cNvSpPr>
              <a:spLocks/>
            </p:cNvSpPr>
            <p:nvPr/>
          </p:nvSpPr>
          <p:spPr bwMode="auto">
            <a:xfrm>
              <a:off x="2071" y="3313"/>
              <a:ext cx="59" cy="115"/>
            </a:xfrm>
            <a:custGeom>
              <a:avLst/>
              <a:gdLst>
                <a:gd name="T0" fmla="*/ 0 w 59"/>
                <a:gd name="T1" fmla="*/ 68 h 115"/>
                <a:gd name="T2" fmla="*/ 0 w 59"/>
                <a:gd name="T3" fmla="*/ 68 h 115"/>
                <a:gd name="T4" fmla="*/ 30 w 59"/>
                <a:gd name="T5" fmla="*/ 31 h 115"/>
                <a:gd name="T6" fmla="*/ 48 w 59"/>
                <a:gd name="T7" fmla="*/ 9 h 115"/>
                <a:gd name="T8" fmla="*/ 54 w 59"/>
                <a:gd name="T9" fmla="*/ 2 h 115"/>
                <a:gd name="T10" fmla="*/ 56 w 59"/>
                <a:gd name="T11" fmla="*/ 0 h 115"/>
                <a:gd name="T12" fmla="*/ 56 w 59"/>
                <a:gd name="T13" fmla="*/ 0 h 115"/>
                <a:gd name="T14" fmla="*/ 59 w 59"/>
                <a:gd name="T15" fmla="*/ 62 h 115"/>
                <a:gd name="T16" fmla="*/ 59 w 59"/>
                <a:gd name="T17" fmla="*/ 76 h 115"/>
                <a:gd name="T18" fmla="*/ 59 w 59"/>
                <a:gd name="T19" fmla="*/ 83 h 115"/>
                <a:gd name="T20" fmla="*/ 59 w 59"/>
                <a:gd name="T21" fmla="*/ 83 h 115"/>
                <a:gd name="T22" fmla="*/ 56 w 59"/>
                <a:gd name="T23" fmla="*/ 86 h 115"/>
                <a:gd name="T24" fmla="*/ 52 w 59"/>
                <a:gd name="T25" fmla="*/ 89 h 115"/>
                <a:gd name="T26" fmla="*/ 48 w 59"/>
                <a:gd name="T27" fmla="*/ 96 h 115"/>
                <a:gd name="T28" fmla="*/ 43 w 59"/>
                <a:gd name="T29" fmla="*/ 105 h 115"/>
                <a:gd name="T30" fmla="*/ 36 w 59"/>
                <a:gd name="T31" fmla="*/ 115 h 115"/>
                <a:gd name="T32" fmla="*/ 36 w 59"/>
                <a:gd name="T33" fmla="*/ 115 h 115"/>
                <a:gd name="T34" fmla="*/ 16 w 59"/>
                <a:gd name="T35" fmla="*/ 91 h 115"/>
                <a:gd name="T36" fmla="*/ 8 w 59"/>
                <a:gd name="T37" fmla="*/ 80 h 115"/>
                <a:gd name="T38" fmla="*/ 0 w 59"/>
                <a:gd name="T39" fmla="*/ 68 h 115"/>
                <a:gd name="T40" fmla="*/ 0 w 59"/>
                <a:gd name="T41" fmla="*/ 68 h 1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9"/>
                <a:gd name="T64" fmla="*/ 0 h 115"/>
                <a:gd name="T65" fmla="*/ 59 w 59"/>
                <a:gd name="T66" fmla="*/ 115 h 1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9" h="115">
                  <a:moveTo>
                    <a:pt x="0" y="68"/>
                  </a:moveTo>
                  <a:lnTo>
                    <a:pt x="0" y="68"/>
                  </a:lnTo>
                  <a:lnTo>
                    <a:pt x="30" y="31"/>
                  </a:lnTo>
                  <a:lnTo>
                    <a:pt x="48" y="9"/>
                  </a:lnTo>
                  <a:lnTo>
                    <a:pt x="54" y="2"/>
                  </a:lnTo>
                  <a:lnTo>
                    <a:pt x="56" y="0"/>
                  </a:lnTo>
                  <a:lnTo>
                    <a:pt x="59" y="62"/>
                  </a:lnTo>
                  <a:lnTo>
                    <a:pt x="59" y="76"/>
                  </a:lnTo>
                  <a:lnTo>
                    <a:pt x="59" y="83"/>
                  </a:lnTo>
                  <a:lnTo>
                    <a:pt x="56" y="86"/>
                  </a:lnTo>
                  <a:lnTo>
                    <a:pt x="52" y="89"/>
                  </a:lnTo>
                  <a:lnTo>
                    <a:pt x="48" y="96"/>
                  </a:lnTo>
                  <a:lnTo>
                    <a:pt x="43" y="105"/>
                  </a:lnTo>
                  <a:lnTo>
                    <a:pt x="36" y="115"/>
                  </a:lnTo>
                  <a:lnTo>
                    <a:pt x="16" y="91"/>
                  </a:lnTo>
                  <a:lnTo>
                    <a:pt x="8" y="8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341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7" name="Freeform 33"/>
            <p:cNvSpPr>
              <a:spLocks/>
            </p:cNvSpPr>
            <p:nvPr/>
          </p:nvSpPr>
          <p:spPr bwMode="auto">
            <a:xfrm>
              <a:off x="2167" y="3642"/>
              <a:ext cx="39" cy="37"/>
            </a:xfrm>
            <a:custGeom>
              <a:avLst/>
              <a:gdLst>
                <a:gd name="T0" fmla="*/ 0 w 39"/>
                <a:gd name="T1" fmla="*/ 33 h 37"/>
                <a:gd name="T2" fmla="*/ 0 w 39"/>
                <a:gd name="T3" fmla="*/ 33 h 37"/>
                <a:gd name="T4" fmla="*/ 4 w 39"/>
                <a:gd name="T5" fmla="*/ 16 h 37"/>
                <a:gd name="T6" fmla="*/ 6 w 39"/>
                <a:gd name="T7" fmla="*/ 11 h 37"/>
                <a:gd name="T8" fmla="*/ 10 w 39"/>
                <a:gd name="T9" fmla="*/ 7 h 37"/>
                <a:gd name="T10" fmla="*/ 13 w 39"/>
                <a:gd name="T11" fmla="*/ 4 h 37"/>
                <a:gd name="T12" fmla="*/ 18 w 39"/>
                <a:gd name="T13" fmla="*/ 2 h 37"/>
                <a:gd name="T14" fmla="*/ 24 w 39"/>
                <a:gd name="T15" fmla="*/ 1 h 37"/>
                <a:gd name="T16" fmla="*/ 31 w 39"/>
                <a:gd name="T17" fmla="*/ 0 h 37"/>
                <a:gd name="T18" fmla="*/ 31 w 39"/>
                <a:gd name="T19" fmla="*/ 0 h 37"/>
                <a:gd name="T20" fmla="*/ 31 w 39"/>
                <a:gd name="T21" fmla="*/ 5 h 37"/>
                <a:gd name="T22" fmla="*/ 32 w 39"/>
                <a:gd name="T23" fmla="*/ 9 h 37"/>
                <a:gd name="T24" fmla="*/ 35 w 39"/>
                <a:gd name="T25" fmla="*/ 19 h 37"/>
                <a:gd name="T26" fmla="*/ 38 w 39"/>
                <a:gd name="T27" fmla="*/ 28 h 37"/>
                <a:gd name="T28" fmla="*/ 39 w 39"/>
                <a:gd name="T29" fmla="*/ 33 h 37"/>
                <a:gd name="T30" fmla="*/ 39 w 39"/>
                <a:gd name="T31" fmla="*/ 37 h 37"/>
                <a:gd name="T32" fmla="*/ 39 w 39"/>
                <a:gd name="T33" fmla="*/ 37 h 37"/>
                <a:gd name="T34" fmla="*/ 18 w 39"/>
                <a:gd name="T35" fmla="*/ 37 h 37"/>
                <a:gd name="T36" fmla="*/ 5 w 39"/>
                <a:gd name="T37" fmla="*/ 36 h 37"/>
                <a:gd name="T38" fmla="*/ 2 w 39"/>
                <a:gd name="T39" fmla="*/ 35 h 37"/>
                <a:gd name="T40" fmla="*/ 0 w 39"/>
                <a:gd name="T41" fmla="*/ 34 h 37"/>
                <a:gd name="T42" fmla="*/ 0 w 39"/>
                <a:gd name="T43" fmla="*/ 33 h 37"/>
                <a:gd name="T44" fmla="*/ 0 w 39"/>
                <a:gd name="T45" fmla="*/ 33 h 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"/>
                <a:gd name="T70" fmla="*/ 0 h 37"/>
                <a:gd name="T71" fmla="*/ 39 w 39"/>
                <a:gd name="T72" fmla="*/ 37 h 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" h="37">
                  <a:moveTo>
                    <a:pt x="0" y="33"/>
                  </a:moveTo>
                  <a:lnTo>
                    <a:pt x="0" y="33"/>
                  </a:lnTo>
                  <a:lnTo>
                    <a:pt x="4" y="16"/>
                  </a:lnTo>
                  <a:lnTo>
                    <a:pt x="6" y="11"/>
                  </a:lnTo>
                  <a:lnTo>
                    <a:pt x="10" y="7"/>
                  </a:lnTo>
                  <a:lnTo>
                    <a:pt x="13" y="4"/>
                  </a:lnTo>
                  <a:lnTo>
                    <a:pt x="18" y="2"/>
                  </a:lnTo>
                  <a:lnTo>
                    <a:pt x="24" y="1"/>
                  </a:lnTo>
                  <a:lnTo>
                    <a:pt x="31" y="0"/>
                  </a:lnTo>
                  <a:lnTo>
                    <a:pt x="31" y="5"/>
                  </a:lnTo>
                  <a:lnTo>
                    <a:pt x="32" y="9"/>
                  </a:lnTo>
                  <a:lnTo>
                    <a:pt x="35" y="19"/>
                  </a:lnTo>
                  <a:lnTo>
                    <a:pt x="38" y="28"/>
                  </a:lnTo>
                  <a:lnTo>
                    <a:pt x="39" y="33"/>
                  </a:lnTo>
                  <a:lnTo>
                    <a:pt x="39" y="37"/>
                  </a:lnTo>
                  <a:lnTo>
                    <a:pt x="18" y="37"/>
                  </a:lnTo>
                  <a:lnTo>
                    <a:pt x="5" y="36"/>
                  </a:lnTo>
                  <a:lnTo>
                    <a:pt x="2" y="35"/>
                  </a:lnTo>
                  <a:lnTo>
                    <a:pt x="0" y="34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D56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8" name="Freeform 34"/>
            <p:cNvSpPr>
              <a:spLocks/>
            </p:cNvSpPr>
            <p:nvPr/>
          </p:nvSpPr>
          <p:spPr bwMode="auto">
            <a:xfrm>
              <a:off x="1832" y="3284"/>
              <a:ext cx="251" cy="236"/>
            </a:xfrm>
            <a:custGeom>
              <a:avLst/>
              <a:gdLst>
                <a:gd name="T0" fmla="*/ 21 w 251"/>
                <a:gd name="T1" fmla="*/ 122 h 236"/>
                <a:gd name="T2" fmla="*/ 42 w 251"/>
                <a:gd name="T3" fmla="*/ 60 h 236"/>
                <a:gd name="T4" fmla="*/ 79 w 251"/>
                <a:gd name="T5" fmla="*/ 16 h 236"/>
                <a:gd name="T6" fmla="*/ 111 w 251"/>
                <a:gd name="T7" fmla="*/ 1 h 236"/>
                <a:gd name="T8" fmla="*/ 104 w 251"/>
                <a:gd name="T9" fmla="*/ 25 h 236"/>
                <a:gd name="T10" fmla="*/ 131 w 251"/>
                <a:gd name="T11" fmla="*/ 7 h 236"/>
                <a:gd name="T12" fmla="*/ 151 w 251"/>
                <a:gd name="T13" fmla="*/ 20 h 236"/>
                <a:gd name="T14" fmla="*/ 147 w 251"/>
                <a:gd name="T15" fmla="*/ 28 h 236"/>
                <a:gd name="T16" fmla="*/ 140 w 251"/>
                <a:gd name="T17" fmla="*/ 45 h 236"/>
                <a:gd name="T18" fmla="*/ 129 w 251"/>
                <a:gd name="T19" fmla="*/ 33 h 236"/>
                <a:gd name="T20" fmla="*/ 117 w 251"/>
                <a:gd name="T21" fmla="*/ 45 h 236"/>
                <a:gd name="T22" fmla="*/ 101 w 251"/>
                <a:gd name="T23" fmla="*/ 79 h 236"/>
                <a:gd name="T24" fmla="*/ 119 w 251"/>
                <a:gd name="T25" fmla="*/ 111 h 236"/>
                <a:gd name="T26" fmla="*/ 117 w 251"/>
                <a:gd name="T27" fmla="*/ 167 h 236"/>
                <a:gd name="T28" fmla="*/ 90 w 251"/>
                <a:gd name="T29" fmla="*/ 156 h 236"/>
                <a:gd name="T30" fmla="*/ 89 w 251"/>
                <a:gd name="T31" fmla="*/ 169 h 236"/>
                <a:gd name="T32" fmla="*/ 114 w 251"/>
                <a:gd name="T33" fmla="*/ 189 h 236"/>
                <a:gd name="T34" fmla="*/ 115 w 251"/>
                <a:gd name="T35" fmla="*/ 217 h 236"/>
                <a:gd name="T36" fmla="*/ 124 w 251"/>
                <a:gd name="T37" fmla="*/ 195 h 236"/>
                <a:gd name="T38" fmla="*/ 135 w 251"/>
                <a:gd name="T39" fmla="*/ 193 h 236"/>
                <a:gd name="T40" fmla="*/ 144 w 251"/>
                <a:gd name="T41" fmla="*/ 198 h 236"/>
                <a:gd name="T42" fmla="*/ 157 w 251"/>
                <a:gd name="T43" fmla="*/ 178 h 236"/>
                <a:gd name="T44" fmla="*/ 188 w 251"/>
                <a:gd name="T45" fmla="*/ 148 h 236"/>
                <a:gd name="T46" fmla="*/ 150 w 251"/>
                <a:gd name="T47" fmla="*/ 104 h 236"/>
                <a:gd name="T48" fmla="*/ 157 w 251"/>
                <a:gd name="T49" fmla="*/ 64 h 236"/>
                <a:gd name="T50" fmla="*/ 172 w 251"/>
                <a:gd name="T51" fmla="*/ 71 h 236"/>
                <a:gd name="T52" fmla="*/ 161 w 251"/>
                <a:gd name="T53" fmla="*/ 49 h 236"/>
                <a:gd name="T54" fmla="*/ 157 w 251"/>
                <a:gd name="T55" fmla="*/ 20 h 236"/>
                <a:gd name="T56" fmla="*/ 168 w 251"/>
                <a:gd name="T57" fmla="*/ 21 h 236"/>
                <a:gd name="T58" fmla="*/ 187 w 251"/>
                <a:gd name="T59" fmla="*/ 45 h 236"/>
                <a:gd name="T60" fmla="*/ 171 w 251"/>
                <a:gd name="T61" fmla="*/ 11 h 236"/>
                <a:gd name="T62" fmla="*/ 197 w 251"/>
                <a:gd name="T63" fmla="*/ 32 h 236"/>
                <a:gd name="T64" fmla="*/ 219 w 251"/>
                <a:gd name="T65" fmla="*/ 111 h 236"/>
                <a:gd name="T66" fmla="*/ 244 w 251"/>
                <a:gd name="T67" fmla="*/ 147 h 236"/>
                <a:gd name="T68" fmla="*/ 251 w 251"/>
                <a:gd name="T69" fmla="*/ 190 h 236"/>
                <a:gd name="T70" fmla="*/ 200 w 251"/>
                <a:gd name="T71" fmla="*/ 217 h 236"/>
                <a:gd name="T72" fmla="*/ 95 w 251"/>
                <a:gd name="T73" fmla="*/ 236 h 236"/>
                <a:gd name="T74" fmla="*/ 30 w 251"/>
                <a:gd name="T75" fmla="*/ 225 h 236"/>
                <a:gd name="T76" fmla="*/ 3 w 251"/>
                <a:gd name="T77" fmla="*/ 197 h 236"/>
                <a:gd name="T78" fmla="*/ 131 w 251"/>
                <a:gd name="T79" fmla="*/ 118 h 236"/>
                <a:gd name="T80" fmla="*/ 137 w 251"/>
                <a:gd name="T81" fmla="*/ 167 h 236"/>
                <a:gd name="T82" fmla="*/ 131 w 251"/>
                <a:gd name="T83" fmla="*/ 118 h 236"/>
                <a:gd name="T84" fmla="*/ 150 w 251"/>
                <a:gd name="T85" fmla="*/ 124 h 236"/>
                <a:gd name="T86" fmla="*/ 167 w 251"/>
                <a:gd name="T87" fmla="*/ 139 h 236"/>
                <a:gd name="T88" fmla="*/ 159 w 251"/>
                <a:gd name="T89" fmla="*/ 161 h 236"/>
                <a:gd name="T90" fmla="*/ 147 w 251"/>
                <a:gd name="T91" fmla="*/ 162 h 236"/>
                <a:gd name="T92" fmla="*/ 130 w 251"/>
                <a:gd name="T93" fmla="*/ 60 h 236"/>
                <a:gd name="T94" fmla="*/ 136 w 251"/>
                <a:gd name="T95" fmla="*/ 96 h 236"/>
                <a:gd name="T96" fmla="*/ 130 w 251"/>
                <a:gd name="T97" fmla="*/ 60 h 236"/>
                <a:gd name="T98" fmla="*/ 118 w 251"/>
                <a:gd name="T99" fmla="*/ 91 h 236"/>
                <a:gd name="T100" fmla="*/ 111 w 251"/>
                <a:gd name="T101" fmla="*/ 73 h 236"/>
                <a:gd name="T102" fmla="*/ 0 w 251"/>
                <a:gd name="T103" fmla="*/ 181 h 2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51"/>
                <a:gd name="T157" fmla="*/ 0 h 236"/>
                <a:gd name="T158" fmla="*/ 251 w 251"/>
                <a:gd name="T159" fmla="*/ 236 h 2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51" h="236">
                  <a:moveTo>
                    <a:pt x="0" y="181"/>
                  </a:moveTo>
                  <a:lnTo>
                    <a:pt x="0" y="181"/>
                  </a:lnTo>
                  <a:lnTo>
                    <a:pt x="3" y="163"/>
                  </a:lnTo>
                  <a:lnTo>
                    <a:pt x="9" y="149"/>
                  </a:lnTo>
                  <a:lnTo>
                    <a:pt x="21" y="122"/>
                  </a:lnTo>
                  <a:lnTo>
                    <a:pt x="28" y="108"/>
                  </a:lnTo>
                  <a:lnTo>
                    <a:pt x="34" y="94"/>
                  </a:lnTo>
                  <a:lnTo>
                    <a:pt x="38" y="79"/>
                  </a:lnTo>
                  <a:lnTo>
                    <a:pt x="42" y="60"/>
                  </a:lnTo>
                  <a:lnTo>
                    <a:pt x="47" y="51"/>
                  </a:lnTo>
                  <a:lnTo>
                    <a:pt x="53" y="42"/>
                  </a:lnTo>
                  <a:lnTo>
                    <a:pt x="59" y="33"/>
                  </a:lnTo>
                  <a:lnTo>
                    <a:pt x="65" y="28"/>
                  </a:lnTo>
                  <a:lnTo>
                    <a:pt x="79" y="16"/>
                  </a:lnTo>
                  <a:lnTo>
                    <a:pt x="94" y="4"/>
                  </a:lnTo>
                  <a:lnTo>
                    <a:pt x="103" y="1"/>
                  </a:lnTo>
                  <a:lnTo>
                    <a:pt x="109" y="0"/>
                  </a:lnTo>
                  <a:lnTo>
                    <a:pt x="111" y="1"/>
                  </a:lnTo>
                  <a:lnTo>
                    <a:pt x="112" y="1"/>
                  </a:lnTo>
                  <a:lnTo>
                    <a:pt x="112" y="4"/>
                  </a:lnTo>
                  <a:lnTo>
                    <a:pt x="109" y="14"/>
                  </a:lnTo>
                  <a:lnTo>
                    <a:pt x="106" y="20"/>
                  </a:lnTo>
                  <a:lnTo>
                    <a:pt x="104" y="25"/>
                  </a:lnTo>
                  <a:lnTo>
                    <a:pt x="110" y="24"/>
                  </a:lnTo>
                  <a:lnTo>
                    <a:pt x="115" y="21"/>
                  </a:lnTo>
                  <a:lnTo>
                    <a:pt x="123" y="14"/>
                  </a:lnTo>
                  <a:lnTo>
                    <a:pt x="131" y="7"/>
                  </a:lnTo>
                  <a:lnTo>
                    <a:pt x="136" y="4"/>
                  </a:lnTo>
                  <a:lnTo>
                    <a:pt x="140" y="3"/>
                  </a:lnTo>
                  <a:lnTo>
                    <a:pt x="149" y="16"/>
                  </a:lnTo>
                  <a:lnTo>
                    <a:pt x="151" y="20"/>
                  </a:lnTo>
                  <a:lnTo>
                    <a:pt x="151" y="23"/>
                  </a:lnTo>
                  <a:lnTo>
                    <a:pt x="151" y="27"/>
                  </a:lnTo>
                  <a:lnTo>
                    <a:pt x="150" y="30"/>
                  </a:lnTo>
                  <a:lnTo>
                    <a:pt x="147" y="28"/>
                  </a:lnTo>
                  <a:lnTo>
                    <a:pt x="145" y="28"/>
                  </a:lnTo>
                  <a:lnTo>
                    <a:pt x="143" y="29"/>
                  </a:lnTo>
                  <a:lnTo>
                    <a:pt x="143" y="32"/>
                  </a:lnTo>
                  <a:lnTo>
                    <a:pt x="142" y="39"/>
                  </a:lnTo>
                  <a:lnTo>
                    <a:pt x="140" y="45"/>
                  </a:lnTo>
                  <a:lnTo>
                    <a:pt x="130" y="43"/>
                  </a:lnTo>
                  <a:lnTo>
                    <a:pt x="130" y="37"/>
                  </a:lnTo>
                  <a:lnTo>
                    <a:pt x="129" y="33"/>
                  </a:lnTo>
                  <a:lnTo>
                    <a:pt x="125" y="32"/>
                  </a:lnTo>
                  <a:lnTo>
                    <a:pt x="119" y="31"/>
                  </a:lnTo>
                  <a:lnTo>
                    <a:pt x="119" y="38"/>
                  </a:lnTo>
                  <a:lnTo>
                    <a:pt x="117" y="45"/>
                  </a:lnTo>
                  <a:lnTo>
                    <a:pt x="108" y="57"/>
                  </a:lnTo>
                  <a:lnTo>
                    <a:pt x="104" y="62"/>
                  </a:lnTo>
                  <a:lnTo>
                    <a:pt x="101" y="69"/>
                  </a:lnTo>
                  <a:lnTo>
                    <a:pt x="101" y="79"/>
                  </a:lnTo>
                  <a:lnTo>
                    <a:pt x="101" y="83"/>
                  </a:lnTo>
                  <a:lnTo>
                    <a:pt x="103" y="88"/>
                  </a:lnTo>
                  <a:lnTo>
                    <a:pt x="106" y="93"/>
                  </a:lnTo>
                  <a:lnTo>
                    <a:pt x="109" y="98"/>
                  </a:lnTo>
                  <a:lnTo>
                    <a:pt x="119" y="111"/>
                  </a:lnTo>
                  <a:lnTo>
                    <a:pt x="119" y="134"/>
                  </a:lnTo>
                  <a:lnTo>
                    <a:pt x="118" y="149"/>
                  </a:lnTo>
                  <a:lnTo>
                    <a:pt x="117" y="167"/>
                  </a:lnTo>
                  <a:lnTo>
                    <a:pt x="112" y="166"/>
                  </a:lnTo>
                  <a:lnTo>
                    <a:pt x="107" y="163"/>
                  </a:lnTo>
                  <a:lnTo>
                    <a:pt x="99" y="159"/>
                  </a:lnTo>
                  <a:lnTo>
                    <a:pt x="95" y="158"/>
                  </a:lnTo>
                  <a:lnTo>
                    <a:pt x="90" y="156"/>
                  </a:lnTo>
                  <a:lnTo>
                    <a:pt x="87" y="158"/>
                  </a:lnTo>
                  <a:lnTo>
                    <a:pt x="83" y="161"/>
                  </a:lnTo>
                  <a:lnTo>
                    <a:pt x="86" y="164"/>
                  </a:lnTo>
                  <a:lnTo>
                    <a:pt x="89" y="169"/>
                  </a:lnTo>
                  <a:lnTo>
                    <a:pt x="96" y="175"/>
                  </a:lnTo>
                  <a:lnTo>
                    <a:pt x="104" y="178"/>
                  </a:lnTo>
                  <a:lnTo>
                    <a:pt x="114" y="182"/>
                  </a:lnTo>
                  <a:lnTo>
                    <a:pt x="114" y="189"/>
                  </a:lnTo>
                  <a:lnTo>
                    <a:pt x="111" y="197"/>
                  </a:lnTo>
                  <a:lnTo>
                    <a:pt x="110" y="205"/>
                  </a:lnTo>
                  <a:lnTo>
                    <a:pt x="110" y="213"/>
                  </a:lnTo>
                  <a:lnTo>
                    <a:pt x="115" y="217"/>
                  </a:lnTo>
                  <a:lnTo>
                    <a:pt x="117" y="217"/>
                  </a:lnTo>
                  <a:lnTo>
                    <a:pt x="118" y="216"/>
                  </a:lnTo>
                  <a:lnTo>
                    <a:pt x="121" y="212"/>
                  </a:lnTo>
                  <a:lnTo>
                    <a:pt x="123" y="207"/>
                  </a:lnTo>
                  <a:lnTo>
                    <a:pt x="124" y="195"/>
                  </a:lnTo>
                  <a:lnTo>
                    <a:pt x="125" y="185"/>
                  </a:lnTo>
                  <a:lnTo>
                    <a:pt x="136" y="184"/>
                  </a:lnTo>
                  <a:lnTo>
                    <a:pt x="135" y="193"/>
                  </a:lnTo>
                  <a:lnTo>
                    <a:pt x="135" y="198"/>
                  </a:lnTo>
                  <a:lnTo>
                    <a:pt x="136" y="200"/>
                  </a:lnTo>
                  <a:lnTo>
                    <a:pt x="139" y="202"/>
                  </a:lnTo>
                  <a:lnTo>
                    <a:pt x="144" y="198"/>
                  </a:lnTo>
                  <a:lnTo>
                    <a:pt x="146" y="195"/>
                  </a:lnTo>
                  <a:lnTo>
                    <a:pt x="147" y="189"/>
                  </a:lnTo>
                  <a:lnTo>
                    <a:pt x="147" y="182"/>
                  </a:lnTo>
                  <a:lnTo>
                    <a:pt x="157" y="178"/>
                  </a:lnTo>
                  <a:lnTo>
                    <a:pt x="164" y="175"/>
                  </a:lnTo>
                  <a:lnTo>
                    <a:pt x="168" y="171"/>
                  </a:lnTo>
                  <a:lnTo>
                    <a:pt x="173" y="168"/>
                  </a:lnTo>
                  <a:lnTo>
                    <a:pt x="180" y="160"/>
                  </a:lnTo>
                  <a:lnTo>
                    <a:pt x="188" y="148"/>
                  </a:lnTo>
                  <a:lnTo>
                    <a:pt x="179" y="136"/>
                  </a:lnTo>
                  <a:lnTo>
                    <a:pt x="171" y="125"/>
                  </a:lnTo>
                  <a:lnTo>
                    <a:pt x="161" y="115"/>
                  </a:lnTo>
                  <a:lnTo>
                    <a:pt x="150" y="104"/>
                  </a:lnTo>
                  <a:lnTo>
                    <a:pt x="150" y="62"/>
                  </a:lnTo>
                  <a:lnTo>
                    <a:pt x="153" y="62"/>
                  </a:lnTo>
                  <a:lnTo>
                    <a:pt x="157" y="64"/>
                  </a:lnTo>
                  <a:lnTo>
                    <a:pt x="161" y="67"/>
                  </a:lnTo>
                  <a:lnTo>
                    <a:pt x="167" y="69"/>
                  </a:lnTo>
                  <a:lnTo>
                    <a:pt x="169" y="71"/>
                  </a:lnTo>
                  <a:lnTo>
                    <a:pt x="172" y="71"/>
                  </a:lnTo>
                  <a:lnTo>
                    <a:pt x="171" y="60"/>
                  </a:lnTo>
                  <a:lnTo>
                    <a:pt x="169" y="57"/>
                  </a:lnTo>
                  <a:lnTo>
                    <a:pt x="167" y="53"/>
                  </a:lnTo>
                  <a:lnTo>
                    <a:pt x="165" y="51"/>
                  </a:lnTo>
                  <a:lnTo>
                    <a:pt x="161" y="49"/>
                  </a:lnTo>
                  <a:lnTo>
                    <a:pt x="152" y="45"/>
                  </a:lnTo>
                  <a:lnTo>
                    <a:pt x="154" y="36"/>
                  </a:lnTo>
                  <a:lnTo>
                    <a:pt x="155" y="28"/>
                  </a:lnTo>
                  <a:lnTo>
                    <a:pt x="157" y="20"/>
                  </a:lnTo>
                  <a:lnTo>
                    <a:pt x="157" y="13"/>
                  </a:lnTo>
                  <a:lnTo>
                    <a:pt x="161" y="14"/>
                  </a:lnTo>
                  <a:lnTo>
                    <a:pt x="165" y="17"/>
                  </a:lnTo>
                  <a:lnTo>
                    <a:pt x="168" y="21"/>
                  </a:lnTo>
                  <a:lnTo>
                    <a:pt x="173" y="27"/>
                  </a:lnTo>
                  <a:lnTo>
                    <a:pt x="179" y="37"/>
                  </a:lnTo>
                  <a:lnTo>
                    <a:pt x="182" y="42"/>
                  </a:lnTo>
                  <a:lnTo>
                    <a:pt x="187" y="45"/>
                  </a:lnTo>
                  <a:lnTo>
                    <a:pt x="187" y="36"/>
                  </a:lnTo>
                  <a:lnTo>
                    <a:pt x="179" y="24"/>
                  </a:lnTo>
                  <a:lnTo>
                    <a:pt x="171" y="11"/>
                  </a:lnTo>
                  <a:lnTo>
                    <a:pt x="178" y="13"/>
                  </a:lnTo>
                  <a:lnTo>
                    <a:pt x="183" y="15"/>
                  </a:lnTo>
                  <a:lnTo>
                    <a:pt x="189" y="20"/>
                  </a:lnTo>
                  <a:lnTo>
                    <a:pt x="194" y="25"/>
                  </a:lnTo>
                  <a:lnTo>
                    <a:pt x="197" y="32"/>
                  </a:lnTo>
                  <a:lnTo>
                    <a:pt x="202" y="40"/>
                  </a:lnTo>
                  <a:lnTo>
                    <a:pt x="208" y="58"/>
                  </a:lnTo>
                  <a:lnTo>
                    <a:pt x="212" y="76"/>
                  </a:lnTo>
                  <a:lnTo>
                    <a:pt x="216" y="95"/>
                  </a:lnTo>
                  <a:lnTo>
                    <a:pt x="219" y="111"/>
                  </a:lnTo>
                  <a:lnTo>
                    <a:pt x="222" y="124"/>
                  </a:lnTo>
                  <a:lnTo>
                    <a:pt x="231" y="132"/>
                  </a:lnTo>
                  <a:lnTo>
                    <a:pt x="239" y="140"/>
                  </a:lnTo>
                  <a:lnTo>
                    <a:pt x="244" y="147"/>
                  </a:lnTo>
                  <a:lnTo>
                    <a:pt x="247" y="154"/>
                  </a:lnTo>
                  <a:lnTo>
                    <a:pt x="250" y="161"/>
                  </a:lnTo>
                  <a:lnTo>
                    <a:pt x="251" y="169"/>
                  </a:lnTo>
                  <a:lnTo>
                    <a:pt x="251" y="178"/>
                  </a:lnTo>
                  <a:lnTo>
                    <a:pt x="251" y="190"/>
                  </a:lnTo>
                  <a:lnTo>
                    <a:pt x="243" y="197"/>
                  </a:lnTo>
                  <a:lnTo>
                    <a:pt x="231" y="204"/>
                  </a:lnTo>
                  <a:lnTo>
                    <a:pt x="216" y="211"/>
                  </a:lnTo>
                  <a:lnTo>
                    <a:pt x="200" y="217"/>
                  </a:lnTo>
                  <a:lnTo>
                    <a:pt x="180" y="224"/>
                  </a:lnTo>
                  <a:lnTo>
                    <a:pt x="159" y="228"/>
                  </a:lnTo>
                  <a:lnTo>
                    <a:pt x="138" y="233"/>
                  </a:lnTo>
                  <a:lnTo>
                    <a:pt x="116" y="235"/>
                  </a:lnTo>
                  <a:lnTo>
                    <a:pt x="95" y="236"/>
                  </a:lnTo>
                  <a:lnTo>
                    <a:pt x="74" y="236"/>
                  </a:lnTo>
                  <a:lnTo>
                    <a:pt x="54" y="234"/>
                  </a:lnTo>
                  <a:lnTo>
                    <a:pt x="46" y="232"/>
                  </a:lnTo>
                  <a:lnTo>
                    <a:pt x="37" y="228"/>
                  </a:lnTo>
                  <a:lnTo>
                    <a:pt x="30" y="225"/>
                  </a:lnTo>
                  <a:lnTo>
                    <a:pt x="23" y="221"/>
                  </a:lnTo>
                  <a:lnTo>
                    <a:pt x="16" y="217"/>
                  </a:lnTo>
                  <a:lnTo>
                    <a:pt x="11" y="211"/>
                  </a:lnTo>
                  <a:lnTo>
                    <a:pt x="7" y="204"/>
                  </a:lnTo>
                  <a:lnTo>
                    <a:pt x="3" y="197"/>
                  </a:lnTo>
                  <a:lnTo>
                    <a:pt x="1" y="189"/>
                  </a:lnTo>
                  <a:lnTo>
                    <a:pt x="0" y="181"/>
                  </a:lnTo>
                  <a:lnTo>
                    <a:pt x="131" y="118"/>
                  </a:lnTo>
                  <a:lnTo>
                    <a:pt x="139" y="118"/>
                  </a:lnTo>
                  <a:lnTo>
                    <a:pt x="138" y="140"/>
                  </a:lnTo>
                  <a:lnTo>
                    <a:pt x="137" y="167"/>
                  </a:lnTo>
                  <a:lnTo>
                    <a:pt x="129" y="166"/>
                  </a:lnTo>
                  <a:lnTo>
                    <a:pt x="130" y="142"/>
                  </a:lnTo>
                  <a:lnTo>
                    <a:pt x="131" y="118"/>
                  </a:lnTo>
                  <a:lnTo>
                    <a:pt x="0" y="181"/>
                  </a:lnTo>
                  <a:lnTo>
                    <a:pt x="146" y="159"/>
                  </a:lnTo>
                  <a:lnTo>
                    <a:pt x="150" y="124"/>
                  </a:lnTo>
                  <a:lnTo>
                    <a:pt x="157" y="127"/>
                  </a:lnTo>
                  <a:lnTo>
                    <a:pt x="161" y="131"/>
                  </a:lnTo>
                  <a:lnTo>
                    <a:pt x="165" y="134"/>
                  </a:lnTo>
                  <a:lnTo>
                    <a:pt x="167" y="139"/>
                  </a:lnTo>
                  <a:lnTo>
                    <a:pt x="168" y="142"/>
                  </a:lnTo>
                  <a:lnTo>
                    <a:pt x="168" y="147"/>
                  </a:lnTo>
                  <a:lnTo>
                    <a:pt x="167" y="152"/>
                  </a:lnTo>
                  <a:lnTo>
                    <a:pt x="165" y="155"/>
                  </a:lnTo>
                  <a:lnTo>
                    <a:pt x="159" y="161"/>
                  </a:lnTo>
                  <a:lnTo>
                    <a:pt x="157" y="163"/>
                  </a:lnTo>
                  <a:lnTo>
                    <a:pt x="153" y="164"/>
                  </a:lnTo>
                  <a:lnTo>
                    <a:pt x="151" y="164"/>
                  </a:lnTo>
                  <a:lnTo>
                    <a:pt x="149" y="164"/>
                  </a:lnTo>
                  <a:lnTo>
                    <a:pt x="147" y="162"/>
                  </a:lnTo>
                  <a:lnTo>
                    <a:pt x="146" y="159"/>
                  </a:lnTo>
                  <a:lnTo>
                    <a:pt x="0" y="181"/>
                  </a:lnTo>
                  <a:lnTo>
                    <a:pt x="130" y="60"/>
                  </a:lnTo>
                  <a:lnTo>
                    <a:pt x="140" y="60"/>
                  </a:lnTo>
                  <a:lnTo>
                    <a:pt x="139" y="98"/>
                  </a:lnTo>
                  <a:lnTo>
                    <a:pt x="136" y="96"/>
                  </a:lnTo>
                  <a:lnTo>
                    <a:pt x="133" y="93"/>
                  </a:lnTo>
                  <a:lnTo>
                    <a:pt x="131" y="88"/>
                  </a:lnTo>
                  <a:lnTo>
                    <a:pt x="131" y="83"/>
                  </a:lnTo>
                  <a:lnTo>
                    <a:pt x="131" y="71"/>
                  </a:lnTo>
                  <a:lnTo>
                    <a:pt x="130" y="60"/>
                  </a:lnTo>
                  <a:lnTo>
                    <a:pt x="0" y="181"/>
                  </a:lnTo>
                  <a:lnTo>
                    <a:pt x="118" y="62"/>
                  </a:lnTo>
                  <a:lnTo>
                    <a:pt x="118" y="91"/>
                  </a:lnTo>
                  <a:lnTo>
                    <a:pt x="116" y="90"/>
                  </a:lnTo>
                  <a:lnTo>
                    <a:pt x="114" y="87"/>
                  </a:lnTo>
                  <a:lnTo>
                    <a:pt x="111" y="82"/>
                  </a:lnTo>
                  <a:lnTo>
                    <a:pt x="111" y="78"/>
                  </a:lnTo>
                  <a:lnTo>
                    <a:pt x="111" y="73"/>
                  </a:lnTo>
                  <a:lnTo>
                    <a:pt x="112" y="68"/>
                  </a:lnTo>
                  <a:lnTo>
                    <a:pt x="115" y="65"/>
                  </a:lnTo>
                  <a:lnTo>
                    <a:pt x="118" y="62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CCCC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9" name="Freeform 35"/>
            <p:cNvSpPr>
              <a:spLocks/>
            </p:cNvSpPr>
            <p:nvPr/>
          </p:nvSpPr>
          <p:spPr bwMode="auto">
            <a:xfrm>
              <a:off x="1498" y="3104"/>
              <a:ext cx="256" cy="522"/>
            </a:xfrm>
            <a:custGeom>
              <a:avLst/>
              <a:gdLst>
                <a:gd name="T0" fmla="*/ 0 w 256"/>
                <a:gd name="T1" fmla="*/ 80 h 522"/>
                <a:gd name="T2" fmla="*/ 0 w 256"/>
                <a:gd name="T3" fmla="*/ 80 h 522"/>
                <a:gd name="T4" fmla="*/ 56 w 256"/>
                <a:gd name="T5" fmla="*/ 56 h 522"/>
                <a:gd name="T6" fmla="*/ 92 w 256"/>
                <a:gd name="T7" fmla="*/ 41 h 522"/>
                <a:gd name="T8" fmla="*/ 132 w 256"/>
                <a:gd name="T9" fmla="*/ 26 h 522"/>
                <a:gd name="T10" fmla="*/ 171 w 256"/>
                <a:gd name="T11" fmla="*/ 13 h 522"/>
                <a:gd name="T12" fmla="*/ 190 w 256"/>
                <a:gd name="T13" fmla="*/ 8 h 522"/>
                <a:gd name="T14" fmla="*/ 207 w 256"/>
                <a:gd name="T15" fmla="*/ 4 h 522"/>
                <a:gd name="T16" fmla="*/ 222 w 256"/>
                <a:gd name="T17" fmla="*/ 1 h 522"/>
                <a:gd name="T18" fmla="*/ 236 w 256"/>
                <a:gd name="T19" fmla="*/ 0 h 522"/>
                <a:gd name="T20" fmla="*/ 248 w 256"/>
                <a:gd name="T21" fmla="*/ 0 h 522"/>
                <a:gd name="T22" fmla="*/ 253 w 256"/>
                <a:gd name="T23" fmla="*/ 1 h 522"/>
                <a:gd name="T24" fmla="*/ 256 w 256"/>
                <a:gd name="T25" fmla="*/ 2 h 522"/>
                <a:gd name="T26" fmla="*/ 256 w 256"/>
                <a:gd name="T27" fmla="*/ 2 h 522"/>
                <a:gd name="T28" fmla="*/ 256 w 256"/>
                <a:gd name="T29" fmla="*/ 14 h 522"/>
                <a:gd name="T30" fmla="*/ 256 w 256"/>
                <a:gd name="T31" fmla="*/ 14 h 522"/>
                <a:gd name="T32" fmla="*/ 233 w 256"/>
                <a:gd name="T33" fmla="*/ 16 h 522"/>
                <a:gd name="T34" fmla="*/ 210 w 256"/>
                <a:gd name="T35" fmla="*/ 20 h 522"/>
                <a:gd name="T36" fmla="*/ 186 w 256"/>
                <a:gd name="T37" fmla="*/ 24 h 522"/>
                <a:gd name="T38" fmla="*/ 165 w 256"/>
                <a:gd name="T39" fmla="*/ 31 h 522"/>
                <a:gd name="T40" fmla="*/ 145 w 256"/>
                <a:gd name="T41" fmla="*/ 37 h 522"/>
                <a:gd name="T42" fmla="*/ 125 w 256"/>
                <a:gd name="T43" fmla="*/ 45 h 522"/>
                <a:gd name="T44" fmla="*/ 107 w 256"/>
                <a:gd name="T45" fmla="*/ 52 h 522"/>
                <a:gd name="T46" fmla="*/ 90 w 256"/>
                <a:gd name="T47" fmla="*/ 60 h 522"/>
                <a:gd name="T48" fmla="*/ 61 w 256"/>
                <a:gd name="T49" fmla="*/ 76 h 522"/>
                <a:gd name="T50" fmla="*/ 40 w 256"/>
                <a:gd name="T51" fmla="*/ 88 h 522"/>
                <a:gd name="T52" fmla="*/ 20 w 256"/>
                <a:gd name="T53" fmla="*/ 100 h 522"/>
                <a:gd name="T54" fmla="*/ 27 w 256"/>
                <a:gd name="T55" fmla="*/ 518 h 522"/>
                <a:gd name="T56" fmla="*/ 27 w 256"/>
                <a:gd name="T57" fmla="*/ 518 h 522"/>
                <a:gd name="T58" fmla="*/ 21 w 256"/>
                <a:gd name="T59" fmla="*/ 522 h 522"/>
                <a:gd name="T60" fmla="*/ 21 w 256"/>
                <a:gd name="T61" fmla="*/ 522 h 522"/>
                <a:gd name="T62" fmla="*/ 21 w 256"/>
                <a:gd name="T63" fmla="*/ 463 h 522"/>
                <a:gd name="T64" fmla="*/ 19 w 256"/>
                <a:gd name="T65" fmla="*/ 404 h 522"/>
                <a:gd name="T66" fmla="*/ 17 w 256"/>
                <a:gd name="T67" fmla="*/ 346 h 522"/>
                <a:gd name="T68" fmla="*/ 13 w 256"/>
                <a:gd name="T69" fmla="*/ 289 h 522"/>
                <a:gd name="T70" fmla="*/ 5 w 256"/>
                <a:gd name="T71" fmla="*/ 180 h 522"/>
                <a:gd name="T72" fmla="*/ 3 w 256"/>
                <a:gd name="T73" fmla="*/ 129 h 522"/>
                <a:gd name="T74" fmla="*/ 0 w 256"/>
                <a:gd name="T75" fmla="*/ 80 h 522"/>
                <a:gd name="T76" fmla="*/ 0 w 256"/>
                <a:gd name="T77" fmla="*/ 80 h 52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56"/>
                <a:gd name="T118" fmla="*/ 0 h 522"/>
                <a:gd name="T119" fmla="*/ 256 w 256"/>
                <a:gd name="T120" fmla="*/ 522 h 52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56" h="522">
                  <a:moveTo>
                    <a:pt x="0" y="80"/>
                  </a:moveTo>
                  <a:lnTo>
                    <a:pt x="0" y="80"/>
                  </a:lnTo>
                  <a:lnTo>
                    <a:pt x="56" y="56"/>
                  </a:lnTo>
                  <a:lnTo>
                    <a:pt x="92" y="41"/>
                  </a:lnTo>
                  <a:lnTo>
                    <a:pt x="132" y="26"/>
                  </a:lnTo>
                  <a:lnTo>
                    <a:pt x="171" y="13"/>
                  </a:lnTo>
                  <a:lnTo>
                    <a:pt x="190" y="8"/>
                  </a:lnTo>
                  <a:lnTo>
                    <a:pt x="207" y="4"/>
                  </a:lnTo>
                  <a:lnTo>
                    <a:pt x="222" y="1"/>
                  </a:lnTo>
                  <a:lnTo>
                    <a:pt x="236" y="0"/>
                  </a:lnTo>
                  <a:lnTo>
                    <a:pt x="248" y="0"/>
                  </a:lnTo>
                  <a:lnTo>
                    <a:pt x="253" y="1"/>
                  </a:lnTo>
                  <a:lnTo>
                    <a:pt x="256" y="2"/>
                  </a:lnTo>
                  <a:lnTo>
                    <a:pt x="256" y="14"/>
                  </a:lnTo>
                  <a:lnTo>
                    <a:pt x="233" y="16"/>
                  </a:lnTo>
                  <a:lnTo>
                    <a:pt x="210" y="20"/>
                  </a:lnTo>
                  <a:lnTo>
                    <a:pt x="186" y="24"/>
                  </a:lnTo>
                  <a:lnTo>
                    <a:pt x="165" y="31"/>
                  </a:lnTo>
                  <a:lnTo>
                    <a:pt x="145" y="37"/>
                  </a:lnTo>
                  <a:lnTo>
                    <a:pt x="125" y="45"/>
                  </a:lnTo>
                  <a:lnTo>
                    <a:pt x="107" y="52"/>
                  </a:lnTo>
                  <a:lnTo>
                    <a:pt x="90" y="60"/>
                  </a:lnTo>
                  <a:lnTo>
                    <a:pt x="61" y="76"/>
                  </a:lnTo>
                  <a:lnTo>
                    <a:pt x="40" y="88"/>
                  </a:lnTo>
                  <a:lnTo>
                    <a:pt x="20" y="100"/>
                  </a:lnTo>
                  <a:lnTo>
                    <a:pt x="27" y="518"/>
                  </a:lnTo>
                  <a:lnTo>
                    <a:pt x="21" y="522"/>
                  </a:lnTo>
                  <a:lnTo>
                    <a:pt x="21" y="463"/>
                  </a:lnTo>
                  <a:lnTo>
                    <a:pt x="19" y="404"/>
                  </a:lnTo>
                  <a:lnTo>
                    <a:pt x="17" y="346"/>
                  </a:lnTo>
                  <a:lnTo>
                    <a:pt x="13" y="289"/>
                  </a:lnTo>
                  <a:lnTo>
                    <a:pt x="5" y="180"/>
                  </a:lnTo>
                  <a:lnTo>
                    <a:pt x="3" y="129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5F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0" name="Freeform 36"/>
            <p:cNvSpPr>
              <a:spLocks/>
            </p:cNvSpPr>
            <p:nvPr/>
          </p:nvSpPr>
          <p:spPr bwMode="auto">
            <a:xfrm>
              <a:off x="1550" y="3279"/>
              <a:ext cx="194" cy="328"/>
            </a:xfrm>
            <a:custGeom>
              <a:avLst/>
              <a:gdLst>
                <a:gd name="T0" fmla="*/ 168 w 194"/>
                <a:gd name="T1" fmla="*/ 19 h 328"/>
                <a:gd name="T2" fmla="*/ 189 w 194"/>
                <a:gd name="T3" fmla="*/ 20 h 328"/>
                <a:gd name="T4" fmla="*/ 191 w 194"/>
                <a:gd name="T5" fmla="*/ 81 h 328"/>
                <a:gd name="T6" fmla="*/ 194 w 194"/>
                <a:gd name="T7" fmla="*/ 108 h 328"/>
                <a:gd name="T8" fmla="*/ 159 w 194"/>
                <a:gd name="T9" fmla="*/ 113 h 328"/>
                <a:gd name="T10" fmla="*/ 160 w 194"/>
                <a:gd name="T11" fmla="*/ 95 h 328"/>
                <a:gd name="T12" fmla="*/ 161 w 194"/>
                <a:gd name="T13" fmla="*/ 76 h 328"/>
                <a:gd name="T14" fmla="*/ 168 w 194"/>
                <a:gd name="T15" fmla="*/ 19 h 328"/>
                <a:gd name="T16" fmla="*/ 168 w 194"/>
                <a:gd name="T17" fmla="*/ 19 h 328"/>
                <a:gd name="T18" fmla="*/ 148 w 194"/>
                <a:gd name="T19" fmla="*/ 150 h 328"/>
                <a:gd name="T20" fmla="*/ 149 w 194"/>
                <a:gd name="T21" fmla="*/ 193 h 328"/>
                <a:gd name="T22" fmla="*/ 153 w 194"/>
                <a:gd name="T23" fmla="*/ 214 h 328"/>
                <a:gd name="T24" fmla="*/ 159 w 194"/>
                <a:gd name="T25" fmla="*/ 230 h 328"/>
                <a:gd name="T26" fmla="*/ 180 w 194"/>
                <a:gd name="T27" fmla="*/ 231 h 328"/>
                <a:gd name="T28" fmla="*/ 178 w 194"/>
                <a:gd name="T29" fmla="*/ 253 h 328"/>
                <a:gd name="T30" fmla="*/ 161 w 194"/>
                <a:gd name="T31" fmla="*/ 260 h 328"/>
                <a:gd name="T32" fmla="*/ 96 w 194"/>
                <a:gd name="T33" fmla="*/ 285 h 328"/>
                <a:gd name="T34" fmla="*/ 23 w 194"/>
                <a:gd name="T35" fmla="*/ 317 h 328"/>
                <a:gd name="T36" fmla="*/ 0 w 194"/>
                <a:gd name="T37" fmla="*/ 328 h 328"/>
                <a:gd name="T38" fmla="*/ 34 w 194"/>
                <a:gd name="T39" fmla="*/ 179 h 328"/>
                <a:gd name="T40" fmla="*/ 51 w 194"/>
                <a:gd name="T41" fmla="*/ 127 h 328"/>
                <a:gd name="T42" fmla="*/ 55 w 194"/>
                <a:gd name="T43" fmla="*/ 121 h 328"/>
                <a:gd name="T44" fmla="*/ 58 w 194"/>
                <a:gd name="T45" fmla="*/ 124 h 328"/>
                <a:gd name="T46" fmla="*/ 58 w 194"/>
                <a:gd name="T47" fmla="*/ 134 h 328"/>
                <a:gd name="T48" fmla="*/ 59 w 194"/>
                <a:gd name="T49" fmla="*/ 203 h 328"/>
                <a:gd name="T50" fmla="*/ 63 w 194"/>
                <a:gd name="T51" fmla="*/ 265 h 328"/>
                <a:gd name="T52" fmla="*/ 67 w 194"/>
                <a:gd name="T53" fmla="*/ 280 h 328"/>
                <a:gd name="T54" fmla="*/ 69 w 194"/>
                <a:gd name="T55" fmla="*/ 282 h 328"/>
                <a:gd name="T56" fmla="*/ 72 w 194"/>
                <a:gd name="T57" fmla="*/ 278 h 328"/>
                <a:gd name="T58" fmla="*/ 76 w 194"/>
                <a:gd name="T59" fmla="*/ 256 h 328"/>
                <a:gd name="T60" fmla="*/ 82 w 194"/>
                <a:gd name="T61" fmla="*/ 207 h 328"/>
                <a:gd name="T62" fmla="*/ 89 w 194"/>
                <a:gd name="T63" fmla="*/ 145 h 328"/>
                <a:gd name="T64" fmla="*/ 104 w 194"/>
                <a:gd name="T65" fmla="*/ 50 h 328"/>
                <a:gd name="T66" fmla="*/ 113 w 194"/>
                <a:gd name="T67" fmla="*/ 19 h 328"/>
                <a:gd name="T68" fmla="*/ 120 w 194"/>
                <a:gd name="T69" fmla="*/ 3 h 328"/>
                <a:gd name="T70" fmla="*/ 124 w 194"/>
                <a:gd name="T71" fmla="*/ 0 h 328"/>
                <a:gd name="T72" fmla="*/ 126 w 194"/>
                <a:gd name="T73" fmla="*/ 3 h 328"/>
                <a:gd name="T74" fmla="*/ 130 w 194"/>
                <a:gd name="T75" fmla="*/ 20 h 328"/>
                <a:gd name="T76" fmla="*/ 131 w 194"/>
                <a:gd name="T77" fmla="*/ 58 h 328"/>
                <a:gd name="T78" fmla="*/ 132 w 194"/>
                <a:gd name="T79" fmla="*/ 84 h 328"/>
                <a:gd name="T80" fmla="*/ 134 w 194"/>
                <a:gd name="T81" fmla="*/ 123 h 328"/>
                <a:gd name="T82" fmla="*/ 139 w 194"/>
                <a:gd name="T83" fmla="*/ 145 h 328"/>
                <a:gd name="T84" fmla="*/ 144 w 194"/>
                <a:gd name="T85" fmla="*/ 151 h 328"/>
                <a:gd name="T86" fmla="*/ 147 w 194"/>
                <a:gd name="T87" fmla="*/ 151 h 328"/>
                <a:gd name="T88" fmla="*/ 148 w 194"/>
                <a:gd name="T89" fmla="*/ 150 h 3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4"/>
                <a:gd name="T136" fmla="*/ 0 h 328"/>
                <a:gd name="T137" fmla="*/ 194 w 194"/>
                <a:gd name="T138" fmla="*/ 328 h 3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4" h="328">
                  <a:moveTo>
                    <a:pt x="168" y="19"/>
                  </a:moveTo>
                  <a:lnTo>
                    <a:pt x="168" y="19"/>
                  </a:lnTo>
                  <a:lnTo>
                    <a:pt x="178" y="19"/>
                  </a:lnTo>
                  <a:lnTo>
                    <a:pt x="189" y="20"/>
                  </a:lnTo>
                  <a:lnTo>
                    <a:pt x="191" y="81"/>
                  </a:lnTo>
                  <a:lnTo>
                    <a:pt x="194" y="108"/>
                  </a:lnTo>
                  <a:lnTo>
                    <a:pt x="176" y="112"/>
                  </a:lnTo>
                  <a:lnTo>
                    <a:pt x="159" y="113"/>
                  </a:lnTo>
                  <a:lnTo>
                    <a:pt x="160" y="95"/>
                  </a:lnTo>
                  <a:lnTo>
                    <a:pt x="161" y="76"/>
                  </a:lnTo>
                  <a:lnTo>
                    <a:pt x="163" y="45"/>
                  </a:lnTo>
                  <a:lnTo>
                    <a:pt x="168" y="19"/>
                  </a:lnTo>
                  <a:lnTo>
                    <a:pt x="148" y="150"/>
                  </a:lnTo>
                  <a:lnTo>
                    <a:pt x="148" y="171"/>
                  </a:lnTo>
                  <a:lnTo>
                    <a:pt x="149" y="193"/>
                  </a:lnTo>
                  <a:lnTo>
                    <a:pt x="151" y="203"/>
                  </a:lnTo>
                  <a:lnTo>
                    <a:pt x="153" y="214"/>
                  </a:lnTo>
                  <a:lnTo>
                    <a:pt x="155" y="223"/>
                  </a:lnTo>
                  <a:lnTo>
                    <a:pt x="159" y="230"/>
                  </a:lnTo>
                  <a:lnTo>
                    <a:pt x="180" y="231"/>
                  </a:lnTo>
                  <a:lnTo>
                    <a:pt x="178" y="253"/>
                  </a:lnTo>
                  <a:lnTo>
                    <a:pt x="161" y="260"/>
                  </a:lnTo>
                  <a:lnTo>
                    <a:pt x="141" y="268"/>
                  </a:lnTo>
                  <a:lnTo>
                    <a:pt x="96" y="285"/>
                  </a:lnTo>
                  <a:lnTo>
                    <a:pt x="47" y="306"/>
                  </a:lnTo>
                  <a:lnTo>
                    <a:pt x="23" y="317"/>
                  </a:lnTo>
                  <a:lnTo>
                    <a:pt x="0" y="328"/>
                  </a:lnTo>
                  <a:lnTo>
                    <a:pt x="16" y="258"/>
                  </a:lnTo>
                  <a:lnTo>
                    <a:pt x="34" y="179"/>
                  </a:lnTo>
                  <a:lnTo>
                    <a:pt x="44" y="147"/>
                  </a:lnTo>
                  <a:lnTo>
                    <a:pt x="51" y="127"/>
                  </a:lnTo>
                  <a:lnTo>
                    <a:pt x="54" y="121"/>
                  </a:lnTo>
                  <a:lnTo>
                    <a:pt x="55" y="121"/>
                  </a:lnTo>
                  <a:lnTo>
                    <a:pt x="57" y="121"/>
                  </a:lnTo>
                  <a:lnTo>
                    <a:pt x="58" y="124"/>
                  </a:lnTo>
                  <a:lnTo>
                    <a:pt x="58" y="134"/>
                  </a:lnTo>
                  <a:lnTo>
                    <a:pt x="58" y="167"/>
                  </a:lnTo>
                  <a:lnTo>
                    <a:pt x="59" y="203"/>
                  </a:lnTo>
                  <a:lnTo>
                    <a:pt x="61" y="237"/>
                  </a:lnTo>
                  <a:lnTo>
                    <a:pt x="63" y="265"/>
                  </a:lnTo>
                  <a:lnTo>
                    <a:pt x="66" y="274"/>
                  </a:lnTo>
                  <a:lnTo>
                    <a:pt x="67" y="280"/>
                  </a:lnTo>
                  <a:lnTo>
                    <a:pt x="68" y="282"/>
                  </a:lnTo>
                  <a:lnTo>
                    <a:pt x="69" y="282"/>
                  </a:lnTo>
                  <a:lnTo>
                    <a:pt x="70" y="281"/>
                  </a:lnTo>
                  <a:lnTo>
                    <a:pt x="72" y="278"/>
                  </a:lnTo>
                  <a:lnTo>
                    <a:pt x="74" y="270"/>
                  </a:lnTo>
                  <a:lnTo>
                    <a:pt x="76" y="256"/>
                  </a:lnTo>
                  <a:lnTo>
                    <a:pt x="80" y="234"/>
                  </a:lnTo>
                  <a:lnTo>
                    <a:pt x="82" y="207"/>
                  </a:lnTo>
                  <a:lnTo>
                    <a:pt x="89" y="145"/>
                  </a:lnTo>
                  <a:lnTo>
                    <a:pt x="96" y="93"/>
                  </a:lnTo>
                  <a:lnTo>
                    <a:pt x="104" y="50"/>
                  </a:lnTo>
                  <a:lnTo>
                    <a:pt x="109" y="33"/>
                  </a:lnTo>
                  <a:lnTo>
                    <a:pt x="113" y="19"/>
                  </a:lnTo>
                  <a:lnTo>
                    <a:pt x="117" y="8"/>
                  </a:lnTo>
                  <a:lnTo>
                    <a:pt x="120" y="3"/>
                  </a:lnTo>
                  <a:lnTo>
                    <a:pt x="122" y="0"/>
                  </a:lnTo>
                  <a:lnTo>
                    <a:pt x="124" y="0"/>
                  </a:lnTo>
                  <a:lnTo>
                    <a:pt x="125" y="0"/>
                  </a:lnTo>
                  <a:lnTo>
                    <a:pt x="126" y="3"/>
                  </a:lnTo>
                  <a:lnTo>
                    <a:pt x="129" y="8"/>
                  </a:lnTo>
                  <a:lnTo>
                    <a:pt x="130" y="20"/>
                  </a:lnTo>
                  <a:lnTo>
                    <a:pt x="131" y="36"/>
                  </a:lnTo>
                  <a:lnTo>
                    <a:pt x="131" y="58"/>
                  </a:lnTo>
                  <a:lnTo>
                    <a:pt x="132" y="84"/>
                  </a:lnTo>
                  <a:lnTo>
                    <a:pt x="132" y="106"/>
                  </a:lnTo>
                  <a:lnTo>
                    <a:pt x="134" y="123"/>
                  </a:lnTo>
                  <a:lnTo>
                    <a:pt x="137" y="136"/>
                  </a:lnTo>
                  <a:lnTo>
                    <a:pt x="139" y="145"/>
                  </a:lnTo>
                  <a:lnTo>
                    <a:pt x="142" y="150"/>
                  </a:lnTo>
                  <a:lnTo>
                    <a:pt x="144" y="151"/>
                  </a:lnTo>
                  <a:lnTo>
                    <a:pt x="145" y="151"/>
                  </a:lnTo>
                  <a:lnTo>
                    <a:pt x="147" y="151"/>
                  </a:lnTo>
                  <a:lnTo>
                    <a:pt x="148" y="150"/>
                  </a:lnTo>
                  <a:lnTo>
                    <a:pt x="168" y="19"/>
                  </a:lnTo>
                  <a:close/>
                </a:path>
              </a:pathLst>
            </a:custGeom>
            <a:solidFill>
              <a:srgbClr val="93A1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1" name="Freeform 37"/>
            <p:cNvSpPr>
              <a:spLocks/>
            </p:cNvSpPr>
            <p:nvPr/>
          </p:nvSpPr>
          <p:spPr bwMode="auto">
            <a:xfrm>
              <a:off x="1624" y="3448"/>
              <a:ext cx="633" cy="180"/>
            </a:xfrm>
            <a:custGeom>
              <a:avLst/>
              <a:gdLst>
                <a:gd name="T0" fmla="*/ 633 w 633"/>
                <a:gd name="T1" fmla="*/ 162 h 180"/>
                <a:gd name="T2" fmla="*/ 633 w 633"/>
                <a:gd name="T3" fmla="*/ 174 h 180"/>
                <a:gd name="T4" fmla="*/ 554 w 633"/>
                <a:gd name="T5" fmla="*/ 174 h 180"/>
                <a:gd name="T6" fmla="*/ 484 w 633"/>
                <a:gd name="T7" fmla="*/ 148 h 180"/>
                <a:gd name="T8" fmla="*/ 461 w 633"/>
                <a:gd name="T9" fmla="*/ 141 h 180"/>
                <a:gd name="T10" fmla="*/ 439 w 633"/>
                <a:gd name="T11" fmla="*/ 136 h 180"/>
                <a:gd name="T12" fmla="*/ 433 w 633"/>
                <a:gd name="T13" fmla="*/ 138 h 180"/>
                <a:gd name="T14" fmla="*/ 433 w 633"/>
                <a:gd name="T15" fmla="*/ 143 h 180"/>
                <a:gd name="T16" fmla="*/ 441 w 633"/>
                <a:gd name="T17" fmla="*/ 155 h 180"/>
                <a:gd name="T18" fmla="*/ 465 w 633"/>
                <a:gd name="T19" fmla="*/ 176 h 180"/>
                <a:gd name="T20" fmla="*/ 367 w 633"/>
                <a:gd name="T21" fmla="*/ 180 h 180"/>
                <a:gd name="T22" fmla="*/ 324 w 633"/>
                <a:gd name="T23" fmla="*/ 164 h 180"/>
                <a:gd name="T24" fmla="*/ 279 w 633"/>
                <a:gd name="T25" fmla="*/ 150 h 180"/>
                <a:gd name="T26" fmla="*/ 235 w 633"/>
                <a:gd name="T27" fmla="*/ 140 h 180"/>
                <a:gd name="T28" fmla="*/ 194 w 633"/>
                <a:gd name="T29" fmla="*/ 134 h 180"/>
                <a:gd name="T30" fmla="*/ 168 w 633"/>
                <a:gd name="T31" fmla="*/ 134 h 180"/>
                <a:gd name="T32" fmla="*/ 115 w 633"/>
                <a:gd name="T33" fmla="*/ 137 h 180"/>
                <a:gd name="T34" fmla="*/ 64 w 633"/>
                <a:gd name="T35" fmla="*/ 145 h 180"/>
                <a:gd name="T36" fmla="*/ 20 w 633"/>
                <a:gd name="T37" fmla="*/ 156 h 180"/>
                <a:gd name="T38" fmla="*/ 2 w 633"/>
                <a:gd name="T39" fmla="*/ 163 h 180"/>
                <a:gd name="T40" fmla="*/ 0 w 633"/>
                <a:gd name="T41" fmla="*/ 142 h 180"/>
                <a:gd name="T42" fmla="*/ 0 w 633"/>
                <a:gd name="T43" fmla="*/ 136 h 180"/>
                <a:gd name="T44" fmla="*/ 55 w 633"/>
                <a:gd name="T45" fmla="*/ 115 h 180"/>
                <a:gd name="T46" fmla="*/ 106 w 633"/>
                <a:gd name="T47" fmla="*/ 100 h 180"/>
                <a:gd name="T48" fmla="*/ 109 w 633"/>
                <a:gd name="T49" fmla="*/ 104 h 180"/>
                <a:gd name="T50" fmla="*/ 121 w 633"/>
                <a:gd name="T51" fmla="*/ 109 h 180"/>
                <a:gd name="T52" fmla="*/ 151 w 633"/>
                <a:gd name="T53" fmla="*/ 115 h 180"/>
                <a:gd name="T54" fmla="*/ 207 w 633"/>
                <a:gd name="T55" fmla="*/ 119 h 180"/>
                <a:gd name="T56" fmla="*/ 312 w 633"/>
                <a:gd name="T57" fmla="*/ 119 h 180"/>
                <a:gd name="T58" fmla="*/ 451 w 633"/>
                <a:gd name="T59" fmla="*/ 114 h 180"/>
                <a:gd name="T60" fmla="*/ 526 w 633"/>
                <a:gd name="T61" fmla="*/ 111 h 180"/>
                <a:gd name="T62" fmla="*/ 530 w 633"/>
                <a:gd name="T63" fmla="*/ 99 h 180"/>
                <a:gd name="T64" fmla="*/ 532 w 633"/>
                <a:gd name="T65" fmla="*/ 77 h 180"/>
                <a:gd name="T66" fmla="*/ 633 w 633"/>
                <a:gd name="T67" fmla="*/ 162 h 180"/>
                <a:gd name="T68" fmla="*/ 533 w 633"/>
                <a:gd name="T69" fmla="*/ 55 h 180"/>
                <a:gd name="T70" fmla="*/ 534 w 633"/>
                <a:gd name="T71" fmla="*/ 0 h 180"/>
                <a:gd name="T72" fmla="*/ 550 w 633"/>
                <a:gd name="T73" fmla="*/ 14 h 180"/>
                <a:gd name="T74" fmla="*/ 585 w 633"/>
                <a:gd name="T75" fmla="*/ 41 h 180"/>
                <a:gd name="T76" fmla="*/ 603 w 633"/>
                <a:gd name="T77" fmla="*/ 53 h 180"/>
                <a:gd name="T78" fmla="*/ 621 w 633"/>
                <a:gd name="T79" fmla="*/ 65 h 180"/>
                <a:gd name="T80" fmla="*/ 629 w 633"/>
                <a:gd name="T81" fmla="*/ 75 h 180"/>
                <a:gd name="T82" fmla="*/ 628 w 633"/>
                <a:gd name="T83" fmla="*/ 79 h 180"/>
                <a:gd name="T84" fmla="*/ 619 w 633"/>
                <a:gd name="T85" fmla="*/ 80 h 180"/>
                <a:gd name="T86" fmla="*/ 582 w 633"/>
                <a:gd name="T87" fmla="*/ 74 h 180"/>
                <a:gd name="T88" fmla="*/ 533 w 633"/>
                <a:gd name="T89" fmla="*/ 55 h 180"/>
                <a:gd name="T90" fmla="*/ 633 w 633"/>
                <a:gd name="T91" fmla="*/ 162 h 1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33"/>
                <a:gd name="T139" fmla="*/ 0 h 180"/>
                <a:gd name="T140" fmla="*/ 633 w 633"/>
                <a:gd name="T141" fmla="*/ 180 h 18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33" h="180">
                  <a:moveTo>
                    <a:pt x="633" y="162"/>
                  </a:moveTo>
                  <a:lnTo>
                    <a:pt x="633" y="162"/>
                  </a:lnTo>
                  <a:lnTo>
                    <a:pt x="633" y="174"/>
                  </a:lnTo>
                  <a:lnTo>
                    <a:pt x="554" y="174"/>
                  </a:lnTo>
                  <a:lnTo>
                    <a:pt x="518" y="161"/>
                  </a:lnTo>
                  <a:lnTo>
                    <a:pt x="484" y="148"/>
                  </a:lnTo>
                  <a:lnTo>
                    <a:pt x="461" y="141"/>
                  </a:lnTo>
                  <a:lnTo>
                    <a:pt x="445" y="137"/>
                  </a:lnTo>
                  <a:lnTo>
                    <a:pt x="439" y="136"/>
                  </a:lnTo>
                  <a:lnTo>
                    <a:pt x="435" y="137"/>
                  </a:lnTo>
                  <a:lnTo>
                    <a:pt x="433" y="138"/>
                  </a:lnTo>
                  <a:lnTo>
                    <a:pt x="432" y="141"/>
                  </a:lnTo>
                  <a:lnTo>
                    <a:pt x="433" y="143"/>
                  </a:lnTo>
                  <a:lnTo>
                    <a:pt x="434" y="147"/>
                  </a:lnTo>
                  <a:lnTo>
                    <a:pt x="441" y="155"/>
                  </a:lnTo>
                  <a:lnTo>
                    <a:pt x="451" y="165"/>
                  </a:lnTo>
                  <a:lnTo>
                    <a:pt x="465" y="176"/>
                  </a:lnTo>
                  <a:lnTo>
                    <a:pt x="367" y="180"/>
                  </a:lnTo>
                  <a:lnTo>
                    <a:pt x="324" y="164"/>
                  </a:lnTo>
                  <a:lnTo>
                    <a:pt x="301" y="157"/>
                  </a:lnTo>
                  <a:lnTo>
                    <a:pt x="279" y="150"/>
                  </a:lnTo>
                  <a:lnTo>
                    <a:pt x="257" y="144"/>
                  </a:lnTo>
                  <a:lnTo>
                    <a:pt x="235" y="140"/>
                  </a:lnTo>
                  <a:lnTo>
                    <a:pt x="214" y="136"/>
                  </a:lnTo>
                  <a:lnTo>
                    <a:pt x="194" y="134"/>
                  </a:lnTo>
                  <a:lnTo>
                    <a:pt x="168" y="134"/>
                  </a:lnTo>
                  <a:lnTo>
                    <a:pt x="142" y="135"/>
                  </a:lnTo>
                  <a:lnTo>
                    <a:pt x="115" y="137"/>
                  </a:lnTo>
                  <a:lnTo>
                    <a:pt x="89" y="141"/>
                  </a:lnTo>
                  <a:lnTo>
                    <a:pt x="64" y="145"/>
                  </a:lnTo>
                  <a:lnTo>
                    <a:pt x="41" y="150"/>
                  </a:lnTo>
                  <a:lnTo>
                    <a:pt x="20" y="156"/>
                  </a:lnTo>
                  <a:lnTo>
                    <a:pt x="2" y="163"/>
                  </a:lnTo>
                  <a:lnTo>
                    <a:pt x="0" y="149"/>
                  </a:lnTo>
                  <a:lnTo>
                    <a:pt x="0" y="142"/>
                  </a:lnTo>
                  <a:lnTo>
                    <a:pt x="0" y="136"/>
                  </a:lnTo>
                  <a:lnTo>
                    <a:pt x="28" y="125"/>
                  </a:lnTo>
                  <a:lnTo>
                    <a:pt x="55" y="115"/>
                  </a:lnTo>
                  <a:lnTo>
                    <a:pt x="80" y="107"/>
                  </a:lnTo>
                  <a:lnTo>
                    <a:pt x="106" y="100"/>
                  </a:lnTo>
                  <a:lnTo>
                    <a:pt x="109" y="104"/>
                  </a:lnTo>
                  <a:lnTo>
                    <a:pt x="114" y="106"/>
                  </a:lnTo>
                  <a:lnTo>
                    <a:pt x="121" y="109"/>
                  </a:lnTo>
                  <a:lnTo>
                    <a:pt x="129" y="111"/>
                  </a:lnTo>
                  <a:lnTo>
                    <a:pt x="151" y="115"/>
                  </a:lnTo>
                  <a:lnTo>
                    <a:pt x="176" y="118"/>
                  </a:lnTo>
                  <a:lnTo>
                    <a:pt x="207" y="119"/>
                  </a:lnTo>
                  <a:lnTo>
                    <a:pt x="240" y="120"/>
                  </a:lnTo>
                  <a:lnTo>
                    <a:pt x="312" y="119"/>
                  </a:lnTo>
                  <a:lnTo>
                    <a:pt x="386" y="118"/>
                  </a:lnTo>
                  <a:lnTo>
                    <a:pt x="451" y="114"/>
                  </a:lnTo>
                  <a:lnTo>
                    <a:pt x="526" y="111"/>
                  </a:lnTo>
                  <a:lnTo>
                    <a:pt x="528" y="106"/>
                  </a:lnTo>
                  <a:lnTo>
                    <a:pt x="530" y="99"/>
                  </a:lnTo>
                  <a:lnTo>
                    <a:pt x="532" y="77"/>
                  </a:lnTo>
                  <a:lnTo>
                    <a:pt x="633" y="162"/>
                  </a:lnTo>
                  <a:lnTo>
                    <a:pt x="533" y="55"/>
                  </a:lnTo>
                  <a:lnTo>
                    <a:pt x="534" y="0"/>
                  </a:lnTo>
                  <a:lnTo>
                    <a:pt x="550" y="14"/>
                  </a:lnTo>
                  <a:lnTo>
                    <a:pt x="568" y="28"/>
                  </a:lnTo>
                  <a:lnTo>
                    <a:pt x="585" y="41"/>
                  </a:lnTo>
                  <a:lnTo>
                    <a:pt x="603" y="53"/>
                  </a:lnTo>
                  <a:lnTo>
                    <a:pt x="613" y="60"/>
                  </a:lnTo>
                  <a:lnTo>
                    <a:pt x="621" y="65"/>
                  </a:lnTo>
                  <a:lnTo>
                    <a:pt x="627" y="71"/>
                  </a:lnTo>
                  <a:lnTo>
                    <a:pt x="629" y="75"/>
                  </a:lnTo>
                  <a:lnTo>
                    <a:pt x="629" y="77"/>
                  </a:lnTo>
                  <a:lnTo>
                    <a:pt x="628" y="79"/>
                  </a:lnTo>
                  <a:lnTo>
                    <a:pt x="624" y="80"/>
                  </a:lnTo>
                  <a:lnTo>
                    <a:pt x="619" y="80"/>
                  </a:lnTo>
                  <a:lnTo>
                    <a:pt x="603" y="78"/>
                  </a:lnTo>
                  <a:lnTo>
                    <a:pt x="582" y="74"/>
                  </a:lnTo>
                  <a:lnTo>
                    <a:pt x="559" y="65"/>
                  </a:lnTo>
                  <a:lnTo>
                    <a:pt x="533" y="55"/>
                  </a:lnTo>
                  <a:lnTo>
                    <a:pt x="633" y="162"/>
                  </a:lnTo>
                  <a:close/>
                </a:path>
              </a:pathLst>
            </a:custGeom>
            <a:solidFill>
              <a:srgbClr val="5A6F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2" name="Freeform 38"/>
            <p:cNvSpPr>
              <a:spLocks/>
            </p:cNvSpPr>
            <p:nvPr/>
          </p:nvSpPr>
          <p:spPr bwMode="auto">
            <a:xfrm>
              <a:off x="1658" y="2986"/>
              <a:ext cx="606" cy="263"/>
            </a:xfrm>
            <a:custGeom>
              <a:avLst/>
              <a:gdLst>
                <a:gd name="T0" fmla="*/ 0 w 606"/>
                <a:gd name="T1" fmla="*/ 21 h 263"/>
                <a:gd name="T2" fmla="*/ 0 w 606"/>
                <a:gd name="T3" fmla="*/ 21 h 263"/>
                <a:gd name="T4" fmla="*/ 34 w 606"/>
                <a:gd name="T5" fmla="*/ 16 h 263"/>
                <a:gd name="T6" fmla="*/ 72 w 606"/>
                <a:gd name="T7" fmla="*/ 11 h 263"/>
                <a:gd name="T8" fmla="*/ 109 w 606"/>
                <a:gd name="T9" fmla="*/ 7 h 263"/>
                <a:gd name="T10" fmla="*/ 147 w 606"/>
                <a:gd name="T11" fmla="*/ 5 h 263"/>
                <a:gd name="T12" fmla="*/ 185 w 606"/>
                <a:gd name="T13" fmla="*/ 2 h 263"/>
                <a:gd name="T14" fmla="*/ 225 w 606"/>
                <a:gd name="T15" fmla="*/ 0 h 263"/>
                <a:gd name="T16" fmla="*/ 264 w 606"/>
                <a:gd name="T17" fmla="*/ 0 h 263"/>
                <a:gd name="T18" fmla="*/ 304 w 606"/>
                <a:gd name="T19" fmla="*/ 0 h 263"/>
                <a:gd name="T20" fmla="*/ 342 w 606"/>
                <a:gd name="T21" fmla="*/ 1 h 263"/>
                <a:gd name="T22" fmla="*/ 382 w 606"/>
                <a:gd name="T23" fmla="*/ 5 h 263"/>
                <a:gd name="T24" fmla="*/ 419 w 606"/>
                <a:gd name="T25" fmla="*/ 7 h 263"/>
                <a:gd name="T26" fmla="*/ 456 w 606"/>
                <a:gd name="T27" fmla="*/ 11 h 263"/>
                <a:gd name="T28" fmla="*/ 492 w 606"/>
                <a:gd name="T29" fmla="*/ 17 h 263"/>
                <a:gd name="T30" fmla="*/ 527 w 606"/>
                <a:gd name="T31" fmla="*/ 24 h 263"/>
                <a:gd name="T32" fmla="*/ 561 w 606"/>
                <a:gd name="T33" fmla="*/ 32 h 263"/>
                <a:gd name="T34" fmla="*/ 592 w 606"/>
                <a:gd name="T35" fmla="*/ 43 h 263"/>
                <a:gd name="T36" fmla="*/ 592 w 606"/>
                <a:gd name="T37" fmla="*/ 43 h 263"/>
                <a:gd name="T38" fmla="*/ 595 w 606"/>
                <a:gd name="T39" fmla="*/ 82 h 263"/>
                <a:gd name="T40" fmla="*/ 493 w 606"/>
                <a:gd name="T41" fmla="*/ 60 h 263"/>
                <a:gd name="T42" fmla="*/ 493 w 606"/>
                <a:gd name="T43" fmla="*/ 60 h 263"/>
                <a:gd name="T44" fmla="*/ 532 w 606"/>
                <a:gd name="T45" fmla="*/ 108 h 263"/>
                <a:gd name="T46" fmla="*/ 604 w 606"/>
                <a:gd name="T47" fmla="*/ 198 h 263"/>
                <a:gd name="T48" fmla="*/ 604 w 606"/>
                <a:gd name="T49" fmla="*/ 198 h 263"/>
                <a:gd name="T50" fmla="*/ 606 w 606"/>
                <a:gd name="T51" fmla="*/ 263 h 263"/>
                <a:gd name="T52" fmla="*/ 491 w 606"/>
                <a:gd name="T53" fmla="*/ 158 h 263"/>
                <a:gd name="T54" fmla="*/ 491 w 606"/>
                <a:gd name="T55" fmla="*/ 158 h 263"/>
                <a:gd name="T56" fmla="*/ 491 w 606"/>
                <a:gd name="T57" fmla="*/ 127 h 263"/>
                <a:gd name="T58" fmla="*/ 491 w 606"/>
                <a:gd name="T59" fmla="*/ 127 h 263"/>
                <a:gd name="T60" fmla="*/ 478 w 606"/>
                <a:gd name="T61" fmla="*/ 120 h 263"/>
                <a:gd name="T62" fmla="*/ 463 w 606"/>
                <a:gd name="T63" fmla="*/ 113 h 263"/>
                <a:gd name="T64" fmla="*/ 448 w 606"/>
                <a:gd name="T65" fmla="*/ 109 h 263"/>
                <a:gd name="T66" fmla="*/ 433 w 606"/>
                <a:gd name="T67" fmla="*/ 104 h 263"/>
                <a:gd name="T68" fmla="*/ 354 w 606"/>
                <a:gd name="T69" fmla="*/ 32 h 263"/>
                <a:gd name="T70" fmla="*/ 381 w 606"/>
                <a:gd name="T71" fmla="*/ 95 h 263"/>
                <a:gd name="T72" fmla="*/ 381 w 606"/>
                <a:gd name="T73" fmla="*/ 95 h 263"/>
                <a:gd name="T74" fmla="*/ 341 w 606"/>
                <a:gd name="T75" fmla="*/ 91 h 263"/>
                <a:gd name="T76" fmla="*/ 239 w 606"/>
                <a:gd name="T77" fmla="*/ 30 h 263"/>
                <a:gd name="T78" fmla="*/ 239 w 606"/>
                <a:gd name="T79" fmla="*/ 30 h 263"/>
                <a:gd name="T80" fmla="*/ 281 w 606"/>
                <a:gd name="T81" fmla="*/ 91 h 263"/>
                <a:gd name="T82" fmla="*/ 281 w 606"/>
                <a:gd name="T83" fmla="*/ 91 h 263"/>
                <a:gd name="T84" fmla="*/ 245 w 606"/>
                <a:gd name="T85" fmla="*/ 93 h 263"/>
                <a:gd name="T86" fmla="*/ 211 w 606"/>
                <a:gd name="T87" fmla="*/ 95 h 263"/>
                <a:gd name="T88" fmla="*/ 211 w 606"/>
                <a:gd name="T89" fmla="*/ 95 h 263"/>
                <a:gd name="T90" fmla="*/ 116 w 606"/>
                <a:gd name="T91" fmla="*/ 28 h 263"/>
                <a:gd name="T92" fmla="*/ 142 w 606"/>
                <a:gd name="T93" fmla="*/ 101 h 263"/>
                <a:gd name="T94" fmla="*/ 142 w 606"/>
                <a:gd name="T95" fmla="*/ 101 h 263"/>
                <a:gd name="T96" fmla="*/ 111 w 606"/>
                <a:gd name="T97" fmla="*/ 103 h 263"/>
                <a:gd name="T98" fmla="*/ 101 w 606"/>
                <a:gd name="T99" fmla="*/ 103 h 263"/>
                <a:gd name="T100" fmla="*/ 96 w 606"/>
                <a:gd name="T101" fmla="*/ 103 h 263"/>
                <a:gd name="T102" fmla="*/ 96 w 606"/>
                <a:gd name="T103" fmla="*/ 103 h 263"/>
                <a:gd name="T104" fmla="*/ 90 w 606"/>
                <a:gd name="T105" fmla="*/ 103 h 263"/>
                <a:gd name="T106" fmla="*/ 86 w 606"/>
                <a:gd name="T107" fmla="*/ 101 h 263"/>
                <a:gd name="T108" fmla="*/ 79 w 606"/>
                <a:gd name="T109" fmla="*/ 98 h 263"/>
                <a:gd name="T110" fmla="*/ 73 w 606"/>
                <a:gd name="T111" fmla="*/ 95 h 263"/>
                <a:gd name="T112" fmla="*/ 60 w 606"/>
                <a:gd name="T113" fmla="*/ 83 h 263"/>
                <a:gd name="T114" fmla="*/ 46 w 606"/>
                <a:gd name="T115" fmla="*/ 71 h 263"/>
                <a:gd name="T116" fmla="*/ 19 w 606"/>
                <a:gd name="T117" fmla="*/ 43 h 263"/>
                <a:gd name="T118" fmla="*/ 0 w 606"/>
                <a:gd name="T119" fmla="*/ 21 h 263"/>
                <a:gd name="T120" fmla="*/ 0 w 606"/>
                <a:gd name="T121" fmla="*/ 21 h 26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06"/>
                <a:gd name="T184" fmla="*/ 0 h 263"/>
                <a:gd name="T185" fmla="*/ 606 w 606"/>
                <a:gd name="T186" fmla="*/ 263 h 26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06" h="263">
                  <a:moveTo>
                    <a:pt x="0" y="21"/>
                  </a:moveTo>
                  <a:lnTo>
                    <a:pt x="0" y="21"/>
                  </a:lnTo>
                  <a:lnTo>
                    <a:pt x="34" y="16"/>
                  </a:lnTo>
                  <a:lnTo>
                    <a:pt x="72" y="11"/>
                  </a:lnTo>
                  <a:lnTo>
                    <a:pt x="109" y="7"/>
                  </a:lnTo>
                  <a:lnTo>
                    <a:pt x="147" y="5"/>
                  </a:lnTo>
                  <a:lnTo>
                    <a:pt x="185" y="2"/>
                  </a:lnTo>
                  <a:lnTo>
                    <a:pt x="225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42" y="1"/>
                  </a:lnTo>
                  <a:lnTo>
                    <a:pt x="382" y="5"/>
                  </a:lnTo>
                  <a:lnTo>
                    <a:pt x="419" y="7"/>
                  </a:lnTo>
                  <a:lnTo>
                    <a:pt x="456" y="11"/>
                  </a:lnTo>
                  <a:lnTo>
                    <a:pt x="492" y="17"/>
                  </a:lnTo>
                  <a:lnTo>
                    <a:pt x="527" y="24"/>
                  </a:lnTo>
                  <a:lnTo>
                    <a:pt x="561" y="32"/>
                  </a:lnTo>
                  <a:lnTo>
                    <a:pt x="592" y="43"/>
                  </a:lnTo>
                  <a:lnTo>
                    <a:pt x="595" y="82"/>
                  </a:lnTo>
                  <a:lnTo>
                    <a:pt x="493" y="60"/>
                  </a:lnTo>
                  <a:lnTo>
                    <a:pt x="532" y="108"/>
                  </a:lnTo>
                  <a:lnTo>
                    <a:pt x="604" y="198"/>
                  </a:lnTo>
                  <a:lnTo>
                    <a:pt x="606" y="263"/>
                  </a:lnTo>
                  <a:lnTo>
                    <a:pt x="491" y="158"/>
                  </a:lnTo>
                  <a:lnTo>
                    <a:pt x="491" y="127"/>
                  </a:lnTo>
                  <a:lnTo>
                    <a:pt x="478" y="120"/>
                  </a:lnTo>
                  <a:lnTo>
                    <a:pt x="463" y="113"/>
                  </a:lnTo>
                  <a:lnTo>
                    <a:pt x="448" y="109"/>
                  </a:lnTo>
                  <a:lnTo>
                    <a:pt x="433" y="104"/>
                  </a:lnTo>
                  <a:lnTo>
                    <a:pt x="354" y="32"/>
                  </a:lnTo>
                  <a:lnTo>
                    <a:pt x="381" y="95"/>
                  </a:lnTo>
                  <a:lnTo>
                    <a:pt x="341" y="91"/>
                  </a:lnTo>
                  <a:lnTo>
                    <a:pt x="239" y="30"/>
                  </a:lnTo>
                  <a:lnTo>
                    <a:pt x="281" y="91"/>
                  </a:lnTo>
                  <a:lnTo>
                    <a:pt x="245" y="93"/>
                  </a:lnTo>
                  <a:lnTo>
                    <a:pt x="211" y="95"/>
                  </a:lnTo>
                  <a:lnTo>
                    <a:pt x="116" y="28"/>
                  </a:lnTo>
                  <a:lnTo>
                    <a:pt x="142" y="101"/>
                  </a:lnTo>
                  <a:lnTo>
                    <a:pt x="111" y="103"/>
                  </a:lnTo>
                  <a:lnTo>
                    <a:pt x="101" y="103"/>
                  </a:lnTo>
                  <a:lnTo>
                    <a:pt x="96" y="103"/>
                  </a:lnTo>
                  <a:lnTo>
                    <a:pt x="90" y="103"/>
                  </a:lnTo>
                  <a:lnTo>
                    <a:pt x="86" y="101"/>
                  </a:lnTo>
                  <a:lnTo>
                    <a:pt x="79" y="98"/>
                  </a:lnTo>
                  <a:lnTo>
                    <a:pt x="73" y="95"/>
                  </a:lnTo>
                  <a:lnTo>
                    <a:pt x="60" y="83"/>
                  </a:lnTo>
                  <a:lnTo>
                    <a:pt x="46" y="71"/>
                  </a:lnTo>
                  <a:lnTo>
                    <a:pt x="19" y="4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DB2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3" name="Freeform 39"/>
            <p:cNvSpPr>
              <a:spLocks/>
            </p:cNvSpPr>
            <p:nvPr/>
          </p:nvSpPr>
          <p:spPr bwMode="auto">
            <a:xfrm>
              <a:off x="1785" y="3048"/>
              <a:ext cx="403" cy="312"/>
            </a:xfrm>
            <a:custGeom>
              <a:avLst/>
              <a:gdLst>
                <a:gd name="T0" fmla="*/ 0 w 403"/>
                <a:gd name="T1" fmla="*/ 7 h 312"/>
                <a:gd name="T2" fmla="*/ 11 w 403"/>
                <a:gd name="T3" fmla="*/ 5 h 312"/>
                <a:gd name="T4" fmla="*/ 79 w 403"/>
                <a:gd name="T5" fmla="*/ 2 h 312"/>
                <a:gd name="T6" fmla="*/ 184 w 403"/>
                <a:gd name="T7" fmla="*/ 2 h 312"/>
                <a:gd name="T8" fmla="*/ 264 w 403"/>
                <a:gd name="T9" fmla="*/ 6 h 312"/>
                <a:gd name="T10" fmla="*/ 310 w 403"/>
                <a:gd name="T11" fmla="*/ 12 h 312"/>
                <a:gd name="T12" fmla="*/ 331 w 403"/>
                <a:gd name="T13" fmla="*/ 16 h 312"/>
                <a:gd name="T14" fmla="*/ 362 w 403"/>
                <a:gd name="T15" fmla="*/ 25 h 312"/>
                <a:gd name="T16" fmla="*/ 384 w 403"/>
                <a:gd name="T17" fmla="*/ 38 h 312"/>
                <a:gd name="T18" fmla="*/ 395 w 403"/>
                <a:gd name="T19" fmla="*/ 51 h 312"/>
                <a:gd name="T20" fmla="*/ 402 w 403"/>
                <a:gd name="T21" fmla="*/ 71 h 312"/>
                <a:gd name="T22" fmla="*/ 403 w 403"/>
                <a:gd name="T23" fmla="*/ 94 h 312"/>
                <a:gd name="T24" fmla="*/ 400 w 403"/>
                <a:gd name="T25" fmla="*/ 158 h 312"/>
                <a:gd name="T26" fmla="*/ 399 w 403"/>
                <a:gd name="T27" fmla="*/ 201 h 312"/>
                <a:gd name="T28" fmla="*/ 396 w 403"/>
                <a:gd name="T29" fmla="*/ 275 h 312"/>
                <a:gd name="T30" fmla="*/ 392 w 403"/>
                <a:gd name="T31" fmla="*/ 305 h 312"/>
                <a:gd name="T32" fmla="*/ 387 w 403"/>
                <a:gd name="T33" fmla="*/ 312 h 312"/>
                <a:gd name="T34" fmla="*/ 384 w 403"/>
                <a:gd name="T35" fmla="*/ 310 h 312"/>
                <a:gd name="T36" fmla="*/ 380 w 403"/>
                <a:gd name="T37" fmla="*/ 289 h 312"/>
                <a:gd name="T38" fmla="*/ 379 w 403"/>
                <a:gd name="T39" fmla="*/ 261 h 312"/>
                <a:gd name="T40" fmla="*/ 379 w 403"/>
                <a:gd name="T41" fmla="*/ 137 h 312"/>
                <a:gd name="T42" fmla="*/ 378 w 403"/>
                <a:gd name="T43" fmla="*/ 74 h 312"/>
                <a:gd name="T44" fmla="*/ 378 w 403"/>
                <a:gd name="T45" fmla="*/ 62 h 312"/>
                <a:gd name="T46" fmla="*/ 372 w 403"/>
                <a:gd name="T47" fmla="*/ 50 h 312"/>
                <a:gd name="T48" fmla="*/ 358 w 403"/>
                <a:gd name="T49" fmla="*/ 40 h 312"/>
                <a:gd name="T50" fmla="*/ 338 w 403"/>
                <a:gd name="T51" fmla="*/ 32 h 312"/>
                <a:gd name="T52" fmla="*/ 314 w 403"/>
                <a:gd name="T53" fmla="*/ 25 h 312"/>
                <a:gd name="T54" fmla="*/ 254 w 403"/>
                <a:gd name="T55" fmla="*/ 17 h 312"/>
                <a:gd name="T56" fmla="*/ 184 w 403"/>
                <a:gd name="T57" fmla="*/ 13 h 312"/>
                <a:gd name="T58" fmla="*/ 57 w 403"/>
                <a:gd name="T59" fmla="*/ 11 h 312"/>
                <a:gd name="T60" fmla="*/ 4 w 403"/>
                <a:gd name="T61" fmla="*/ 10 h 312"/>
                <a:gd name="T62" fmla="*/ 0 w 403"/>
                <a:gd name="T63" fmla="*/ 7 h 3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3"/>
                <a:gd name="T97" fmla="*/ 0 h 312"/>
                <a:gd name="T98" fmla="*/ 403 w 403"/>
                <a:gd name="T99" fmla="*/ 312 h 3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3" h="312">
                  <a:moveTo>
                    <a:pt x="0" y="7"/>
                  </a:moveTo>
                  <a:lnTo>
                    <a:pt x="0" y="7"/>
                  </a:lnTo>
                  <a:lnTo>
                    <a:pt x="3" y="6"/>
                  </a:lnTo>
                  <a:lnTo>
                    <a:pt x="11" y="5"/>
                  </a:lnTo>
                  <a:lnTo>
                    <a:pt x="39" y="3"/>
                  </a:lnTo>
                  <a:lnTo>
                    <a:pt x="79" y="2"/>
                  </a:lnTo>
                  <a:lnTo>
                    <a:pt x="129" y="0"/>
                  </a:lnTo>
                  <a:lnTo>
                    <a:pt x="184" y="2"/>
                  </a:lnTo>
                  <a:lnTo>
                    <a:pt x="238" y="4"/>
                  </a:lnTo>
                  <a:lnTo>
                    <a:pt x="264" y="6"/>
                  </a:lnTo>
                  <a:lnTo>
                    <a:pt x="288" y="9"/>
                  </a:lnTo>
                  <a:lnTo>
                    <a:pt x="310" y="12"/>
                  </a:lnTo>
                  <a:lnTo>
                    <a:pt x="331" y="16"/>
                  </a:lnTo>
                  <a:lnTo>
                    <a:pt x="348" y="20"/>
                  </a:lnTo>
                  <a:lnTo>
                    <a:pt x="362" y="25"/>
                  </a:lnTo>
                  <a:lnTo>
                    <a:pt x="373" y="31"/>
                  </a:lnTo>
                  <a:lnTo>
                    <a:pt x="384" y="38"/>
                  </a:lnTo>
                  <a:lnTo>
                    <a:pt x="391" y="45"/>
                  </a:lnTo>
                  <a:lnTo>
                    <a:pt x="395" y="51"/>
                  </a:lnTo>
                  <a:lnTo>
                    <a:pt x="400" y="61"/>
                  </a:lnTo>
                  <a:lnTo>
                    <a:pt x="402" y="71"/>
                  </a:lnTo>
                  <a:lnTo>
                    <a:pt x="403" y="82"/>
                  </a:lnTo>
                  <a:lnTo>
                    <a:pt x="403" y="94"/>
                  </a:lnTo>
                  <a:lnTo>
                    <a:pt x="402" y="123"/>
                  </a:lnTo>
                  <a:lnTo>
                    <a:pt x="400" y="158"/>
                  </a:lnTo>
                  <a:lnTo>
                    <a:pt x="399" y="201"/>
                  </a:lnTo>
                  <a:lnTo>
                    <a:pt x="399" y="243"/>
                  </a:lnTo>
                  <a:lnTo>
                    <a:pt x="396" y="275"/>
                  </a:lnTo>
                  <a:lnTo>
                    <a:pt x="393" y="297"/>
                  </a:lnTo>
                  <a:lnTo>
                    <a:pt x="392" y="305"/>
                  </a:lnTo>
                  <a:lnTo>
                    <a:pt x="389" y="310"/>
                  </a:lnTo>
                  <a:lnTo>
                    <a:pt x="387" y="312"/>
                  </a:lnTo>
                  <a:lnTo>
                    <a:pt x="386" y="312"/>
                  </a:lnTo>
                  <a:lnTo>
                    <a:pt x="384" y="310"/>
                  </a:lnTo>
                  <a:lnTo>
                    <a:pt x="382" y="305"/>
                  </a:lnTo>
                  <a:lnTo>
                    <a:pt x="380" y="289"/>
                  </a:lnTo>
                  <a:lnTo>
                    <a:pt x="379" y="261"/>
                  </a:lnTo>
                  <a:lnTo>
                    <a:pt x="378" y="196"/>
                  </a:lnTo>
                  <a:lnTo>
                    <a:pt x="379" y="137"/>
                  </a:lnTo>
                  <a:lnTo>
                    <a:pt x="379" y="90"/>
                  </a:lnTo>
                  <a:lnTo>
                    <a:pt x="378" y="74"/>
                  </a:lnTo>
                  <a:lnTo>
                    <a:pt x="378" y="62"/>
                  </a:lnTo>
                  <a:lnTo>
                    <a:pt x="376" y="56"/>
                  </a:lnTo>
                  <a:lnTo>
                    <a:pt x="372" y="50"/>
                  </a:lnTo>
                  <a:lnTo>
                    <a:pt x="366" y="45"/>
                  </a:lnTo>
                  <a:lnTo>
                    <a:pt x="358" y="40"/>
                  </a:lnTo>
                  <a:lnTo>
                    <a:pt x="349" y="35"/>
                  </a:lnTo>
                  <a:lnTo>
                    <a:pt x="338" y="32"/>
                  </a:lnTo>
                  <a:lnTo>
                    <a:pt x="327" y="28"/>
                  </a:lnTo>
                  <a:lnTo>
                    <a:pt x="314" y="25"/>
                  </a:lnTo>
                  <a:lnTo>
                    <a:pt x="285" y="20"/>
                  </a:lnTo>
                  <a:lnTo>
                    <a:pt x="254" y="17"/>
                  </a:lnTo>
                  <a:lnTo>
                    <a:pt x="219" y="14"/>
                  </a:lnTo>
                  <a:lnTo>
                    <a:pt x="184" y="13"/>
                  </a:lnTo>
                  <a:lnTo>
                    <a:pt x="117" y="11"/>
                  </a:lnTo>
                  <a:lnTo>
                    <a:pt x="57" y="11"/>
                  </a:lnTo>
                  <a:lnTo>
                    <a:pt x="15" y="11"/>
                  </a:lnTo>
                  <a:lnTo>
                    <a:pt x="4" y="10"/>
                  </a:lnTo>
                  <a:lnTo>
                    <a:pt x="2" y="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3E0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4" name="Freeform 40"/>
            <p:cNvSpPr>
              <a:spLocks/>
            </p:cNvSpPr>
            <p:nvPr/>
          </p:nvSpPr>
          <p:spPr bwMode="auto">
            <a:xfrm>
              <a:off x="1833" y="3295"/>
              <a:ext cx="250" cy="225"/>
            </a:xfrm>
            <a:custGeom>
              <a:avLst/>
              <a:gdLst>
                <a:gd name="T0" fmla="*/ 109 w 250"/>
                <a:gd name="T1" fmla="*/ 202 h 225"/>
                <a:gd name="T2" fmla="*/ 115 w 250"/>
                <a:gd name="T3" fmla="*/ 206 h 225"/>
                <a:gd name="T4" fmla="*/ 122 w 250"/>
                <a:gd name="T5" fmla="*/ 198 h 225"/>
                <a:gd name="T6" fmla="*/ 134 w 250"/>
                <a:gd name="T7" fmla="*/ 188 h 225"/>
                <a:gd name="T8" fmla="*/ 138 w 250"/>
                <a:gd name="T9" fmla="*/ 191 h 225"/>
                <a:gd name="T10" fmla="*/ 144 w 250"/>
                <a:gd name="T11" fmla="*/ 187 h 225"/>
                <a:gd name="T12" fmla="*/ 149 w 250"/>
                <a:gd name="T13" fmla="*/ 186 h 225"/>
                <a:gd name="T14" fmla="*/ 188 w 250"/>
                <a:gd name="T15" fmla="*/ 179 h 225"/>
                <a:gd name="T16" fmla="*/ 209 w 250"/>
                <a:gd name="T17" fmla="*/ 167 h 225"/>
                <a:gd name="T18" fmla="*/ 217 w 250"/>
                <a:gd name="T19" fmla="*/ 156 h 225"/>
                <a:gd name="T20" fmla="*/ 216 w 250"/>
                <a:gd name="T21" fmla="*/ 144 h 225"/>
                <a:gd name="T22" fmla="*/ 203 w 250"/>
                <a:gd name="T23" fmla="*/ 135 h 225"/>
                <a:gd name="T24" fmla="*/ 197 w 250"/>
                <a:gd name="T25" fmla="*/ 130 h 225"/>
                <a:gd name="T26" fmla="*/ 193 w 250"/>
                <a:gd name="T27" fmla="*/ 118 h 225"/>
                <a:gd name="T28" fmla="*/ 194 w 250"/>
                <a:gd name="T29" fmla="*/ 72 h 225"/>
                <a:gd name="T30" fmla="*/ 193 w 250"/>
                <a:gd name="T31" fmla="*/ 53 h 225"/>
                <a:gd name="T32" fmla="*/ 186 w 250"/>
                <a:gd name="T33" fmla="*/ 32 h 225"/>
                <a:gd name="T34" fmla="*/ 178 w 250"/>
                <a:gd name="T35" fmla="*/ 13 h 225"/>
                <a:gd name="T36" fmla="*/ 177 w 250"/>
                <a:gd name="T37" fmla="*/ 2 h 225"/>
                <a:gd name="T38" fmla="*/ 193 w 250"/>
                <a:gd name="T39" fmla="*/ 14 h 225"/>
                <a:gd name="T40" fmla="*/ 207 w 250"/>
                <a:gd name="T41" fmla="*/ 47 h 225"/>
                <a:gd name="T42" fmla="*/ 218 w 250"/>
                <a:gd name="T43" fmla="*/ 100 h 225"/>
                <a:gd name="T44" fmla="*/ 230 w 250"/>
                <a:gd name="T45" fmla="*/ 121 h 225"/>
                <a:gd name="T46" fmla="*/ 246 w 250"/>
                <a:gd name="T47" fmla="*/ 143 h 225"/>
                <a:gd name="T48" fmla="*/ 250 w 250"/>
                <a:gd name="T49" fmla="*/ 167 h 225"/>
                <a:gd name="T50" fmla="*/ 242 w 250"/>
                <a:gd name="T51" fmla="*/ 185 h 225"/>
                <a:gd name="T52" fmla="*/ 200 w 250"/>
                <a:gd name="T53" fmla="*/ 206 h 225"/>
                <a:gd name="T54" fmla="*/ 141 w 250"/>
                <a:gd name="T55" fmla="*/ 221 h 225"/>
                <a:gd name="T56" fmla="*/ 78 w 250"/>
                <a:gd name="T57" fmla="*/ 225 h 225"/>
                <a:gd name="T58" fmla="*/ 34 w 250"/>
                <a:gd name="T59" fmla="*/ 216 h 225"/>
                <a:gd name="T60" fmla="*/ 14 w 250"/>
                <a:gd name="T61" fmla="*/ 203 h 225"/>
                <a:gd name="T62" fmla="*/ 1 w 250"/>
                <a:gd name="T63" fmla="*/ 185 h 225"/>
                <a:gd name="T64" fmla="*/ 6 w 250"/>
                <a:gd name="T65" fmla="*/ 159 h 225"/>
                <a:gd name="T66" fmla="*/ 17 w 250"/>
                <a:gd name="T67" fmla="*/ 141 h 225"/>
                <a:gd name="T68" fmla="*/ 22 w 250"/>
                <a:gd name="T69" fmla="*/ 144 h 225"/>
                <a:gd name="T70" fmla="*/ 24 w 250"/>
                <a:gd name="T71" fmla="*/ 166 h 225"/>
                <a:gd name="T72" fmla="*/ 27 w 250"/>
                <a:gd name="T73" fmla="*/ 176 h 225"/>
                <a:gd name="T74" fmla="*/ 31 w 250"/>
                <a:gd name="T75" fmla="*/ 179 h 225"/>
                <a:gd name="T76" fmla="*/ 46 w 250"/>
                <a:gd name="T77" fmla="*/ 170 h 225"/>
                <a:gd name="T78" fmla="*/ 57 w 250"/>
                <a:gd name="T79" fmla="*/ 156 h 225"/>
                <a:gd name="T80" fmla="*/ 71 w 250"/>
                <a:gd name="T81" fmla="*/ 144 h 225"/>
                <a:gd name="T82" fmla="*/ 72 w 250"/>
                <a:gd name="T83" fmla="*/ 170 h 225"/>
                <a:gd name="T84" fmla="*/ 72 w 250"/>
                <a:gd name="T85" fmla="*/ 189 h 225"/>
                <a:gd name="T86" fmla="*/ 85 w 250"/>
                <a:gd name="T87" fmla="*/ 194 h 2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50"/>
                <a:gd name="T133" fmla="*/ 0 h 225"/>
                <a:gd name="T134" fmla="*/ 250 w 250"/>
                <a:gd name="T135" fmla="*/ 225 h 2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50" h="225">
                  <a:moveTo>
                    <a:pt x="110" y="191"/>
                  </a:moveTo>
                  <a:lnTo>
                    <a:pt x="110" y="191"/>
                  </a:lnTo>
                  <a:lnTo>
                    <a:pt x="109" y="202"/>
                  </a:lnTo>
                  <a:lnTo>
                    <a:pt x="113" y="205"/>
                  </a:lnTo>
                  <a:lnTo>
                    <a:pt x="115" y="206"/>
                  </a:lnTo>
                  <a:lnTo>
                    <a:pt x="117" y="205"/>
                  </a:lnTo>
                  <a:lnTo>
                    <a:pt x="120" y="203"/>
                  </a:lnTo>
                  <a:lnTo>
                    <a:pt x="122" y="198"/>
                  </a:lnTo>
                  <a:lnTo>
                    <a:pt x="123" y="189"/>
                  </a:lnTo>
                  <a:lnTo>
                    <a:pt x="134" y="188"/>
                  </a:lnTo>
                  <a:lnTo>
                    <a:pt x="136" y="189"/>
                  </a:lnTo>
                  <a:lnTo>
                    <a:pt x="138" y="191"/>
                  </a:lnTo>
                  <a:lnTo>
                    <a:pt x="142" y="189"/>
                  </a:lnTo>
                  <a:lnTo>
                    <a:pt x="144" y="187"/>
                  </a:lnTo>
                  <a:lnTo>
                    <a:pt x="149" y="186"/>
                  </a:lnTo>
                  <a:lnTo>
                    <a:pt x="164" y="185"/>
                  </a:lnTo>
                  <a:lnTo>
                    <a:pt x="177" y="181"/>
                  </a:lnTo>
                  <a:lnTo>
                    <a:pt x="188" y="179"/>
                  </a:lnTo>
                  <a:lnTo>
                    <a:pt x="196" y="176"/>
                  </a:lnTo>
                  <a:lnTo>
                    <a:pt x="204" y="171"/>
                  </a:lnTo>
                  <a:lnTo>
                    <a:pt x="209" y="167"/>
                  </a:lnTo>
                  <a:lnTo>
                    <a:pt x="214" y="164"/>
                  </a:lnTo>
                  <a:lnTo>
                    <a:pt x="216" y="159"/>
                  </a:lnTo>
                  <a:lnTo>
                    <a:pt x="217" y="156"/>
                  </a:lnTo>
                  <a:lnTo>
                    <a:pt x="218" y="151"/>
                  </a:lnTo>
                  <a:lnTo>
                    <a:pt x="217" y="148"/>
                  </a:lnTo>
                  <a:lnTo>
                    <a:pt x="216" y="144"/>
                  </a:lnTo>
                  <a:lnTo>
                    <a:pt x="214" y="141"/>
                  </a:lnTo>
                  <a:lnTo>
                    <a:pt x="210" y="138"/>
                  </a:lnTo>
                  <a:lnTo>
                    <a:pt x="203" y="135"/>
                  </a:lnTo>
                  <a:lnTo>
                    <a:pt x="200" y="133"/>
                  </a:lnTo>
                  <a:lnTo>
                    <a:pt x="197" y="130"/>
                  </a:lnTo>
                  <a:lnTo>
                    <a:pt x="195" y="128"/>
                  </a:lnTo>
                  <a:lnTo>
                    <a:pt x="194" y="125"/>
                  </a:lnTo>
                  <a:lnTo>
                    <a:pt x="193" y="118"/>
                  </a:lnTo>
                  <a:lnTo>
                    <a:pt x="192" y="107"/>
                  </a:lnTo>
                  <a:lnTo>
                    <a:pt x="194" y="85"/>
                  </a:lnTo>
                  <a:lnTo>
                    <a:pt x="194" y="72"/>
                  </a:lnTo>
                  <a:lnTo>
                    <a:pt x="194" y="60"/>
                  </a:lnTo>
                  <a:lnTo>
                    <a:pt x="193" y="53"/>
                  </a:lnTo>
                  <a:lnTo>
                    <a:pt x="192" y="46"/>
                  </a:lnTo>
                  <a:lnTo>
                    <a:pt x="186" y="32"/>
                  </a:lnTo>
                  <a:lnTo>
                    <a:pt x="186" y="25"/>
                  </a:lnTo>
                  <a:lnTo>
                    <a:pt x="178" y="13"/>
                  </a:lnTo>
                  <a:lnTo>
                    <a:pt x="170" y="0"/>
                  </a:lnTo>
                  <a:lnTo>
                    <a:pt x="177" y="2"/>
                  </a:lnTo>
                  <a:lnTo>
                    <a:pt x="182" y="4"/>
                  </a:lnTo>
                  <a:lnTo>
                    <a:pt x="188" y="9"/>
                  </a:lnTo>
                  <a:lnTo>
                    <a:pt x="193" y="14"/>
                  </a:lnTo>
                  <a:lnTo>
                    <a:pt x="196" y="21"/>
                  </a:lnTo>
                  <a:lnTo>
                    <a:pt x="201" y="29"/>
                  </a:lnTo>
                  <a:lnTo>
                    <a:pt x="207" y="47"/>
                  </a:lnTo>
                  <a:lnTo>
                    <a:pt x="211" y="65"/>
                  </a:lnTo>
                  <a:lnTo>
                    <a:pt x="215" y="84"/>
                  </a:lnTo>
                  <a:lnTo>
                    <a:pt x="218" y="100"/>
                  </a:lnTo>
                  <a:lnTo>
                    <a:pt x="221" y="113"/>
                  </a:lnTo>
                  <a:lnTo>
                    <a:pt x="230" y="121"/>
                  </a:lnTo>
                  <a:lnTo>
                    <a:pt x="238" y="129"/>
                  </a:lnTo>
                  <a:lnTo>
                    <a:pt x="243" y="136"/>
                  </a:lnTo>
                  <a:lnTo>
                    <a:pt x="246" y="143"/>
                  </a:lnTo>
                  <a:lnTo>
                    <a:pt x="249" y="150"/>
                  </a:lnTo>
                  <a:lnTo>
                    <a:pt x="250" y="158"/>
                  </a:lnTo>
                  <a:lnTo>
                    <a:pt x="250" y="167"/>
                  </a:lnTo>
                  <a:lnTo>
                    <a:pt x="250" y="179"/>
                  </a:lnTo>
                  <a:lnTo>
                    <a:pt x="242" y="185"/>
                  </a:lnTo>
                  <a:lnTo>
                    <a:pt x="231" y="192"/>
                  </a:lnTo>
                  <a:lnTo>
                    <a:pt x="216" y="199"/>
                  </a:lnTo>
                  <a:lnTo>
                    <a:pt x="200" y="206"/>
                  </a:lnTo>
                  <a:lnTo>
                    <a:pt x="181" y="211"/>
                  </a:lnTo>
                  <a:lnTo>
                    <a:pt x="161" y="217"/>
                  </a:lnTo>
                  <a:lnTo>
                    <a:pt x="141" y="221"/>
                  </a:lnTo>
                  <a:lnTo>
                    <a:pt x="120" y="224"/>
                  </a:lnTo>
                  <a:lnTo>
                    <a:pt x="99" y="225"/>
                  </a:lnTo>
                  <a:lnTo>
                    <a:pt x="78" y="225"/>
                  </a:lnTo>
                  <a:lnTo>
                    <a:pt x="59" y="224"/>
                  </a:lnTo>
                  <a:lnTo>
                    <a:pt x="42" y="220"/>
                  </a:lnTo>
                  <a:lnTo>
                    <a:pt x="34" y="216"/>
                  </a:lnTo>
                  <a:lnTo>
                    <a:pt x="27" y="213"/>
                  </a:lnTo>
                  <a:lnTo>
                    <a:pt x="20" y="209"/>
                  </a:lnTo>
                  <a:lnTo>
                    <a:pt x="14" y="203"/>
                  </a:lnTo>
                  <a:lnTo>
                    <a:pt x="9" y="199"/>
                  </a:lnTo>
                  <a:lnTo>
                    <a:pt x="5" y="192"/>
                  </a:lnTo>
                  <a:lnTo>
                    <a:pt x="1" y="185"/>
                  </a:lnTo>
                  <a:lnTo>
                    <a:pt x="0" y="177"/>
                  </a:lnTo>
                  <a:lnTo>
                    <a:pt x="6" y="159"/>
                  </a:lnTo>
                  <a:lnTo>
                    <a:pt x="12" y="148"/>
                  </a:lnTo>
                  <a:lnTo>
                    <a:pt x="16" y="142"/>
                  </a:lnTo>
                  <a:lnTo>
                    <a:pt x="17" y="141"/>
                  </a:lnTo>
                  <a:lnTo>
                    <a:pt x="20" y="141"/>
                  </a:lnTo>
                  <a:lnTo>
                    <a:pt x="21" y="142"/>
                  </a:lnTo>
                  <a:lnTo>
                    <a:pt x="22" y="144"/>
                  </a:lnTo>
                  <a:lnTo>
                    <a:pt x="23" y="150"/>
                  </a:lnTo>
                  <a:lnTo>
                    <a:pt x="24" y="157"/>
                  </a:lnTo>
                  <a:lnTo>
                    <a:pt x="24" y="166"/>
                  </a:lnTo>
                  <a:lnTo>
                    <a:pt x="26" y="173"/>
                  </a:lnTo>
                  <a:lnTo>
                    <a:pt x="27" y="176"/>
                  </a:lnTo>
                  <a:lnTo>
                    <a:pt x="28" y="178"/>
                  </a:lnTo>
                  <a:lnTo>
                    <a:pt x="29" y="178"/>
                  </a:lnTo>
                  <a:lnTo>
                    <a:pt x="31" y="179"/>
                  </a:lnTo>
                  <a:lnTo>
                    <a:pt x="36" y="178"/>
                  </a:lnTo>
                  <a:lnTo>
                    <a:pt x="41" y="174"/>
                  </a:lnTo>
                  <a:lnTo>
                    <a:pt x="46" y="170"/>
                  </a:lnTo>
                  <a:lnTo>
                    <a:pt x="52" y="163"/>
                  </a:lnTo>
                  <a:lnTo>
                    <a:pt x="57" y="156"/>
                  </a:lnTo>
                  <a:lnTo>
                    <a:pt x="66" y="145"/>
                  </a:lnTo>
                  <a:lnTo>
                    <a:pt x="69" y="144"/>
                  </a:lnTo>
                  <a:lnTo>
                    <a:pt x="71" y="144"/>
                  </a:lnTo>
                  <a:lnTo>
                    <a:pt x="72" y="147"/>
                  </a:lnTo>
                  <a:lnTo>
                    <a:pt x="73" y="152"/>
                  </a:lnTo>
                  <a:lnTo>
                    <a:pt x="72" y="170"/>
                  </a:lnTo>
                  <a:lnTo>
                    <a:pt x="71" y="185"/>
                  </a:lnTo>
                  <a:lnTo>
                    <a:pt x="72" y="189"/>
                  </a:lnTo>
                  <a:lnTo>
                    <a:pt x="73" y="192"/>
                  </a:lnTo>
                  <a:lnTo>
                    <a:pt x="78" y="194"/>
                  </a:lnTo>
                  <a:lnTo>
                    <a:pt x="85" y="194"/>
                  </a:lnTo>
                  <a:lnTo>
                    <a:pt x="110" y="191"/>
                  </a:lnTo>
                  <a:close/>
                </a:path>
              </a:pathLst>
            </a:custGeom>
            <a:solidFill>
              <a:srgbClr val="9B79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5" name="Freeform 41"/>
            <p:cNvSpPr>
              <a:spLocks/>
            </p:cNvSpPr>
            <p:nvPr/>
          </p:nvSpPr>
          <p:spPr bwMode="auto">
            <a:xfrm>
              <a:off x="1879" y="3311"/>
              <a:ext cx="54" cy="98"/>
            </a:xfrm>
            <a:custGeom>
              <a:avLst/>
              <a:gdLst>
                <a:gd name="T0" fmla="*/ 0 w 54"/>
                <a:gd name="T1" fmla="*/ 76 h 98"/>
                <a:gd name="T2" fmla="*/ 0 w 54"/>
                <a:gd name="T3" fmla="*/ 76 h 98"/>
                <a:gd name="T4" fmla="*/ 4 w 54"/>
                <a:gd name="T5" fmla="*/ 60 h 98"/>
                <a:gd name="T6" fmla="*/ 10 w 54"/>
                <a:gd name="T7" fmla="*/ 44 h 98"/>
                <a:gd name="T8" fmla="*/ 16 w 54"/>
                <a:gd name="T9" fmla="*/ 29 h 98"/>
                <a:gd name="T10" fmla="*/ 21 w 54"/>
                <a:gd name="T11" fmla="*/ 16 h 98"/>
                <a:gd name="T12" fmla="*/ 28 w 54"/>
                <a:gd name="T13" fmla="*/ 5 h 98"/>
                <a:gd name="T14" fmla="*/ 33 w 54"/>
                <a:gd name="T15" fmla="*/ 0 h 98"/>
                <a:gd name="T16" fmla="*/ 34 w 54"/>
                <a:gd name="T17" fmla="*/ 0 h 98"/>
                <a:gd name="T18" fmla="*/ 35 w 54"/>
                <a:gd name="T19" fmla="*/ 0 h 98"/>
                <a:gd name="T20" fmla="*/ 36 w 54"/>
                <a:gd name="T21" fmla="*/ 3 h 98"/>
                <a:gd name="T22" fmla="*/ 36 w 54"/>
                <a:gd name="T23" fmla="*/ 6 h 98"/>
                <a:gd name="T24" fmla="*/ 36 w 54"/>
                <a:gd name="T25" fmla="*/ 6 h 98"/>
                <a:gd name="T26" fmla="*/ 34 w 54"/>
                <a:gd name="T27" fmla="*/ 26 h 98"/>
                <a:gd name="T28" fmla="*/ 33 w 54"/>
                <a:gd name="T29" fmla="*/ 40 h 98"/>
                <a:gd name="T30" fmla="*/ 34 w 54"/>
                <a:gd name="T31" fmla="*/ 44 h 98"/>
                <a:gd name="T32" fmla="*/ 34 w 54"/>
                <a:gd name="T33" fmla="*/ 44 h 98"/>
                <a:gd name="T34" fmla="*/ 35 w 54"/>
                <a:gd name="T35" fmla="*/ 42 h 98"/>
                <a:gd name="T36" fmla="*/ 39 w 54"/>
                <a:gd name="T37" fmla="*/ 38 h 98"/>
                <a:gd name="T38" fmla="*/ 43 w 54"/>
                <a:gd name="T39" fmla="*/ 29 h 98"/>
                <a:gd name="T40" fmla="*/ 43 w 54"/>
                <a:gd name="T41" fmla="*/ 29 h 98"/>
                <a:gd name="T42" fmla="*/ 50 w 54"/>
                <a:gd name="T43" fmla="*/ 10 h 98"/>
                <a:gd name="T44" fmla="*/ 53 w 54"/>
                <a:gd name="T45" fmla="*/ 6 h 98"/>
                <a:gd name="T46" fmla="*/ 53 w 54"/>
                <a:gd name="T47" fmla="*/ 5 h 98"/>
                <a:gd name="T48" fmla="*/ 53 w 54"/>
                <a:gd name="T49" fmla="*/ 6 h 98"/>
                <a:gd name="T50" fmla="*/ 54 w 54"/>
                <a:gd name="T51" fmla="*/ 17 h 98"/>
                <a:gd name="T52" fmla="*/ 53 w 54"/>
                <a:gd name="T53" fmla="*/ 45 h 98"/>
                <a:gd name="T54" fmla="*/ 53 w 54"/>
                <a:gd name="T55" fmla="*/ 45 h 98"/>
                <a:gd name="T56" fmla="*/ 52 w 54"/>
                <a:gd name="T57" fmla="*/ 54 h 98"/>
                <a:gd name="T58" fmla="*/ 49 w 54"/>
                <a:gd name="T59" fmla="*/ 62 h 98"/>
                <a:gd name="T60" fmla="*/ 47 w 54"/>
                <a:gd name="T61" fmla="*/ 69 h 98"/>
                <a:gd name="T62" fmla="*/ 42 w 54"/>
                <a:gd name="T63" fmla="*/ 76 h 98"/>
                <a:gd name="T64" fmla="*/ 39 w 54"/>
                <a:gd name="T65" fmla="*/ 82 h 98"/>
                <a:gd name="T66" fmla="*/ 34 w 54"/>
                <a:gd name="T67" fmla="*/ 88 h 98"/>
                <a:gd name="T68" fmla="*/ 28 w 54"/>
                <a:gd name="T69" fmla="*/ 91 h 98"/>
                <a:gd name="T70" fmla="*/ 24 w 54"/>
                <a:gd name="T71" fmla="*/ 95 h 98"/>
                <a:gd name="T72" fmla="*/ 18 w 54"/>
                <a:gd name="T73" fmla="*/ 97 h 98"/>
                <a:gd name="T74" fmla="*/ 13 w 54"/>
                <a:gd name="T75" fmla="*/ 98 h 98"/>
                <a:gd name="T76" fmla="*/ 10 w 54"/>
                <a:gd name="T77" fmla="*/ 98 h 98"/>
                <a:gd name="T78" fmla="*/ 5 w 54"/>
                <a:gd name="T79" fmla="*/ 96 h 98"/>
                <a:gd name="T80" fmla="*/ 3 w 54"/>
                <a:gd name="T81" fmla="*/ 93 h 98"/>
                <a:gd name="T82" fmla="*/ 0 w 54"/>
                <a:gd name="T83" fmla="*/ 89 h 98"/>
                <a:gd name="T84" fmla="*/ 0 w 54"/>
                <a:gd name="T85" fmla="*/ 83 h 98"/>
                <a:gd name="T86" fmla="*/ 0 w 54"/>
                <a:gd name="T87" fmla="*/ 76 h 98"/>
                <a:gd name="T88" fmla="*/ 0 w 54"/>
                <a:gd name="T89" fmla="*/ 76 h 9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4"/>
                <a:gd name="T136" fmla="*/ 0 h 98"/>
                <a:gd name="T137" fmla="*/ 54 w 54"/>
                <a:gd name="T138" fmla="*/ 98 h 9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4" h="98">
                  <a:moveTo>
                    <a:pt x="0" y="76"/>
                  </a:moveTo>
                  <a:lnTo>
                    <a:pt x="0" y="76"/>
                  </a:lnTo>
                  <a:lnTo>
                    <a:pt x="4" y="60"/>
                  </a:lnTo>
                  <a:lnTo>
                    <a:pt x="10" y="44"/>
                  </a:lnTo>
                  <a:lnTo>
                    <a:pt x="16" y="29"/>
                  </a:lnTo>
                  <a:lnTo>
                    <a:pt x="21" y="16"/>
                  </a:lnTo>
                  <a:lnTo>
                    <a:pt x="28" y="5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6" y="3"/>
                  </a:lnTo>
                  <a:lnTo>
                    <a:pt x="36" y="6"/>
                  </a:lnTo>
                  <a:lnTo>
                    <a:pt x="34" y="26"/>
                  </a:lnTo>
                  <a:lnTo>
                    <a:pt x="33" y="40"/>
                  </a:lnTo>
                  <a:lnTo>
                    <a:pt x="34" y="44"/>
                  </a:lnTo>
                  <a:lnTo>
                    <a:pt x="35" y="42"/>
                  </a:lnTo>
                  <a:lnTo>
                    <a:pt x="39" y="38"/>
                  </a:lnTo>
                  <a:lnTo>
                    <a:pt x="43" y="29"/>
                  </a:lnTo>
                  <a:lnTo>
                    <a:pt x="50" y="10"/>
                  </a:lnTo>
                  <a:lnTo>
                    <a:pt x="53" y="6"/>
                  </a:lnTo>
                  <a:lnTo>
                    <a:pt x="53" y="5"/>
                  </a:lnTo>
                  <a:lnTo>
                    <a:pt x="53" y="6"/>
                  </a:lnTo>
                  <a:lnTo>
                    <a:pt x="54" y="17"/>
                  </a:lnTo>
                  <a:lnTo>
                    <a:pt x="53" y="45"/>
                  </a:lnTo>
                  <a:lnTo>
                    <a:pt x="52" y="54"/>
                  </a:lnTo>
                  <a:lnTo>
                    <a:pt x="49" y="62"/>
                  </a:lnTo>
                  <a:lnTo>
                    <a:pt x="47" y="69"/>
                  </a:lnTo>
                  <a:lnTo>
                    <a:pt x="42" y="76"/>
                  </a:lnTo>
                  <a:lnTo>
                    <a:pt x="39" y="82"/>
                  </a:lnTo>
                  <a:lnTo>
                    <a:pt x="34" y="88"/>
                  </a:lnTo>
                  <a:lnTo>
                    <a:pt x="28" y="91"/>
                  </a:lnTo>
                  <a:lnTo>
                    <a:pt x="24" y="95"/>
                  </a:lnTo>
                  <a:lnTo>
                    <a:pt x="18" y="97"/>
                  </a:lnTo>
                  <a:lnTo>
                    <a:pt x="13" y="98"/>
                  </a:lnTo>
                  <a:lnTo>
                    <a:pt x="10" y="98"/>
                  </a:lnTo>
                  <a:lnTo>
                    <a:pt x="5" y="96"/>
                  </a:lnTo>
                  <a:lnTo>
                    <a:pt x="3" y="93"/>
                  </a:lnTo>
                  <a:lnTo>
                    <a:pt x="0" y="89"/>
                  </a:lnTo>
                  <a:lnTo>
                    <a:pt x="0" y="83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E6EC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6" name="Freeform 42"/>
            <p:cNvSpPr>
              <a:spLocks/>
            </p:cNvSpPr>
            <p:nvPr/>
          </p:nvSpPr>
          <p:spPr bwMode="auto">
            <a:xfrm>
              <a:off x="1929" y="3202"/>
              <a:ext cx="128" cy="47"/>
            </a:xfrm>
            <a:custGeom>
              <a:avLst/>
              <a:gdLst>
                <a:gd name="T0" fmla="*/ 65 w 128"/>
                <a:gd name="T1" fmla="*/ 1 h 47"/>
                <a:gd name="T2" fmla="*/ 64 w 128"/>
                <a:gd name="T3" fmla="*/ 16 h 47"/>
                <a:gd name="T4" fmla="*/ 63 w 128"/>
                <a:gd name="T5" fmla="*/ 30 h 47"/>
                <a:gd name="T6" fmla="*/ 67 w 128"/>
                <a:gd name="T7" fmla="*/ 40 h 47"/>
                <a:gd name="T8" fmla="*/ 72 w 128"/>
                <a:gd name="T9" fmla="*/ 46 h 47"/>
                <a:gd name="T10" fmla="*/ 64 w 128"/>
                <a:gd name="T11" fmla="*/ 46 h 47"/>
                <a:gd name="T12" fmla="*/ 60 w 128"/>
                <a:gd name="T13" fmla="*/ 40 h 47"/>
                <a:gd name="T14" fmla="*/ 58 w 128"/>
                <a:gd name="T15" fmla="*/ 30 h 47"/>
                <a:gd name="T16" fmla="*/ 58 w 128"/>
                <a:gd name="T17" fmla="*/ 16 h 47"/>
                <a:gd name="T18" fmla="*/ 57 w 128"/>
                <a:gd name="T19" fmla="*/ 6 h 47"/>
                <a:gd name="T20" fmla="*/ 54 w 128"/>
                <a:gd name="T21" fmla="*/ 11 h 47"/>
                <a:gd name="T22" fmla="*/ 46 w 128"/>
                <a:gd name="T23" fmla="*/ 37 h 47"/>
                <a:gd name="T24" fmla="*/ 45 w 128"/>
                <a:gd name="T25" fmla="*/ 41 h 47"/>
                <a:gd name="T26" fmla="*/ 41 w 128"/>
                <a:gd name="T27" fmla="*/ 45 h 47"/>
                <a:gd name="T28" fmla="*/ 38 w 128"/>
                <a:gd name="T29" fmla="*/ 41 h 47"/>
                <a:gd name="T30" fmla="*/ 35 w 128"/>
                <a:gd name="T31" fmla="*/ 31 h 47"/>
                <a:gd name="T32" fmla="*/ 34 w 128"/>
                <a:gd name="T33" fmla="*/ 23 h 47"/>
                <a:gd name="T34" fmla="*/ 31 w 128"/>
                <a:gd name="T35" fmla="*/ 13 h 47"/>
                <a:gd name="T36" fmla="*/ 24 w 128"/>
                <a:gd name="T37" fmla="*/ 11 h 47"/>
                <a:gd name="T38" fmla="*/ 15 w 128"/>
                <a:gd name="T39" fmla="*/ 15 h 47"/>
                <a:gd name="T40" fmla="*/ 6 w 128"/>
                <a:gd name="T41" fmla="*/ 19 h 47"/>
                <a:gd name="T42" fmla="*/ 0 w 128"/>
                <a:gd name="T43" fmla="*/ 15 h 47"/>
                <a:gd name="T44" fmla="*/ 3 w 128"/>
                <a:gd name="T45" fmla="*/ 10 h 47"/>
                <a:gd name="T46" fmla="*/ 9 w 128"/>
                <a:gd name="T47" fmla="*/ 5 h 47"/>
                <a:gd name="T48" fmla="*/ 28 w 128"/>
                <a:gd name="T49" fmla="*/ 1 h 47"/>
                <a:gd name="T50" fmla="*/ 50 w 128"/>
                <a:gd name="T51" fmla="*/ 0 h 47"/>
                <a:gd name="T52" fmla="*/ 65 w 128"/>
                <a:gd name="T53" fmla="*/ 1 h 47"/>
                <a:gd name="T54" fmla="*/ 65 w 128"/>
                <a:gd name="T55" fmla="*/ 1 h 47"/>
                <a:gd name="T56" fmla="*/ 93 w 128"/>
                <a:gd name="T57" fmla="*/ 39 h 47"/>
                <a:gd name="T58" fmla="*/ 117 w 128"/>
                <a:gd name="T59" fmla="*/ 30 h 47"/>
                <a:gd name="T60" fmla="*/ 125 w 128"/>
                <a:gd name="T61" fmla="*/ 30 h 47"/>
                <a:gd name="T62" fmla="*/ 128 w 128"/>
                <a:gd name="T63" fmla="*/ 35 h 47"/>
                <a:gd name="T64" fmla="*/ 122 w 128"/>
                <a:gd name="T65" fmla="*/ 41 h 47"/>
                <a:gd name="T66" fmla="*/ 117 w 128"/>
                <a:gd name="T67" fmla="*/ 47 h 47"/>
                <a:gd name="T68" fmla="*/ 107 w 128"/>
                <a:gd name="T69" fmla="*/ 40 h 47"/>
                <a:gd name="T70" fmla="*/ 93 w 128"/>
                <a:gd name="T71" fmla="*/ 39 h 47"/>
                <a:gd name="T72" fmla="*/ 65 w 128"/>
                <a:gd name="T73" fmla="*/ 1 h 4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8"/>
                <a:gd name="T112" fmla="*/ 0 h 47"/>
                <a:gd name="T113" fmla="*/ 128 w 128"/>
                <a:gd name="T114" fmla="*/ 47 h 4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8" h="47">
                  <a:moveTo>
                    <a:pt x="65" y="1"/>
                  </a:moveTo>
                  <a:lnTo>
                    <a:pt x="65" y="1"/>
                  </a:lnTo>
                  <a:lnTo>
                    <a:pt x="65" y="9"/>
                  </a:lnTo>
                  <a:lnTo>
                    <a:pt x="64" y="16"/>
                  </a:lnTo>
                  <a:lnTo>
                    <a:pt x="63" y="26"/>
                  </a:lnTo>
                  <a:lnTo>
                    <a:pt x="63" y="30"/>
                  </a:lnTo>
                  <a:lnTo>
                    <a:pt x="64" y="34"/>
                  </a:lnTo>
                  <a:lnTo>
                    <a:pt x="67" y="40"/>
                  </a:lnTo>
                  <a:lnTo>
                    <a:pt x="72" y="46"/>
                  </a:lnTo>
                  <a:lnTo>
                    <a:pt x="68" y="46"/>
                  </a:lnTo>
                  <a:lnTo>
                    <a:pt x="64" y="46"/>
                  </a:lnTo>
                  <a:lnTo>
                    <a:pt x="62" y="44"/>
                  </a:lnTo>
                  <a:lnTo>
                    <a:pt x="60" y="40"/>
                  </a:lnTo>
                  <a:lnTo>
                    <a:pt x="58" y="35"/>
                  </a:lnTo>
                  <a:lnTo>
                    <a:pt x="58" y="30"/>
                  </a:lnTo>
                  <a:lnTo>
                    <a:pt x="58" y="16"/>
                  </a:lnTo>
                  <a:lnTo>
                    <a:pt x="58" y="9"/>
                  </a:lnTo>
                  <a:lnTo>
                    <a:pt x="57" y="6"/>
                  </a:lnTo>
                  <a:lnTo>
                    <a:pt x="55" y="8"/>
                  </a:lnTo>
                  <a:lnTo>
                    <a:pt x="54" y="11"/>
                  </a:lnTo>
                  <a:lnTo>
                    <a:pt x="49" y="24"/>
                  </a:lnTo>
                  <a:lnTo>
                    <a:pt x="46" y="37"/>
                  </a:lnTo>
                  <a:lnTo>
                    <a:pt x="45" y="41"/>
                  </a:lnTo>
                  <a:lnTo>
                    <a:pt x="43" y="44"/>
                  </a:lnTo>
                  <a:lnTo>
                    <a:pt x="41" y="45"/>
                  </a:lnTo>
                  <a:lnTo>
                    <a:pt x="40" y="44"/>
                  </a:lnTo>
                  <a:lnTo>
                    <a:pt x="38" y="41"/>
                  </a:lnTo>
                  <a:lnTo>
                    <a:pt x="36" y="37"/>
                  </a:lnTo>
                  <a:lnTo>
                    <a:pt x="35" y="31"/>
                  </a:lnTo>
                  <a:lnTo>
                    <a:pt x="34" y="23"/>
                  </a:lnTo>
                  <a:lnTo>
                    <a:pt x="33" y="17"/>
                  </a:lnTo>
                  <a:lnTo>
                    <a:pt x="31" y="13"/>
                  </a:lnTo>
                  <a:lnTo>
                    <a:pt x="28" y="12"/>
                  </a:lnTo>
                  <a:lnTo>
                    <a:pt x="24" y="11"/>
                  </a:lnTo>
                  <a:lnTo>
                    <a:pt x="20" y="12"/>
                  </a:lnTo>
                  <a:lnTo>
                    <a:pt x="15" y="15"/>
                  </a:lnTo>
                  <a:lnTo>
                    <a:pt x="6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3" y="10"/>
                  </a:lnTo>
                  <a:lnTo>
                    <a:pt x="5" y="8"/>
                  </a:lnTo>
                  <a:lnTo>
                    <a:pt x="9" y="5"/>
                  </a:lnTo>
                  <a:lnTo>
                    <a:pt x="18" y="3"/>
                  </a:lnTo>
                  <a:lnTo>
                    <a:pt x="28" y="1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0"/>
                  </a:lnTo>
                  <a:lnTo>
                    <a:pt x="65" y="1"/>
                  </a:lnTo>
                  <a:lnTo>
                    <a:pt x="93" y="39"/>
                  </a:lnTo>
                  <a:lnTo>
                    <a:pt x="106" y="33"/>
                  </a:lnTo>
                  <a:lnTo>
                    <a:pt x="117" y="30"/>
                  </a:lnTo>
                  <a:lnTo>
                    <a:pt x="121" y="30"/>
                  </a:lnTo>
                  <a:lnTo>
                    <a:pt x="125" y="30"/>
                  </a:lnTo>
                  <a:lnTo>
                    <a:pt x="127" y="32"/>
                  </a:lnTo>
                  <a:lnTo>
                    <a:pt x="128" y="35"/>
                  </a:lnTo>
                  <a:lnTo>
                    <a:pt x="122" y="41"/>
                  </a:lnTo>
                  <a:lnTo>
                    <a:pt x="117" y="47"/>
                  </a:lnTo>
                  <a:lnTo>
                    <a:pt x="113" y="42"/>
                  </a:lnTo>
                  <a:lnTo>
                    <a:pt x="107" y="40"/>
                  </a:lnTo>
                  <a:lnTo>
                    <a:pt x="101" y="39"/>
                  </a:lnTo>
                  <a:lnTo>
                    <a:pt x="93" y="39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E6EC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7" name="Freeform 43"/>
            <p:cNvSpPr>
              <a:spLocks/>
            </p:cNvSpPr>
            <p:nvPr/>
          </p:nvSpPr>
          <p:spPr bwMode="auto">
            <a:xfrm>
              <a:off x="1956" y="3249"/>
              <a:ext cx="62" cy="29"/>
            </a:xfrm>
            <a:custGeom>
              <a:avLst/>
              <a:gdLst>
                <a:gd name="T0" fmla="*/ 55 w 62"/>
                <a:gd name="T1" fmla="*/ 27 h 29"/>
                <a:gd name="T2" fmla="*/ 55 w 62"/>
                <a:gd name="T3" fmla="*/ 27 h 29"/>
                <a:gd name="T4" fmla="*/ 47 w 62"/>
                <a:gd name="T5" fmla="*/ 29 h 29"/>
                <a:gd name="T6" fmla="*/ 47 w 62"/>
                <a:gd name="T7" fmla="*/ 29 h 29"/>
                <a:gd name="T8" fmla="*/ 45 w 62"/>
                <a:gd name="T9" fmla="*/ 27 h 29"/>
                <a:gd name="T10" fmla="*/ 47 w 62"/>
                <a:gd name="T11" fmla="*/ 24 h 29"/>
                <a:gd name="T12" fmla="*/ 49 w 62"/>
                <a:gd name="T13" fmla="*/ 22 h 29"/>
                <a:gd name="T14" fmla="*/ 50 w 62"/>
                <a:gd name="T15" fmla="*/ 20 h 29"/>
                <a:gd name="T16" fmla="*/ 50 w 62"/>
                <a:gd name="T17" fmla="*/ 19 h 29"/>
                <a:gd name="T18" fmla="*/ 49 w 62"/>
                <a:gd name="T19" fmla="*/ 16 h 29"/>
                <a:gd name="T20" fmla="*/ 47 w 62"/>
                <a:gd name="T21" fmla="*/ 13 h 29"/>
                <a:gd name="T22" fmla="*/ 47 w 62"/>
                <a:gd name="T23" fmla="*/ 13 h 29"/>
                <a:gd name="T24" fmla="*/ 43 w 62"/>
                <a:gd name="T25" fmla="*/ 14 h 29"/>
                <a:gd name="T26" fmla="*/ 40 w 62"/>
                <a:gd name="T27" fmla="*/ 15 h 29"/>
                <a:gd name="T28" fmla="*/ 33 w 62"/>
                <a:gd name="T29" fmla="*/ 19 h 29"/>
                <a:gd name="T30" fmla="*/ 30 w 62"/>
                <a:gd name="T31" fmla="*/ 19 h 29"/>
                <a:gd name="T32" fmla="*/ 27 w 62"/>
                <a:gd name="T33" fmla="*/ 16 h 29"/>
                <a:gd name="T34" fmla="*/ 25 w 62"/>
                <a:gd name="T35" fmla="*/ 13 h 29"/>
                <a:gd name="T36" fmla="*/ 23 w 62"/>
                <a:gd name="T37" fmla="*/ 7 h 29"/>
                <a:gd name="T38" fmla="*/ 23 w 62"/>
                <a:gd name="T39" fmla="*/ 7 h 29"/>
                <a:gd name="T40" fmla="*/ 19 w 62"/>
                <a:gd name="T41" fmla="*/ 7 h 29"/>
                <a:gd name="T42" fmla="*/ 16 w 62"/>
                <a:gd name="T43" fmla="*/ 8 h 29"/>
                <a:gd name="T44" fmla="*/ 13 w 62"/>
                <a:gd name="T45" fmla="*/ 11 h 29"/>
                <a:gd name="T46" fmla="*/ 12 w 62"/>
                <a:gd name="T47" fmla="*/ 13 h 29"/>
                <a:gd name="T48" fmla="*/ 9 w 62"/>
                <a:gd name="T49" fmla="*/ 14 h 29"/>
                <a:gd name="T50" fmla="*/ 6 w 62"/>
                <a:gd name="T51" fmla="*/ 15 h 29"/>
                <a:gd name="T52" fmla="*/ 1 w 62"/>
                <a:gd name="T53" fmla="*/ 15 h 29"/>
                <a:gd name="T54" fmla="*/ 1 w 62"/>
                <a:gd name="T55" fmla="*/ 15 h 29"/>
                <a:gd name="T56" fmla="*/ 0 w 62"/>
                <a:gd name="T57" fmla="*/ 2 h 29"/>
                <a:gd name="T58" fmla="*/ 0 w 62"/>
                <a:gd name="T59" fmla="*/ 2 h 29"/>
                <a:gd name="T60" fmla="*/ 1 w 62"/>
                <a:gd name="T61" fmla="*/ 0 h 29"/>
                <a:gd name="T62" fmla="*/ 2 w 62"/>
                <a:gd name="T63" fmla="*/ 0 h 29"/>
                <a:gd name="T64" fmla="*/ 4 w 62"/>
                <a:gd name="T65" fmla="*/ 0 h 29"/>
                <a:gd name="T66" fmla="*/ 6 w 62"/>
                <a:gd name="T67" fmla="*/ 1 h 29"/>
                <a:gd name="T68" fmla="*/ 6 w 62"/>
                <a:gd name="T69" fmla="*/ 1 h 29"/>
                <a:gd name="T70" fmla="*/ 8 w 62"/>
                <a:gd name="T71" fmla="*/ 5 h 29"/>
                <a:gd name="T72" fmla="*/ 12 w 62"/>
                <a:gd name="T73" fmla="*/ 5 h 29"/>
                <a:gd name="T74" fmla="*/ 15 w 62"/>
                <a:gd name="T75" fmla="*/ 5 h 29"/>
                <a:gd name="T76" fmla="*/ 18 w 62"/>
                <a:gd name="T77" fmla="*/ 2 h 29"/>
                <a:gd name="T78" fmla="*/ 23 w 62"/>
                <a:gd name="T79" fmla="*/ 0 h 29"/>
                <a:gd name="T80" fmla="*/ 26 w 62"/>
                <a:gd name="T81" fmla="*/ 1 h 29"/>
                <a:gd name="T82" fmla="*/ 27 w 62"/>
                <a:gd name="T83" fmla="*/ 4 h 29"/>
                <a:gd name="T84" fmla="*/ 27 w 62"/>
                <a:gd name="T85" fmla="*/ 4 h 29"/>
                <a:gd name="T86" fmla="*/ 28 w 62"/>
                <a:gd name="T87" fmla="*/ 5 h 29"/>
                <a:gd name="T88" fmla="*/ 30 w 62"/>
                <a:gd name="T89" fmla="*/ 6 h 29"/>
                <a:gd name="T90" fmla="*/ 35 w 62"/>
                <a:gd name="T91" fmla="*/ 6 h 29"/>
                <a:gd name="T92" fmla="*/ 48 w 62"/>
                <a:gd name="T93" fmla="*/ 5 h 29"/>
                <a:gd name="T94" fmla="*/ 55 w 62"/>
                <a:gd name="T95" fmla="*/ 5 h 29"/>
                <a:gd name="T96" fmla="*/ 59 w 62"/>
                <a:gd name="T97" fmla="*/ 5 h 29"/>
                <a:gd name="T98" fmla="*/ 61 w 62"/>
                <a:gd name="T99" fmla="*/ 6 h 29"/>
                <a:gd name="T100" fmla="*/ 62 w 62"/>
                <a:gd name="T101" fmla="*/ 7 h 29"/>
                <a:gd name="T102" fmla="*/ 62 w 62"/>
                <a:gd name="T103" fmla="*/ 9 h 29"/>
                <a:gd name="T104" fmla="*/ 62 w 62"/>
                <a:gd name="T105" fmla="*/ 13 h 29"/>
                <a:gd name="T106" fmla="*/ 62 w 62"/>
                <a:gd name="T107" fmla="*/ 13 h 29"/>
                <a:gd name="T108" fmla="*/ 58 w 62"/>
                <a:gd name="T109" fmla="*/ 20 h 29"/>
                <a:gd name="T110" fmla="*/ 55 w 62"/>
                <a:gd name="T111" fmla="*/ 27 h 29"/>
                <a:gd name="T112" fmla="*/ 55 w 62"/>
                <a:gd name="T113" fmla="*/ 27 h 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2"/>
                <a:gd name="T172" fmla="*/ 0 h 29"/>
                <a:gd name="T173" fmla="*/ 62 w 62"/>
                <a:gd name="T174" fmla="*/ 29 h 2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2" h="29">
                  <a:moveTo>
                    <a:pt x="55" y="27"/>
                  </a:moveTo>
                  <a:lnTo>
                    <a:pt x="55" y="27"/>
                  </a:lnTo>
                  <a:lnTo>
                    <a:pt x="47" y="29"/>
                  </a:lnTo>
                  <a:lnTo>
                    <a:pt x="45" y="27"/>
                  </a:lnTo>
                  <a:lnTo>
                    <a:pt x="47" y="24"/>
                  </a:lnTo>
                  <a:lnTo>
                    <a:pt x="49" y="22"/>
                  </a:lnTo>
                  <a:lnTo>
                    <a:pt x="50" y="20"/>
                  </a:lnTo>
                  <a:lnTo>
                    <a:pt x="50" y="19"/>
                  </a:lnTo>
                  <a:lnTo>
                    <a:pt x="49" y="16"/>
                  </a:lnTo>
                  <a:lnTo>
                    <a:pt x="47" y="13"/>
                  </a:lnTo>
                  <a:lnTo>
                    <a:pt x="43" y="14"/>
                  </a:lnTo>
                  <a:lnTo>
                    <a:pt x="40" y="15"/>
                  </a:lnTo>
                  <a:lnTo>
                    <a:pt x="33" y="19"/>
                  </a:lnTo>
                  <a:lnTo>
                    <a:pt x="30" y="19"/>
                  </a:lnTo>
                  <a:lnTo>
                    <a:pt x="27" y="16"/>
                  </a:lnTo>
                  <a:lnTo>
                    <a:pt x="25" y="13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6" y="8"/>
                  </a:lnTo>
                  <a:lnTo>
                    <a:pt x="13" y="11"/>
                  </a:lnTo>
                  <a:lnTo>
                    <a:pt x="12" y="13"/>
                  </a:lnTo>
                  <a:lnTo>
                    <a:pt x="9" y="14"/>
                  </a:lnTo>
                  <a:lnTo>
                    <a:pt x="6" y="15"/>
                  </a:lnTo>
                  <a:lnTo>
                    <a:pt x="1" y="15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5"/>
                  </a:lnTo>
                  <a:lnTo>
                    <a:pt x="12" y="5"/>
                  </a:lnTo>
                  <a:lnTo>
                    <a:pt x="15" y="5"/>
                  </a:lnTo>
                  <a:lnTo>
                    <a:pt x="18" y="2"/>
                  </a:lnTo>
                  <a:lnTo>
                    <a:pt x="23" y="0"/>
                  </a:lnTo>
                  <a:lnTo>
                    <a:pt x="26" y="1"/>
                  </a:lnTo>
                  <a:lnTo>
                    <a:pt x="27" y="4"/>
                  </a:lnTo>
                  <a:lnTo>
                    <a:pt x="28" y="5"/>
                  </a:lnTo>
                  <a:lnTo>
                    <a:pt x="30" y="6"/>
                  </a:lnTo>
                  <a:lnTo>
                    <a:pt x="35" y="6"/>
                  </a:lnTo>
                  <a:lnTo>
                    <a:pt x="48" y="5"/>
                  </a:lnTo>
                  <a:lnTo>
                    <a:pt x="55" y="5"/>
                  </a:lnTo>
                  <a:lnTo>
                    <a:pt x="59" y="5"/>
                  </a:lnTo>
                  <a:lnTo>
                    <a:pt x="61" y="6"/>
                  </a:lnTo>
                  <a:lnTo>
                    <a:pt x="62" y="7"/>
                  </a:lnTo>
                  <a:lnTo>
                    <a:pt x="62" y="9"/>
                  </a:lnTo>
                  <a:lnTo>
                    <a:pt x="62" y="13"/>
                  </a:lnTo>
                  <a:lnTo>
                    <a:pt x="58" y="20"/>
                  </a:lnTo>
                  <a:lnTo>
                    <a:pt x="55" y="27"/>
                  </a:lnTo>
                  <a:close/>
                </a:path>
              </a:pathLst>
            </a:custGeom>
            <a:solidFill>
              <a:srgbClr val="9B79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8" name="Freeform 44"/>
            <p:cNvSpPr>
              <a:spLocks/>
            </p:cNvSpPr>
            <p:nvPr/>
          </p:nvSpPr>
          <p:spPr bwMode="auto">
            <a:xfrm>
              <a:off x="1737" y="3168"/>
              <a:ext cx="22" cy="110"/>
            </a:xfrm>
            <a:custGeom>
              <a:avLst/>
              <a:gdLst>
                <a:gd name="T0" fmla="*/ 1 w 22"/>
                <a:gd name="T1" fmla="*/ 1 h 110"/>
                <a:gd name="T2" fmla="*/ 1 w 22"/>
                <a:gd name="T3" fmla="*/ 1 h 110"/>
                <a:gd name="T4" fmla="*/ 22 w 22"/>
                <a:gd name="T5" fmla="*/ 0 h 110"/>
                <a:gd name="T6" fmla="*/ 22 w 22"/>
                <a:gd name="T7" fmla="*/ 0 h 110"/>
                <a:gd name="T8" fmla="*/ 21 w 22"/>
                <a:gd name="T9" fmla="*/ 28 h 110"/>
                <a:gd name="T10" fmla="*/ 21 w 22"/>
                <a:gd name="T11" fmla="*/ 28 h 110"/>
                <a:gd name="T12" fmla="*/ 19 w 22"/>
                <a:gd name="T13" fmla="*/ 28 h 110"/>
                <a:gd name="T14" fmla="*/ 19 w 22"/>
                <a:gd name="T15" fmla="*/ 28 h 110"/>
                <a:gd name="T16" fmla="*/ 18 w 22"/>
                <a:gd name="T17" fmla="*/ 35 h 110"/>
                <a:gd name="T18" fmla="*/ 19 w 22"/>
                <a:gd name="T19" fmla="*/ 39 h 110"/>
                <a:gd name="T20" fmla="*/ 19 w 22"/>
                <a:gd name="T21" fmla="*/ 39 h 110"/>
                <a:gd name="T22" fmla="*/ 16 w 22"/>
                <a:gd name="T23" fmla="*/ 109 h 110"/>
                <a:gd name="T24" fmla="*/ 16 w 22"/>
                <a:gd name="T25" fmla="*/ 109 h 110"/>
                <a:gd name="T26" fmla="*/ 0 w 22"/>
                <a:gd name="T27" fmla="*/ 110 h 110"/>
                <a:gd name="T28" fmla="*/ 0 w 22"/>
                <a:gd name="T29" fmla="*/ 110 h 110"/>
                <a:gd name="T30" fmla="*/ 1 w 22"/>
                <a:gd name="T31" fmla="*/ 54 h 110"/>
                <a:gd name="T32" fmla="*/ 1 w 22"/>
                <a:gd name="T33" fmla="*/ 1 h 110"/>
                <a:gd name="T34" fmla="*/ 1 w 22"/>
                <a:gd name="T35" fmla="*/ 1 h 1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"/>
                <a:gd name="T55" fmla="*/ 0 h 110"/>
                <a:gd name="T56" fmla="*/ 22 w 22"/>
                <a:gd name="T57" fmla="*/ 110 h 11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" h="110">
                  <a:moveTo>
                    <a:pt x="1" y="1"/>
                  </a:moveTo>
                  <a:lnTo>
                    <a:pt x="1" y="1"/>
                  </a:lnTo>
                  <a:lnTo>
                    <a:pt x="22" y="0"/>
                  </a:lnTo>
                  <a:lnTo>
                    <a:pt x="21" y="28"/>
                  </a:lnTo>
                  <a:lnTo>
                    <a:pt x="19" y="28"/>
                  </a:lnTo>
                  <a:lnTo>
                    <a:pt x="18" y="35"/>
                  </a:lnTo>
                  <a:lnTo>
                    <a:pt x="19" y="39"/>
                  </a:lnTo>
                  <a:lnTo>
                    <a:pt x="16" y="109"/>
                  </a:lnTo>
                  <a:lnTo>
                    <a:pt x="0" y="110"/>
                  </a:lnTo>
                  <a:lnTo>
                    <a:pt x="1" y="5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FE5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9" name="Freeform 45"/>
            <p:cNvSpPr>
              <a:spLocks/>
            </p:cNvSpPr>
            <p:nvPr/>
          </p:nvSpPr>
          <p:spPr bwMode="auto">
            <a:xfrm>
              <a:off x="1718" y="3403"/>
              <a:ext cx="27" cy="80"/>
            </a:xfrm>
            <a:custGeom>
              <a:avLst/>
              <a:gdLst>
                <a:gd name="T0" fmla="*/ 0 w 27"/>
                <a:gd name="T1" fmla="*/ 4 h 80"/>
                <a:gd name="T2" fmla="*/ 0 w 27"/>
                <a:gd name="T3" fmla="*/ 4 h 80"/>
                <a:gd name="T4" fmla="*/ 13 w 27"/>
                <a:gd name="T5" fmla="*/ 1 h 80"/>
                <a:gd name="T6" fmla="*/ 27 w 27"/>
                <a:gd name="T7" fmla="*/ 0 h 80"/>
                <a:gd name="T8" fmla="*/ 27 w 27"/>
                <a:gd name="T9" fmla="*/ 21 h 80"/>
                <a:gd name="T10" fmla="*/ 27 w 27"/>
                <a:gd name="T11" fmla="*/ 21 h 80"/>
                <a:gd name="T12" fmla="*/ 27 w 27"/>
                <a:gd name="T13" fmla="*/ 23 h 80"/>
                <a:gd name="T14" fmla="*/ 27 w 27"/>
                <a:gd name="T15" fmla="*/ 78 h 80"/>
                <a:gd name="T16" fmla="*/ 27 w 27"/>
                <a:gd name="T17" fmla="*/ 78 h 80"/>
                <a:gd name="T18" fmla="*/ 9 w 27"/>
                <a:gd name="T19" fmla="*/ 80 h 80"/>
                <a:gd name="T20" fmla="*/ 0 w 27"/>
                <a:gd name="T21" fmla="*/ 4 h 80"/>
                <a:gd name="T22" fmla="*/ 0 w 27"/>
                <a:gd name="T23" fmla="*/ 4 h 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80"/>
                <a:gd name="T38" fmla="*/ 27 w 27"/>
                <a:gd name="T39" fmla="*/ 80 h 8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80">
                  <a:moveTo>
                    <a:pt x="0" y="4"/>
                  </a:moveTo>
                  <a:lnTo>
                    <a:pt x="0" y="4"/>
                  </a:lnTo>
                  <a:lnTo>
                    <a:pt x="13" y="1"/>
                  </a:lnTo>
                  <a:lnTo>
                    <a:pt x="27" y="0"/>
                  </a:lnTo>
                  <a:lnTo>
                    <a:pt x="27" y="21"/>
                  </a:lnTo>
                  <a:lnTo>
                    <a:pt x="27" y="23"/>
                  </a:lnTo>
                  <a:lnTo>
                    <a:pt x="27" y="78"/>
                  </a:lnTo>
                  <a:lnTo>
                    <a:pt x="9" y="8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FE5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0" name="Freeform 46"/>
            <p:cNvSpPr>
              <a:spLocks/>
            </p:cNvSpPr>
            <p:nvPr/>
          </p:nvSpPr>
          <p:spPr bwMode="auto">
            <a:xfrm>
              <a:off x="1771" y="3167"/>
              <a:ext cx="25" cy="109"/>
            </a:xfrm>
            <a:custGeom>
              <a:avLst/>
              <a:gdLst>
                <a:gd name="T0" fmla="*/ 5 w 25"/>
                <a:gd name="T1" fmla="*/ 0 h 109"/>
                <a:gd name="T2" fmla="*/ 5 w 25"/>
                <a:gd name="T3" fmla="*/ 0 h 109"/>
                <a:gd name="T4" fmla="*/ 21 w 25"/>
                <a:gd name="T5" fmla="*/ 0 h 109"/>
                <a:gd name="T6" fmla="*/ 21 w 25"/>
                <a:gd name="T7" fmla="*/ 0 h 109"/>
                <a:gd name="T8" fmla="*/ 21 w 25"/>
                <a:gd name="T9" fmla="*/ 25 h 109"/>
                <a:gd name="T10" fmla="*/ 21 w 25"/>
                <a:gd name="T11" fmla="*/ 25 h 109"/>
                <a:gd name="T12" fmla="*/ 4 w 25"/>
                <a:gd name="T13" fmla="*/ 24 h 109"/>
                <a:gd name="T14" fmla="*/ 5 w 25"/>
                <a:gd name="T15" fmla="*/ 0 h 109"/>
                <a:gd name="T16" fmla="*/ 5 w 25"/>
                <a:gd name="T17" fmla="*/ 0 h 109"/>
                <a:gd name="T18" fmla="*/ 5 w 25"/>
                <a:gd name="T19" fmla="*/ 0 h 109"/>
                <a:gd name="T20" fmla="*/ 4 w 25"/>
                <a:gd name="T21" fmla="*/ 41 h 109"/>
                <a:gd name="T22" fmla="*/ 4 w 25"/>
                <a:gd name="T23" fmla="*/ 41 h 109"/>
                <a:gd name="T24" fmla="*/ 21 w 25"/>
                <a:gd name="T25" fmla="*/ 38 h 109"/>
                <a:gd name="T26" fmla="*/ 21 w 25"/>
                <a:gd name="T27" fmla="*/ 38 h 109"/>
                <a:gd name="T28" fmla="*/ 21 w 25"/>
                <a:gd name="T29" fmla="*/ 60 h 109"/>
                <a:gd name="T30" fmla="*/ 21 w 25"/>
                <a:gd name="T31" fmla="*/ 60 h 109"/>
                <a:gd name="T32" fmla="*/ 13 w 25"/>
                <a:gd name="T33" fmla="*/ 60 h 109"/>
                <a:gd name="T34" fmla="*/ 3 w 25"/>
                <a:gd name="T35" fmla="*/ 61 h 109"/>
                <a:gd name="T36" fmla="*/ 4 w 25"/>
                <a:gd name="T37" fmla="*/ 41 h 109"/>
                <a:gd name="T38" fmla="*/ 4 w 25"/>
                <a:gd name="T39" fmla="*/ 41 h 109"/>
                <a:gd name="T40" fmla="*/ 5 w 25"/>
                <a:gd name="T41" fmla="*/ 0 h 109"/>
                <a:gd name="T42" fmla="*/ 2 w 25"/>
                <a:gd name="T43" fmla="*/ 81 h 109"/>
                <a:gd name="T44" fmla="*/ 2 w 25"/>
                <a:gd name="T45" fmla="*/ 81 h 109"/>
                <a:gd name="T46" fmla="*/ 12 w 25"/>
                <a:gd name="T47" fmla="*/ 81 h 109"/>
                <a:gd name="T48" fmla="*/ 25 w 25"/>
                <a:gd name="T49" fmla="*/ 81 h 109"/>
                <a:gd name="T50" fmla="*/ 25 w 25"/>
                <a:gd name="T51" fmla="*/ 81 h 109"/>
                <a:gd name="T52" fmla="*/ 25 w 25"/>
                <a:gd name="T53" fmla="*/ 93 h 109"/>
                <a:gd name="T54" fmla="*/ 24 w 25"/>
                <a:gd name="T55" fmla="*/ 98 h 109"/>
                <a:gd name="T56" fmla="*/ 21 w 25"/>
                <a:gd name="T57" fmla="*/ 106 h 109"/>
                <a:gd name="T58" fmla="*/ 21 w 25"/>
                <a:gd name="T59" fmla="*/ 106 h 109"/>
                <a:gd name="T60" fmla="*/ 0 w 25"/>
                <a:gd name="T61" fmla="*/ 109 h 109"/>
                <a:gd name="T62" fmla="*/ 2 w 25"/>
                <a:gd name="T63" fmla="*/ 81 h 109"/>
                <a:gd name="T64" fmla="*/ 2 w 25"/>
                <a:gd name="T65" fmla="*/ 81 h 109"/>
                <a:gd name="T66" fmla="*/ 5 w 25"/>
                <a:gd name="T67" fmla="*/ 0 h 1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"/>
                <a:gd name="T103" fmla="*/ 0 h 109"/>
                <a:gd name="T104" fmla="*/ 25 w 25"/>
                <a:gd name="T105" fmla="*/ 109 h 10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" h="109">
                  <a:moveTo>
                    <a:pt x="5" y="0"/>
                  </a:moveTo>
                  <a:lnTo>
                    <a:pt x="5" y="0"/>
                  </a:lnTo>
                  <a:lnTo>
                    <a:pt x="21" y="0"/>
                  </a:lnTo>
                  <a:lnTo>
                    <a:pt x="21" y="25"/>
                  </a:lnTo>
                  <a:lnTo>
                    <a:pt x="4" y="24"/>
                  </a:lnTo>
                  <a:lnTo>
                    <a:pt x="5" y="0"/>
                  </a:lnTo>
                  <a:lnTo>
                    <a:pt x="4" y="41"/>
                  </a:lnTo>
                  <a:lnTo>
                    <a:pt x="21" y="38"/>
                  </a:lnTo>
                  <a:lnTo>
                    <a:pt x="21" y="60"/>
                  </a:lnTo>
                  <a:lnTo>
                    <a:pt x="13" y="60"/>
                  </a:lnTo>
                  <a:lnTo>
                    <a:pt x="3" y="61"/>
                  </a:lnTo>
                  <a:lnTo>
                    <a:pt x="4" y="41"/>
                  </a:lnTo>
                  <a:lnTo>
                    <a:pt x="5" y="0"/>
                  </a:lnTo>
                  <a:lnTo>
                    <a:pt x="2" y="81"/>
                  </a:lnTo>
                  <a:lnTo>
                    <a:pt x="12" y="81"/>
                  </a:lnTo>
                  <a:lnTo>
                    <a:pt x="25" y="81"/>
                  </a:lnTo>
                  <a:lnTo>
                    <a:pt x="25" y="93"/>
                  </a:lnTo>
                  <a:lnTo>
                    <a:pt x="24" y="98"/>
                  </a:lnTo>
                  <a:lnTo>
                    <a:pt x="21" y="106"/>
                  </a:lnTo>
                  <a:lnTo>
                    <a:pt x="0" y="109"/>
                  </a:lnTo>
                  <a:lnTo>
                    <a:pt x="2" y="8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9653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1" name="Freeform 47"/>
            <p:cNvSpPr>
              <a:spLocks/>
            </p:cNvSpPr>
            <p:nvPr/>
          </p:nvSpPr>
          <p:spPr bwMode="auto">
            <a:xfrm>
              <a:off x="1767" y="3400"/>
              <a:ext cx="10" cy="79"/>
            </a:xfrm>
            <a:custGeom>
              <a:avLst/>
              <a:gdLst>
                <a:gd name="T0" fmla="*/ 0 w 10"/>
                <a:gd name="T1" fmla="*/ 1 h 79"/>
                <a:gd name="T2" fmla="*/ 0 w 10"/>
                <a:gd name="T3" fmla="*/ 1 h 79"/>
                <a:gd name="T4" fmla="*/ 10 w 10"/>
                <a:gd name="T5" fmla="*/ 0 h 79"/>
                <a:gd name="T6" fmla="*/ 10 w 10"/>
                <a:gd name="T7" fmla="*/ 0 h 79"/>
                <a:gd name="T8" fmla="*/ 10 w 10"/>
                <a:gd name="T9" fmla="*/ 15 h 79"/>
                <a:gd name="T10" fmla="*/ 10 w 10"/>
                <a:gd name="T11" fmla="*/ 15 h 79"/>
                <a:gd name="T12" fmla="*/ 0 w 10"/>
                <a:gd name="T13" fmla="*/ 15 h 79"/>
                <a:gd name="T14" fmla="*/ 0 w 10"/>
                <a:gd name="T15" fmla="*/ 15 h 79"/>
                <a:gd name="T16" fmla="*/ 0 w 10"/>
                <a:gd name="T17" fmla="*/ 1 h 79"/>
                <a:gd name="T18" fmla="*/ 0 w 10"/>
                <a:gd name="T19" fmla="*/ 1 h 79"/>
                <a:gd name="T20" fmla="*/ 0 w 10"/>
                <a:gd name="T21" fmla="*/ 1 h 79"/>
                <a:gd name="T22" fmla="*/ 0 w 10"/>
                <a:gd name="T23" fmla="*/ 28 h 79"/>
                <a:gd name="T24" fmla="*/ 0 w 10"/>
                <a:gd name="T25" fmla="*/ 28 h 79"/>
                <a:gd name="T26" fmla="*/ 10 w 10"/>
                <a:gd name="T27" fmla="*/ 28 h 79"/>
                <a:gd name="T28" fmla="*/ 10 w 10"/>
                <a:gd name="T29" fmla="*/ 28 h 79"/>
                <a:gd name="T30" fmla="*/ 10 w 10"/>
                <a:gd name="T31" fmla="*/ 43 h 79"/>
                <a:gd name="T32" fmla="*/ 10 w 10"/>
                <a:gd name="T33" fmla="*/ 43 h 79"/>
                <a:gd name="T34" fmla="*/ 0 w 10"/>
                <a:gd name="T35" fmla="*/ 44 h 79"/>
                <a:gd name="T36" fmla="*/ 0 w 10"/>
                <a:gd name="T37" fmla="*/ 44 h 79"/>
                <a:gd name="T38" fmla="*/ 0 w 10"/>
                <a:gd name="T39" fmla="*/ 28 h 79"/>
                <a:gd name="T40" fmla="*/ 0 w 10"/>
                <a:gd name="T41" fmla="*/ 28 h 79"/>
                <a:gd name="T42" fmla="*/ 0 w 10"/>
                <a:gd name="T43" fmla="*/ 1 h 79"/>
                <a:gd name="T44" fmla="*/ 0 w 10"/>
                <a:gd name="T45" fmla="*/ 55 h 79"/>
                <a:gd name="T46" fmla="*/ 0 w 10"/>
                <a:gd name="T47" fmla="*/ 55 h 79"/>
                <a:gd name="T48" fmla="*/ 10 w 10"/>
                <a:gd name="T49" fmla="*/ 57 h 79"/>
                <a:gd name="T50" fmla="*/ 10 w 10"/>
                <a:gd name="T51" fmla="*/ 57 h 79"/>
                <a:gd name="T52" fmla="*/ 8 w 10"/>
                <a:gd name="T53" fmla="*/ 76 h 79"/>
                <a:gd name="T54" fmla="*/ 8 w 10"/>
                <a:gd name="T55" fmla="*/ 76 h 79"/>
                <a:gd name="T56" fmla="*/ 6 w 10"/>
                <a:gd name="T57" fmla="*/ 77 h 79"/>
                <a:gd name="T58" fmla="*/ 1 w 10"/>
                <a:gd name="T59" fmla="*/ 79 h 79"/>
                <a:gd name="T60" fmla="*/ 1 w 10"/>
                <a:gd name="T61" fmla="*/ 79 h 79"/>
                <a:gd name="T62" fmla="*/ 0 w 10"/>
                <a:gd name="T63" fmla="*/ 55 h 79"/>
                <a:gd name="T64" fmla="*/ 0 w 10"/>
                <a:gd name="T65" fmla="*/ 55 h 79"/>
                <a:gd name="T66" fmla="*/ 0 w 10"/>
                <a:gd name="T67" fmla="*/ 1 h 7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"/>
                <a:gd name="T103" fmla="*/ 0 h 79"/>
                <a:gd name="T104" fmla="*/ 10 w 10"/>
                <a:gd name="T105" fmla="*/ 79 h 7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" h="79">
                  <a:moveTo>
                    <a:pt x="0" y="1"/>
                  </a:moveTo>
                  <a:lnTo>
                    <a:pt x="0" y="1"/>
                  </a:lnTo>
                  <a:lnTo>
                    <a:pt x="10" y="0"/>
                  </a:lnTo>
                  <a:lnTo>
                    <a:pt x="10" y="15"/>
                  </a:lnTo>
                  <a:lnTo>
                    <a:pt x="0" y="15"/>
                  </a:lnTo>
                  <a:lnTo>
                    <a:pt x="0" y="1"/>
                  </a:lnTo>
                  <a:lnTo>
                    <a:pt x="0" y="28"/>
                  </a:lnTo>
                  <a:lnTo>
                    <a:pt x="10" y="28"/>
                  </a:lnTo>
                  <a:lnTo>
                    <a:pt x="10" y="43"/>
                  </a:lnTo>
                  <a:lnTo>
                    <a:pt x="0" y="44"/>
                  </a:lnTo>
                  <a:lnTo>
                    <a:pt x="0" y="28"/>
                  </a:lnTo>
                  <a:lnTo>
                    <a:pt x="0" y="1"/>
                  </a:lnTo>
                  <a:lnTo>
                    <a:pt x="0" y="55"/>
                  </a:lnTo>
                  <a:lnTo>
                    <a:pt x="10" y="57"/>
                  </a:lnTo>
                  <a:lnTo>
                    <a:pt x="8" y="76"/>
                  </a:lnTo>
                  <a:lnTo>
                    <a:pt x="6" y="77"/>
                  </a:lnTo>
                  <a:lnTo>
                    <a:pt x="1" y="79"/>
                  </a:lnTo>
                  <a:lnTo>
                    <a:pt x="0" y="5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9653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2" name="Freeform 48"/>
            <p:cNvSpPr>
              <a:spLocks/>
            </p:cNvSpPr>
            <p:nvPr/>
          </p:nvSpPr>
          <p:spPr bwMode="auto">
            <a:xfrm>
              <a:off x="1900" y="3319"/>
              <a:ext cx="129" cy="187"/>
            </a:xfrm>
            <a:custGeom>
              <a:avLst/>
              <a:gdLst>
                <a:gd name="T0" fmla="*/ 129 w 129"/>
                <a:gd name="T1" fmla="*/ 94 h 187"/>
                <a:gd name="T2" fmla="*/ 129 w 129"/>
                <a:gd name="T3" fmla="*/ 94 h 187"/>
                <a:gd name="T4" fmla="*/ 128 w 129"/>
                <a:gd name="T5" fmla="*/ 112 h 187"/>
                <a:gd name="T6" fmla="*/ 125 w 129"/>
                <a:gd name="T7" fmla="*/ 129 h 187"/>
                <a:gd name="T8" fmla="*/ 118 w 129"/>
                <a:gd name="T9" fmla="*/ 146 h 187"/>
                <a:gd name="T10" fmla="*/ 111 w 129"/>
                <a:gd name="T11" fmla="*/ 160 h 187"/>
                <a:gd name="T12" fmla="*/ 106 w 129"/>
                <a:gd name="T13" fmla="*/ 165 h 187"/>
                <a:gd name="T14" fmla="*/ 100 w 129"/>
                <a:gd name="T15" fmla="*/ 171 h 187"/>
                <a:gd name="T16" fmla="*/ 96 w 129"/>
                <a:gd name="T17" fmla="*/ 176 h 187"/>
                <a:gd name="T18" fmla="*/ 90 w 129"/>
                <a:gd name="T19" fmla="*/ 181 h 187"/>
                <a:gd name="T20" fmla="*/ 84 w 129"/>
                <a:gd name="T21" fmla="*/ 183 h 187"/>
                <a:gd name="T22" fmla="*/ 78 w 129"/>
                <a:gd name="T23" fmla="*/ 185 h 187"/>
                <a:gd name="T24" fmla="*/ 71 w 129"/>
                <a:gd name="T25" fmla="*/ 187 h 187"/>
                <a:gd name="T26" fmla="*/ 64 w 129"/>
                <a:gd name="T27" fmla="*/ 187 h 187"/>
                <a:gd name="T28" fmla="*/ 64 w 129"/>
                <a:gd name="T29" fmla="*/ 187 h 187"/>
                <a:gd name="T30" fmla="*/ 58 w 129"/>
                <a:gd name="T31" fmla="*/ 187 h 187"/>
                <a:gd name="T32" fmla="*/ 51 w 129"/>
                <a:gd name="T33" fmla="*/ 185 h 187"/>
                <a:gd name="T34" fmla="*/ 46 w 129"/>
                <a:gd name="T35" fmla="*/ 183 h 187"/>
                <a:gd name="T36" fmla="*/ 40 w 129"/>
                <a:gd name="T37" fmla="*/ 181 h 187"/>
                <a:gd name="T38" fmla="*/ 34 w 129"/>
                <a:gd name="T39" fmla="*/ 176 h 187"/>
                <a:gd name="T40" fmla="*/ 28 w 129"/>
                <a:gd name="T41" fmla="*/ 171 h 187"/>
                <a:gd name="T42" fmla="*/ 24 w 129"/>
                <a:gd name="T43" fmla="*/ 165 h 187"/>
                <a:gd name="T44" fmla="*/ 19 w 129"/>
                <a:gd name="T45" fmla="*/ 160 h 187"/>
                <a:gd name="T46" fmla="*/ 11 w 129"/>
                <a:gd name="T47" fmla="*/ 146 h 187"/>
                <a:gd name="T48" fmla="*/ 5 w 129"/>
                <a:gd name="T49" fmla="*/ 129 h 187"/>
                <a:gd name="T50" fmla="*/ 2 w 129"/>
                <a:gd name="T51" fmla="*/ 112 h 187"/>
                <a:gd name="T52" fmla="*/ 0 w 129"/>
                <a:gd name="T53" fmla="*/ 94 h 187"/>
                <a:gd name="T54" fmla="*/ 0 w 129"/>
                <a:gd name="T55" fmla="*/ 94 h 187"/>
                <a:gd name="T56" fmla="*/ 2 w 129"/>
                <a:gd name="T57" fmla="*/ 75 h 187"/>
                <a:gd name="T58" fmla="*/ 5 w 129"/>
                <a:gd name="T59" fmla="*/ 56 h 187"/>
                <a:gd name="T60" fmla="*/ 11 w 129"/>
                <a:gd name="T61" fmla="*/ 41 h 187"/>
                <a:gd name="T62" fmla="*/ 19 w 129"/>
                <a:gd name="T63" fmla="*/ 27 h 187"/>
                <a:gd name="T64" fmla="*/ 24 w 129"/>
                <a:gd name="T65" fmla="*/ 21 h 187"/>
                <a:gd name="T66" fmla="*/ 28 w 129"/>
                <a:gd name="T67" fmla="*/ 16 h 187"/>
                <a:gd name="T68" fmla="*/ 34 w 129"/>
                <a:gd name="T69" fmla="*/ 11 h 187"/>
                <a:gd name="T70" fmla="*/ 40 w 129"/>
                <a:gd name="T71" fmla="*/ 7 h 187"/>
                <a:gd name="T72" fmla="*/ 46 w 129"/>
                <a:gd name="T73" fmla="*/ 3 h 187"/>
                <a:gd name="T74" fmla="*/ 51 w 129"/>
                <a:gd name="T75" fmla="*/ 1 h 187"/>
                <a:gd name="T76" fmla="*/ 58 w 129"/>
                <a:gd name="T77" fmla="*/ 0 h 187"/>
                <a:gd name="T78" fmla="*/ 64 w 129"/>
                <a:gd name="T79" fmla="*/ 0 h 187"/>
                <a:gd name="T80" fmla="*/ 64 w 129"/>
                <a:gd name="T81" fmla="*/ 0 h 187"/>
                <a:gd name="T82" fmla="*/ 71 w 129"/>
                <a:gd name="T83" fmla="*/ 0 h 187"/>
                <a:gd name="T84" fmla="*/ 78 w 129"/>
                <a:gd name="T85" fmla="*/ 1 h 187"/>
                <a:gd name="T86" fmla="*/ 84 w 129"/>
                <a:gd name="T87" fmla="*/ 3 h 187"/>
                <a:gd name="T88" fmla="*/ 90 w 129"/>
                <a:gd name="T89" fmla="*/ 7 h 187"/>
                <a:gd name="T90" fmla="*/ 96 w 129"/>
                <a:gd name="T91" fmla="*/ 11 h 187"/>
                <a:gd name="T92" fmla="*/ 100 w 129"/>
                <a:gd name="T93" fmla="*/ 16 h 187"/>
                <a:gd name="T94" fmla="*/ 106 w 129"/>
                <a:gd name="T95" fmla="*/ 21 h 187"/>
                <a:gd name="T96" fmla="*/ 111 w 129"/>
                <a:gd name="T97" fmla="*/ 27 h 187"/>
                <a:gd name="T98" fmla="*/ 118 w 129"/>
                <a:gd name="T99" fmla="*/ 41 h 187"/>
                <a:gd name="T100" fmla="*/ 125 w 129"/>
                <a:gd name="T101" fmla="*/ 56 h 187"/>
                <a:gd name="T102" fmla="*/ 128 w 129"/>
                <a:gd name="T103" fmla="*/ 75 h 187"/>
                <a:gd name="T104" fmla="*/ 129 w 129"/>
                <a:gd name="T105" fmla="*/ 94 h 187"/>
                <a:gd name="T106" fmla="*/ 129 w 129"/>
                <a:gd name="T107" fmla="*/ 94 h 1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9"/>
                <a:gd name="T163" fmla="*/ 0 h 187"/>
                <a:gd name="T164" fmla="*/ 129 w 129"/>
                <a:gd name="T165" fmla="*/ 187 h 18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9" h="187">
                  <a:moveTo>
                    <a:pt x="129" y="94"/>
                  </a:moveTo>
                  <a:lnTo>
                    <a:pt x="129" y="94"/>
                  </a:lnTo>
                  <a:lnTo>
                    <a:pt x="128" y="112"/>
                  </a:lnTo>
                  <a:lnTo>
                    <a:pt x="125" y="129"/>
                  </a:lnTo>
                  <a:lnTo>
                    <a:pt x="118" y="146"/>
                  </a:lnTo>
                  <a:lnTo>
                    <a:pt x="111" y="160"/>
                  </a:lnTo>
                  <a:lnTo>
                    <a:pt x="106" y="165"/>
                  </a:lnTo>
                  <a:lnTo>
                    <a:pt x="100" y="171"/>
                  </a:lnTo>
                  <a:lnTo>
                    <a:pt x="96" y="176"/>
                  </a:lnTo>
                  <a:lnTo>
                    <a:pt x="90" y="181"/>
                  </a:lnTo>
                  <a:lnTo>
                    <a:pt x="84" y="183"/>
                  </a:lnTo>
                  <a:lnTo>
                    <a:pt x="78" y="185"/>
                  </a:lnTo>
                  <a:lnTo>
                    <a:pt x="71" y="187"/>
                  </a:lnTo>
                  <a:lnTo>
                    <a:pt x="64" y="187"/>
                  </a:lnTo>
                  <a:lnTo>
                    <a:pt x="58" y="187"/>
                  </a:lnTo>
                  <a:lnTo>
                    <a:pt x="51" y="185"/>
                  </a:lnTo>
                  <a:lnTo>
                    <a:pt x="46" y="183"/>
                  </a:lnTo>
                  <a:lnTo>
                    <a:pt x="40" y="181"/>
                  </a:lnTo>
                  <a:lnTo>
                    <a:pt x="34" y="176"/>
                  </a:lnTo>
                  <a:lnTo>
                    <a:pt x="28" y="171"/>
                  </a:lnTo>
                  <a:lnTo>
                    <a:pt x="24" y="165"/>
                  </a:lnTo>
                  <a:lnTo>
                    <a:pt x="19" y="160"/>
                  </a:lnTo>
                  <a:lnTo>
                    <a:pt x="11" y="146"/>
                  </a:lnTo>
                  <a:lnTo>
                    <a:pt x="5" y="129"/>
                  </a:lnTo>
                  <a:lnTo>
                    <a:pt x="2" y="112"/>
                  </a:lnTo>
                  <a:lnTo>
                    <a:pt x="0" y="94"/>
                  </a:lnTo>
                  <a:lnTo>
                    <a:pt x="2" y="75"/>
                  </a:lnTo>
                  <a:lnTo>
                    <a:pt x="5" y="56"/>
                  </a:lnTo>
                  <a:lnTo>
                    <a:pt x="11" y="41"/>
                  </a:lnTo>
                  <a:lnTo>
                    <a:pt x="19" y="27"/>
                  </a:lnTo>
                  <a:lnTo>
                    <a:pt x="24" y="21"/>
                  </a:lnTo>
                  <a:lnTo>
                    <a:pt x="28" y="16"/>
                  </a:lnTo>
                  <a:lnTo>
                    <a:pt x="34" y="11"/>
                  </a:lnTo>
                  <a:lnTo>
                    <a:pt x="40" y="7"/>
                  </a:lnTo>
                  <a:lnTo>
                    <a:pt x="46" y="3"/>
                  </a:lnTo>
                  <a:lnTo>
                    <a:pt x="51" y="1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8" y="1"/>
                  </a:lnTo>
                  <a:lnTo>
                    <a:pt x="84" y="3"/>
                  </a:lnTo>
                  <a:lnTo>
                    <a:pt x="90" y="7"/>
                  </a:lnTo>
                  <a:lnTo>
                    <a:pt x="96" y="11"/>
                  </a:lnTo>
                  <a:lnTo>
                    <a:pt x="100" y="16"/>
                  </a:lnTo>
                  <a:lnTo>
                    <a:pt x="106" y="21"/>
                  </a:lnTo>
                  <a:lnTo>
                    <a:pt x="111" y="27"/>
                  </a:lnTo>
                  <a:lnTo>
                    <a:pt x="118" y="41"/>
                  </a:lnTo>
                  <a:lnTo>
                    <a:pt x="125" y="56"/>
                  </a:lnTo>
                  <a:lnTo>
                    <a:pt x="128" y="75"/>
                  </a:lnTo>
                  <a:lnTo>
                    <a:pt x="129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3" name="Freeform 49"/>
            <p:cNvSpPr>
              <a:spLocks/>
            </p:cNvSpPr>
            <p:nvPr/>
          </p:nvSpPr>
          <p:spPr bwMode="auto">
            <a:xfrm>
              <a:off x="1971" y="3454"/>
              <a:ext cx="25" cy="25"/>
            </a:xfrm>
            <a:custGeom>
              <a:avLst/>
              <a:gdLst>
                <a:gd name="T0" fmla="*/ 0 w 25"/>
                <a:gd name="T1" fmla="*/ 8 h 25"/>
                <a:gd name="T2" fmla="*/ 0 w 25"/>
                <a:gd name="T3" fmla="*/ 8 h 25"/>
                <a:gd name="T4" fmla="*/ 3 w 25"/>
                <a:gd name="T5" fmla="*/ 8 h 25"/>
                <a:gd name="T6" fmla="*/ 5 w 25"/>
                <a:gd name="T7" fmla="*/ 10 h 25"/>
                <a:gd name="T8" fmla="*/ 8 w 25"/>
                <a:gd name="T9" fmla="*/ 11 h 25"/>
                <a:gd name="T10" fmla="*/ 12 w 25"/>
                <a:gd name="T11" fmla="*/ 13 h 25"/>
                <a:gd name="T12" fmla="*/ 15 w 25"/>
                <a:gd name="T13" fmla="*/ 15 h 25"/>
                <a:gd name="T14" fmla="*/ 18 w 25"/>
                <a:gd name="T15" fmla="*/ 20 h 25"/>
                <a:gd name="T16" fmla="*/ 20 w 25"/>
                <a:gd name="T17" fmla="*/ 25 h 25"/>
                <a:gd name="T18" fmla="*/ 25 w 25"/>
                <a:gd name="T19" fmla="*/ 23 h 25"/>
                <a:gd name="T20" fmla="*/ 25 w 25"/>
                <a:gd name="T21" fmla="*/ 23 h 25"/>
                <a:gd name="T22" fmla="*/ 25 w 25"/>
                <a:gd name="T23" fmla="*/ 22 h 25"/>
                <a:gd name="T24" fmla="*/ 25 w 25"/>
                <a:gd name="T25" fmla="*/ 21 h 25"/>
                <a:gd name="T26" fmla="*/ 25 w 25"/>
                <a:gd name="T27" fmla="*/ 20 h 25"/>
                <a:gd name="T28" fmla="*/ 25 w 25"/>
                <a:gd name="T29" fmla="*/ 19 h 25"/>
                <a:gd name="T30" fmla="*/ 23 w 25"/>
                <a:gd name="T31" fmla="*/ 18 h 25"/>
                <a:gd name="T32" fmla="*/ 23 w 25"/>
                <a:gd name="T33" fmla="*/ 15 h 25"/>
                <a:gd name="T34" fmla="*/ 22 w 25"/>
                <a:gd name="T35" fmla="*/ 13 h 25"/>
                <a:gd name="T36" fmla="*/ 21 w 25"/>
                <a:gd name="T37" fmla="*/ 12 h 25"/>
                <a:gd name="T38" fmla="*/ 20 w 25"/>
                <a:gd name="T39" fmla="*/ 10 h 25"/>
                <a:gd name="T40" fmla="*/ 19 w 25"/>
                <a:gd name="T41" fmla="*/ 7 h 25"/>
                <a:gd name="T42" fmla="*/ 16 w 25"/>
                <a:gd name="T43" fmla="*/ 6 h 25"/>
                <a:gd name="T44" fmla="*/ 14 w 25"/>
                <a:gd name="T45" fmla="*/ 4 h 25"/>
                <a:gd name="T46" fmla="*/ 12 w 25"/>
                <a:gd name="T47" fmla="*/ 3 h 25"/>
                <a:gd name="T48" fmla="*/ 10 w 25"/>
                <a:gd name="T49" fmla="*/ 1 h 25"/>
                <a:gd name="T50" fmla="*/ 6 w 25"/>
                <a:gd name="T51" fmla="*/ 0 h 25"/>
                <a:gd name="T52" fmla="*/ 0 w 25"/>
                <a:gd name="T53" fmla="*/ 8 h 2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5"/>
                <a:gd name="T82" fmla="*/ 0 h 25"/>
                <a:gd name="T83" fmla="*/ 25 w 25"/>
                <a:gd name="T84" fmla="*/ 25 h 2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5" h="25">
                  <a:moveTo>
                    <a:pt x="0" y="8"/>
                  </a:moveTo>
                  <a:lnTo>
                    <a:pt x="0" y="8"/>
                  </a:lnTo>
                  <a:lnTo>
                    <a:pt x="3" y="8"/>
                  </a:lnTo>
                  <a:lnTo>
                    <a:pt x="5" y="10"/>
                  </a:lnTo>
                  <a:lnTo>
                    <a:pt x="8" y="11"/>
                  </a:lnTo>
                  <a:lnTo>
                    <a:pt x="12" y="13"/>
                  </a:lnTo>
                  <a:lnTo>
                    <a:pt x="15" y="15"/>
                  </a:lnTo>
                  <a:lnTo>
                    <a:pt x="18" y="20"/>
                  </a:lnTo>
                  <a:lnTo>
                    <a:pt x="20" y="25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5" y="21"/>
                  </a:lnTo>
                  <a:lnTo>
                    <a:pt x="25" y="20"/>
                  </a:lnTo>
                  <a:lnTo>
                    <a:pt x="25" y="19"/>
                  </a:lnTo>
                  <a:lnTo>
                    <a:pt x="23" y="18"/>
                  </a:lnTo>
                  <a:lnTo>
                    <a:pt x="23" y="15"/>
                  </a:lnTo>
                  <a:lnTo>
                    <a:pt x="22" y="13"/>
                  </a:lnTo>
                  <a:lnTo>
                    <a:pt x="21" y="12"/>
                  </a:lnTo>
                  <a:lnTo>
                    <a:pt x="20" y="10"/>
                  </a:lnTo>
                  <a:lnTo>
                    <a:pt x="19" y="7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0" y="1"/>
                  </a:lnTo>
                  <a:lnTo>
                    <a:pt x="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4" name="Freeform 50"/>
            <p:cNvSpPr>
              <a:spLocks/>
            </p:cNvSpPr>
            <p:nvPr/>
          </p:nvSpPr>
          <p:spPr bwMode="auto">
            <a:xfrm>
              <a:off x="1970" y="3453"/>
              <a:ext cx="24" cy="24"/>
            </a:xfrm>
            <a:custGeom>
              <a:avLst/>
              <a:gdLst>
                <a:gd name="T0" fmla="*/ 0 w 24"/>
                <a:gd name="T1" fmla="*/ 0 h 24"/>
                <a:gd name="T2" fmla="*/ 2 w 24"/>
                <a:gd name="T3" fmla="*/ 8 h 24"/>
                <a:gd name="T4" fmla="*/ 4 w 24"/>
                <a:gd name="T5" fmla="*/ 8 h 24"/>
                <a:gd name="T6" fmla="*/ 5 w 24"/>
                <a:gd name="T7" fmla="*/ 8 h 24"/>
                <a:gd name="T8" fmla="*/ 8 w 24"/>
                <a:gd name="T9" fmla="*/ 9 h 24"/>
                <a:gd name="T10" fmla="*/ 11 w 24"/>
                <a:gd name="T11" fmla="*/ 11 h 24"/>
                <a:gd name="T12" fmla="*/ 14 w 24"/>
                <a:gd name="T13" fmla="*/ 13 h 24"/>
                <a:gd name="T14" fmla="*/ 17 w 24"/>
                <a:gd name="T15" fmla="*/ 16 h 24"/>
                <a:gd name="T16" fmla="*/ 20 w 24"/>
                <a:gd name="T17" fmla="*/ 20 h 24"/>
                <a:gd name="T18" fmla="*/ 22 w 24"/>
                <a:gd name="T19" fmla="*/ 24 h 24"/>
                <a:gd name="T20" fmla="*/ 24 w 24"/>
                <a:gd name="T21" fmla="*/ 24 h 24"/>
                <a:gd name="T22" fmla="*/ 24 w 24"/>
                <a:gd name="T23" fmla="*/ 24 h 24"/>
                <a:gd name="T24" fmla="*/ 24 w 24"/>
                <a:gd name="T25" fmla="*/ 23 h 24"/>
                <a:gd name="T26" fmla="*/ 24 w 24"/>
                <a:gd name="T27" fmla="*/ 22 h 24"/>
                <a:gd name="T28" fmla="*/ 24 w 24"/>
                <a:gd name="T29" fmla="*/ 21 h 24"/>
                <a:gd name="T30" fmla="*/ 23 w 24"/>
                <a:gd name="T31" fmla="*/ 20 h 24"/>
                <a:gd name="T32" fmla="*/ 23 w 24"/>
                <a:gd name="T33" fmla="*/ 18 h 24"/>
                <a:gd name="T34" fmla="*/ 22 w 24"/>
                <a:gd name="T35" fmla="*/ 16 h 24"/>
                <a:gd name="T36" fmla="*/ 21 w 24"/>
                <a:gd name="T37" fmla="*/ 14 h 24"/>
                <a:gd name="T38" fmla="*/ 20 w 24"/>
                <a:gd name="T39" fmla="*/ 12 h 24"/>
                <a:gd name="T40" fmla="*/ 19 w 24"/>
                <a:gd name="T41" fmla="*/ 11 h 24"/>
                <a:gd name="T42" fmla="*/ 16 w 24"/>
                <a:gd name="T43" fmla="*/ 8 h 24"/>
                <a:gd name="T44" fmla="*/ 14 w 24"/>
                <a:gd name="T45" fmla="*/ 6 h 24"/>
                <a:gd name="T46" fmla="*/ 12 w 24"/>
                <a:gd name="T47" fmla="*/ 5 h 24"/>
                <a:gd name="T48" fmla="*/ 8 w 24"/>
                <a:gd name="T49" fmla="*/ 2 h 24"/>
                <a:gd name="T50" fmla="*/ 5 w 24"/>
                <a:gd name="T51" fmla="*/ 1 h 24"/>
                <a:gd name="T52" fmla="*/ 0 w 24"/>
                <a:gd name="T53" fmla="*/ 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4"/>
                <a:gd name="T82" fmla="*/ 0 h 24"/>
                <a:gd name="T83" fmla="*/ 24 w 24"/>
                <a:gd name="T84" fmla="*/ 24 h 2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4" h="24">
                  <a:moveTo>
                    <a:pt x="0" y="0"/>
                  </a:move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8" y="9"/>
                  </a:lnTo>
                  <a:lnTo>
                    <a:pt x="11" y="11"/>
                  </a:lnTo>
                  <a:lnTo>
                    <a:pt x="14" y="13"/>
                  </a:lnTo>
                  <a:lnTo>
                    <a:pt x="17" y="16"/>
                  </a:lnTo>
                  <a:lnTo>
                    <a:pt x="20" y="20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4" y="22"/>
                  </a:lnTo>
                  <a:lnTo>
                    <a:pt x="24" y="21"/>
                  </a:lnTo>
                  <a:lnTo>
                    <a:pt x="23" y="20"/>
                  </a:lnTo>
                  <a:lnTo>
                    <a:pt x="23" y="18"/>
                  </a:lnTo>
                  <a:lnTo>
                    <a:pt x="22" y="16"/>
                  </a:lnTo>
                  <a:lnTo>
                    <a:pt x="21" y="14"/>
                  </a:lnTo>
                  <a:lnTo>
                    <a:pt x="20" y="12"/>
                  </a:lnTo>
                  <a:lnTo>
                    <a:pt x="19" y="11"/>
                  </a:lnTo>
                  <a:lnTo>
                    <a:pt x="16" y="8"/>
                  </a:lnTo>
                  <a:lnTo>
                    <a:pt x="14" y="6"/>
                  </a:lnTo>
                  <a:lnTo>
                    <a:pt x="12" y="5"/>
                  </a:lnTo>
                  <a:lnTo>
                    <a:pt x="8" y="2"/>
                  </a:lnTo>
                  <a:lnTo>
                    <a:pt x="5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9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5" name="Freeform 51"/>
            <p:cNvSpPr>
              <a:spLocks/>
            </p:cNvSpPr>
            <p:nvPr/>
          </p:nvSpPr>
          <p:spPr bwMode="auto">
            <a:xfrm>
              <a:off x="1957" y="3408"/>
              <a:ext cx="29" cy="78"/>
            </a:xfrm>
            <a:custGeom>
              <a:avLst/>
              <a:gdLst>
                <a:gd name="T0" fmla="*/ 4 w 29"/>
                <a:gd name="T1" fmla="*/ 9 h 78"/>
                <a:gd name="T2" fmla="*/ 10 w 29"/>
                <a:gd name="T3" fmla="*/ 10 h 78"/>
                <a:gd name="T4" fmla="*/ 17 w 29"/>
                <a:gd name="T5" fmla="*/ 14 h 78"/>
                <a:gd name="T6" fmla="*/ 21 w 29"/>
                <a:gd name="T7" fmla="*/ 20 h 78"/>
                <a:gd name="T8" fmla="*/ 22 w 29"/>
                <a:gd name="T9" fmla="*/ 24 h 78"/>
                <a:gd name="T10" fmla="*/ 22 w 29"/>
                <a:gd name="T11" fmla="*/ 25 h 78"/>
                <a:gd name="T12" fmla="*/ 22 w 29"/>
                <a:gd name="T13" fmla="*/ 27 h 78"/>
                <a:gd name="T14" fmla="*/ 22 w 29"/>
                <a:gd name="T15" fmla="*/ 30 h 78"/>
                <a:gd name="T16" fmla="*/ 21 w 29"/>
                <a:gd name="T17" fmla="*/ 34 h 78"/>
                <a:gd name="T18" fmla="*/ 19 w 29"/>
                <a:gd name="T19" fmla="*/ 37 h 78"/>
                <a:gd name="T20" fmla="*/ 17 w 29"/>
                <a:gd name="T21" fmla="*/ 40 h 78"/>
                <a:gd name="T22" fmla="*/ 13 w 29"/>
                <a:gd name="T23" fmla="*/ 45 h 78"/>
                <a:gd name="T24" fmla="*/ 10 w 29"/>
                <a:gd name="T25" fmla="*/ 47 h 78"/>
                <a:gd name="T26" fmla="*/ 8 w 29"/>
                <a:gd name="T27" fmla="*/ 49 h 78"/>
                <a:gd name="T28" fmla="*/ 7 w 29"/>
                <a:gd name="T29" fmla="*/ 51 h 78"/>
                <a:gd name="T30" fmla="*/ 5 w 29"/>
                <a:gd name="T31" fmla="*/ 53 h 78"/>
                <a:gd name="T32" fmla="*/ 3 w 29"/>
                <a:gd name="T33" fmla="*/ 58 h 78"/>
                <a:gd name="T34" fmla="*/ 0 w 29"/>
                <a:gd name="T35" fmla="*/ 63 h 78"/>
                <a:gd name="T36" fmla="*/ 0 w 29"/>
                <a:gd name="T37" fmla="*/ 68 h 78"/>
                <a:gd name="T38" fmla="*/ 0 w 29"/>
                <a:gd name="T39" fmla="*/ 74 h 78"/>
                <a:gd name="T40" fmla="*/ 7 w 29"/>
                <a:gd name="T41" fmla="*/ 76 h 78"/>
                <a:gd name="T42" fmla="*/ 7 w 29"/>
                <a:gd name="T43" fmla="*/ 75 h 78"/>
                <a:gd name="T44" fmla="*/ 7 w 29"/>
                <a:gd name="T45" fmla="*/ 74 h 78"/>
                <a:gd name="T46" fmla="*/ 7 w 29"/>
                <a:gd name="T47" fmla="*/ 71 h 78"/>
                <a:gd name="T48" fmla="*/ 7 w 29"/>
                <a:gd name="T49" fmla="*/ 67 h 78"/>
                <a:gd name="T50" fmla="*/ 8 w 29"/>
                <a:gd name="T51" fmla="*/ 64 h 78"/>
                <a:gd name="T52" fmla="*/ 11 w 29"/>
                <a:gd name="T53" fmla="*/ 59 h 78"/>
                <a:gd name="T54" fmla="*/ 14 w 29"/>
                <a:gd name="T55" fmla="*/ 54 h 78"/>
                <a:gd name="T56" fmla="*/ 20 w 29"/>
                <a:gd name="T57" fmla="*/ 51 h 78"/>
                <a:gd name="T58" fmla="*/ 21 w 29"/>
                <a:gd name="T59" fmla="*/ 50 h 78"/>
                <a:gd name="T60" fmla="*/ 22 w 29"/>
                <a:gd name="T61" fmla="*/ 49 h 78"/>
                <a:gd name="T62" fmla="*/ 24 w 29"/>
                <a:gd name="T63" fmla="*/ 46 h 78"/>
                <a:gd name="T64" fmla="*/ 26 w 29"/>
                <a:gd name="T65" fmla="*/ 43 h 78"/>
                <a:gd name="T66" fmla="*/ 28 w 29"/>
                <a:gd name="T67" fmla="*/ 39 h 78"/>
                <a:gd name="T68" fmla="*/ 29 w 29"/>
                <a:gd name="T69" fmla="*/ 34 h 78"/>
                <a:gd name="T70" fmla="*/ 29 w 29"/>
                <a:gd name="T71" fmla="*/ 29 h 78"/>
                <a:gd name="T72" fmla="*/ 29 w 29"/>
                <a:gd name="T73" fmla="*/ 22 h 78"/>
                <a:gd name="T74" fmla="*/ 29 w 29"/>
                <a:gd name="T75" fmla="*/ 22 h 78"/>
                <a:gd name="T76" fmla="*/ 28 w 29"/>
                <a:gd name="T77" fmla="*/ 20 h 78"/>
                <a:gd name="T78" fmla="*/ 27 w 29"/>
                <a:gd name="T79" fmla="*/ 16 h 78"/>
                <a:gd name="T80" fmla="*/ 26 w 29"/>
                <a:gd name="T81" fmla="*/ 13 h 78"/>
                <a:gd name="T82" fmla="*/ 24 w 29"/>
                <a:gd name="T83" fmla="*/ 9 h 78"/>
                <a:gd name="T84" fmla="*/ 20 w 29"/>
                <a:gd name="T85" fmla="*/ 6 h 78"/>
                <a:gd name="T86" fmla="*/ 15 w 29"/>
                <a:gd name="T87" fmla="*/ 2 h 78"/>
                <a:gd name="T88" fmla="*/ 11 w 29"/>
                <a:gd name="T89" fmla="*/ 0 h 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9"/>
                <a:gd name="T136" fmla="*/ 0 h 78"/>
                <a:gd name="T137" fmla="*/ 29 w 29"/>
                <a:gd name="T138" fmla="*/ 78 h 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9" h="78">
                  <a:moveTo>
                    <a:pt x="4" y="9"/>
                  </a:moveTo>
                  <a:lnTo>
                    <a:pt x="4" y="9"/>
                  </a:lnTo>
                  <a:lnTo>
                    <a:pt x="6" y="10"/>
                  </a:lnTo>
                  <a:lnTo>
                    <a:pt x="10" y="10"/>
                  </a:lnTo>
                  <a:lnTo>
                    <a:pt x="13" y="13"/>
                  </a:lnTo>
                  <a:lnTo>
                    <a:pt x="17" y="14"/>
                  </a:lnTo>
                  <a:lnTo>
                    <a:pt x="19" y="16"/>
                  </a:lnTo>
                  <a:lnTo>
                    <a:pt x="21" y="20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1" y="31"/>
                  </a:lnTo>
                  <a:lnTo>
                    <a:pt x="21" y="34"/>
                  </a:lnTo>
                  <a:lnTo>
                    <a:pt x="20" y="35"/>
                  </a:lnTo>
                  <a:lnTo>
                    <a:pt x="19" y="37"/>
                  </a:lnTo>
                  <a:lnTo>
                    <a:pt x="18" y="39"/>
                  </a:lnTo>
                  <a:lnTo>
                    <a:pt x="17" y="40"/>
                  </a:lnTo>
                  <a:lnTo>
                    <a:pt x="15" y="43"/>
                  </a:lnTo>
                  <a:lnTo>
                    <a:pt x="13" y="45"/>
                  </a:lnTo>
                  <a:lnTo>
                    <a:pt x="11" y="47"/>
                  </a:lnTo>
                  <a:lnTo>
                    <a:pt x="10" y="47"/>
                  </a:lnTo>
                  <a:lnTo>
                    <a:pt x="8" y="49"/>
                  </a:lnTo>
                  <a:lnTo>
                    <a:pt x="7" y="51"/>
                  </a:lnTo>
                  <a:lnTo>
                    <a:pt x="6" y="52"/>
                  </a:lnTo>
                  <a:lnTo>
                    <a:pt x="5" y="53"/>
                  </a:lnTo>
                  <a:lnTo>
                    <a:pt x="4" y="56"/>
                  </a:lnTo>
                  <a:lnTo>
                    <a:pt x="3" y="58"/>
                  </a:lnTo>
                  <a:lnTo>
                    <a:pt x="1" y="60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1" y="78"/>
                  </a:lnTo>
                  <a:lnTo>
                    <a:pt x="7" y="76"/>
                  </a:lnTo>
                  <a:lnTo>
                    <a:pt x="7" y="75"/>
                  </a:lnTo>
                  <a:lnTo>
                    <a:pt x="7" y="74"/>
                  </a:lnTo>
                  <a:lnTo>
                    <a:pt x="7" y="72"/>
                  </a:lnTo>
                  <a:lnTo>
                    <a:pt x="7" y="71"/>
                  </a:lnTo>
                  <a:lnTo>
                    <a:pt x="7" y="69"/>
                  </a:lnTo>
                  <a:lnTo>
                    <a:pt x="7" y="67"/>
                  </a:lnTo>
                  <a:lnTo>
                    <a:pt x="8" y="65"/>
                  </a:lnTo>
                  <a:lnTo>
                    <a:pt x="8" y="64"/>
                  </a:lnTo>
                  <a:lnTo>
                    <a:pt x="10" y="61"/>
                  </a:lnTo>
                  <a:lnTo>
                    <a:pt x="11" y="59"/>
                  </a:lnTo>
                  <a:lnTo>
                    <a:pt x="13" y="57"/>
                  </a:lnTo>
                  <a:lnTo>
                    <a:pt x="14" y="54"/>
                  </a:lnTo>
                  <a:lnTo>
                    <a:pt x="18" y="53"/>
                  </a:lnTo>
                  <a:lnTo>
                    <a:pt x="20" y="51"/>
                  </a:lnTo>
                  <a:lnTo>
                    <a:pt x="21" y="50"/>
                  </a:lnTo>
                  <a:lnTo>
                    <a:pt x="22" y="49"/>
                  </a:lnTo>
                  <a:lnTo>
                    <a:pt x="22" y="47"/>
                  </a:lnTo>
                  <a:lnTo>
                    <a:pt x="24" y="46"/>
                  </a:lnTo>
                  <a:lnTo>
                    <a:pt x="25" y="45"/>
                  </a:lnTo>
                  <a:lnTo>
                    <a:pt x="26" y="43"/>
                  </a:lnTo>
                  <a:lnTo>
                    <a:pt x="27" y="40"/>
                  </a:lnTo>
                  <a:lnTo>
                    <a:pt x="28" y="39"/>
                  </a:lnTo>
                  <a:lnTo>
                    <a:pt x="28" y="37"/>
                  </a:lnTo>
                  <a:lnTo>
                    <a:pt x="29" y="34"/>
                  </a:lnTo>
                  <a:lnTo>
                    <a:pt x="29" y="31"/>
                  </a:lnTo>
                  <a:lnTo>
                    <a:pt x="29" y="29"/>
                  </a:lnTo>
                  <a:lnTo>
                    <a:pt x="29" y="25"/>
                  </a:lnTo>
                  <a:lnTo>
                    <a:pt x="29" y="22"/>
                  </a:lnTo>
                  <a:lnTo>
                    <a:pt x="29" y="21"/>
                  </a:lnTo>
                  <a:lnTo>
                    <a:pt x="28" y="20"/>
                  </a:lnTo>
                  <a:lnTo>
                    <a:pt x="28" y="18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6" y="13"/>
                  </a:lnTo>
                  <a:lnTo>
                    <a:pt x="25" y="12"/>
                  </a:lnTo>
                  <a:lnTo>
                    <a:pt x="24" y="9"/>
                  </a:lnTo>
                  <a:lnTo>
                    <a:pt x="22" y="7"/>
                  </a:lnTo>
                  <a:lnTo>
                    <a:pt x="20" y="6"/>
                  </a:lnTo>
                  <a:lnTo>
                    <a:pt x="18" y="3"/>
                  </a:lnTo>
                  <a:lnTo>
                    <a:pt x="15" y="2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6" name="Freeform 52"/>
            <p:cNvSpPr>
              <a:spLocks/>
            </p:cNvSpPr>
            <p:nvPr/>
          </p:nvSpPr>
          <p:spPr bwMode="auto">
            <a:xfrm>
              <a:off x="1960" y="3407"/>
              <a:ext cx="24" cy="25"/>
            </a:xfrm>
            <a:custGeom>
              <a:avLst/>
              <a:gdLst>
                <a:gd name="T0" fmla="*/ 0 w 24"/>
                <a:gd name="T1" fmla="*/ 0 h 25"/>
                <a:gd name="T2" fmla="*/ 2 w 24"/>
                <a:gd name="T3" fmla="*/ 9 h 25"/>
                <a:gd name="T4" fmla="*/ 3 w 24"/>
                <a:gd name="T5" fmla="*/ 9 h 25"/>
                <a:gd name="T6" fmla="*/ 4 w 24"/>
                <a:gd name="T7" fmla="*/ 10 h 25"/>
                <a:gd name="T8" fmla="*/ 8 w 24"/>
                <a:gd name="T9" fmla="*/ 10 h 25"/>
                <a:gd name="T10" fmla="*/ 10 w 24"/>
                <a:gd name="T11" fmla="*/ 13 h 25"/>
                <a:gd name="T12" fmla="*/ 14 w 24"/>
                <a:gd name="T13" fmla="*/ 14 h 25"/>
                <a:gd name="T14" fmla="*/ 17 w 24"/>
                <a:gd name="T15" fmla="*/ 17 h 25"/>
                <a:gd name="T16" fmla="*/ 19 w 24"/>
                <a:gd name="T17" fmla="*/ 21 h 25"/>
                <a:gd name="T18" fmla="*/ 22 w 24"/>
                <a:gd name="T19" fmla="*/ 25 h 25"/>
                <a:gd name="T20" fmla="*/ 24 w 24"/>
                <a:gd name="T21" fmla="*/ 25 h 25"/>
                <a:gd name="T22" fmla="*/ 24 w 24"/>
                <a:gd name="T23" fmla="*/ 24 h 25"/>
                <a:gd name="T24" fmla="*/ 24 w 24"/>
                <a:gd name="T25" fmla="*/ 24 h 25"/>
                <a:gd name="T26" fmla="*/ 24 w 24"/>
                <a:gd name="T27" fmla="*/ 23 h 25"/>
                <a:gd name="T28" fmla="*/ 24 w 24"/>
                <a:gd name="T29" fmla="*/ 22 h 25"/>
                <a:gd name="T30" fmla="*/ 23 w 24"/>
                <a:gd name="T31" fmla="*/ 19 h 25"/>
                <a:gd name="T32" fmla="*/ 23 w 24"/>
                <a:gd name="T33" fmla="*/ 18 h 25"/>
                <a:gd name="T34" fmla="*/ 22 w 24"/>
                <a:gd name="T35" fmla="*/ 16 h 25"/>
                <a:gd name="T36" fmla="*/ 21 w 24"/>
                <a:gd name="T37" fmla="*/ 14 h 25"/>
                <a:gd name="T38" fmla="*/ 19 w 24"/>
                <a:gd name="T39" fmla="*/ 13 h 25"/>
                <a:gd name="T40" fmla="*/ 17 w 24"/>
                <a:gd name="T41" fmla="*/ 10 h 25"/>
                <a:gd name="T42" fmla="*/ 16 w 24"/>
                <a:gd name="T43" fmla="*/ 8 h 25"/>
                <a:gd name="T44" fmla="*/ 14 w 24"/>
                <a:gd name="T45" fmla="*/ 6 h 25"/>
                <a:gd name="T46" fmla="*/ 10 w 24"/>
                <a:gd name="T47" fmla="*/ 4 h 25"/>
                <a:gd name="T48" fmla="*/ 8 w 24"/>
                <a:gd name="T49" fmla="*/ 2 h 25"/>
                <a:gd name="T50" fmla="*/ 4 w 24"/>
                <a:gd name="T51" fmla="*/ 1 h 25"/>
                <a:gd name="T52" fmla="*/ 0 w 24"/>
                <a:gd name="T53" fmla="*/ 0 h 2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4"/>
                <a:gd name="T82" fmla="*/ 0 h 25"/>
                <a:gd name="T83" fmla="*/ 24 w 24"/>
                <a:gd name="T84" fmla="*/ 25 h 2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4" h="25">
                  <a:moveTo>
                    <a:pt x="0" y="0"/>
                  </a:moveTo>
                  <a:lnTo>
                    <a:pt x="2" y="9"/>
                  </a:lnTo>
                  <a:lnTo>
                    <a:pt x="3" y="9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0" y="13"/>
                  </a:lnTo>
                  <a:lnTo>
                    <a:pt x="14" y="14"/>
                  </a:lnTo>
                  <a:lnTo>
                    <a:pt x="17" y="17"/>
                  </a:lnTo>
                  <a:lnTo>
                    <a:pt x="19" y="21"/>
                  </a:lnTo>
                  <a:lnTo>
                    <a:pt x="22" y="25"/>
                  </a:lnTo>
                  <a:lnTo>
                    <a:pt x="24" y="25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4" y="22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2" y="16"/>
                  </a:lnTo>
                  <a:lnTo>
                    <a:pt x="21" y="14"/>
                  </a:lnTo>
                  <a:lnTo>
                    <a:pt x="19" y="13"/>
                  </a:lnTo>
                  <a:lnTo>
                    <a:pt x="17" y="10"/>
                  </a:lnTo>
                  <a:lnTo>
                    <a:pt x="16" y="8"/>
                  </a:lnTo>
                  <a:lnTo>
                    <a:pt x="14" y="6"/>
                  </a:lnTo>
                  <a:lnTo>
                    <a:pt x="10" y="4"/>
                  </a:lnTo>
                  <a:lnTo>
                    <a:pt x="8" y="2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9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7" name="Freeform 53"/>
            <p:cNvSpPr>
              <a:spLocks/>
            </p:cNvSpPr>
            <p:nvPr/>
          </p:nvSpPr>
          <p:spPr bwMode="auto">
            <a:xfrm>
              <a:off x="1926" y="3345"/>
              <a:ext cx="50" cy="66"/>
            </a:xfrm>
            <a:custGeom>
              <a:avLst/>
              <a:gdLst>
                <a:gd name="T0" fmla="*/ 6 w 50"/>
                <a:gd name="T1" fmla="*/ 1 h 66"/>
                <a:gd name="T2" fmla="*/ 7 w 50"/>
                <a:gd name="T3" fmla="*/ 5 h 66"/>
                <a:gd name="T4" fmla="*/ 12 w 50"/>
                <a:gd name="T5" fmla="*/ 10 h 66"/>
                <a:gd name="T6" fmla="*/ 18 w 50"/>
                <a:gd name="T7" fmla="*/ 14 h 66"/>
                <a:gd name="T8" fmla="*/ 24 w 50"/>
                <a:gd name="T9" fmla="*/ 17 h 66"/>
                <a:gd name="T10" fmla="*/ 27 w 50"/>
                <a:gd name="T11" fmla="*/ 18 h 66"/>
                <a:gd name="T12" fmla="*/ 29 w 50"/>
                <a:gd name="T13" fmla="*/ 18 h 66"/>
                <a:gd name="T14" fmla="*/ 34 w 50"/>
                <a:gd name="T15" fmla="*/ 20 h 66"/>
                <a:gd name="T16" fmla="*/ 37 w 50"/>
                <a:gd name="T17" fmla="*/ 22 h 66"/>
                <a:gd name="T18" fmla="*/ 42 w 50"/>
                <a:gd name="T19" fmla="*/ 26 h 66"/>
                <a:gd name="T20" fmla="*/ 45 w 50"/>
                <a:gd name="T21" fmla="*/ 30 h 66"/>
                <a:gd name="T22" fmla="*/ 49 w 50"/>
                <a:gd name="T23" fmla="*/ 36 h 66"/>
                <a:gd name="T24" fmla="*/ 49 w 50"/>
                <a:gd name="T25" fmla="*/ 40 h 66"/>
                <a:gd name="T26" fmla="*/ 50 w 50"/>
                <a:gd name="T27" fmla="*/ 41 h 66"/>
                <a:gd name="T28" fmla="*/ 50 w 50"/>
                <a:gd name="T29" fmla="*/ 43 h 66"/>
                <a:gd name="T30" fmla="*/ 50 w 50"/>
                <a:gd name="T31" fmla="*/ 47 h 66"/>
                <a:gd name="T32" fmla="*/ 50 w 50"/>
                <a:gd name="T33" fmla="*/ 50 h 66"/>
                <a:gd name="T34" fmla="*/ 49 w 50"/>
                <a:gd name="T35" fmla="*/ 55 h 66"/>
                <a:gd name="T36" fmla="*/ 48 w 50"/>
                <a:gd name="T37" fmla="*/ 59 h 66"/>
                <a:gd name="T38" fmla="*/ 45 w 50"/>
                <a:gd name="T39" fmla="*/ 64 h 66"/>
                <a:gd name="T40" fmla="*/ 32 w 50"/>
                <a:gd name="T41" fmla="*/ 62 h 66"/>
                <a:gd name="T42" fmla="*/ 32 w 50"/>
                <a:gd name="T43" fmla="*/ 62 h 66"/>
                <a:gd name="T44" fmla="*/ 35 w 50"/>
                <a:gd name="T45" fmla="*/ 61 h 66"/>
                <a:gd name="T46" fmla="*/ 36 w 50"/>
                <a:gd name="T47" fmla="*/ 58 h 66"/>
                <a:gd name="T48" fmla="*/ 38 w 50"/>
                <a:gd name="T49" fmla="*/ 55 h 66"/>
                <a:gd name="T50" fmla="*/ 41 w 50"/>
                <a:gd name="T51" fmla="*/ 52 h 66"/>
                <a:gd name="T52" fmla="*/ 43 w 50"/>
                <a:gd name="T53" fmla="*/ 48 h 66"/>
                <a:gd name="T54" fmla="*/ 43 w 50"/>
                <a:gd name="T55" fmla="*/ 44 h 66"/>
                <a:gd name="T56" fmla="*/ 43 w 50"/>
                <a:gd name="T57" fmla="*/ 41 h 66"/>
                <a:gd name="T58" fmla="*/ 42 w 50"/>
                <a:gd name="T59" fmla="*/ 39 h 66"/>
                <a:gd name="T60" fmla="*/ 39 w 50"/>
                <a:gd name="T61" fmla="*/ 34 h 66"/>
                <a:gd name="T62" fmla="*/ 32 w 50"/>
                <a:gd name="T63" fmla="*/ 29 h 66"/>
                <a:gd name="T64" fmla="*/ 22 w 50"/>
                <a:gd name="T65" fmla="*/ 26 h 66"/>
                <a:gd name="T66" fmla="*/ 22 w 50"/>
                <a:gd name="T67" fmla="*/ 26 h 66"/>
                <a:gd name="T68" fmla="*/ 18 w 50"/>
                <a:gd name="T69" fmla="*/ 25 h 66"/>
                <a:gd name="T70" fmla="*/ 15 w 50"/>
                <a:gd name="T71" fmla="*/ 22 h 66"/>
                <a:gd name="T72" fmla="*/ 12 w 50"/>
                <a:gd name="T73" fmla="*/ 20 h 66"/>
                <a:gd name="T74" fmla="*/ 7 w 50"/>
                <a:gd name="T75" fmla="*/ 17 h 66"/>
                <a:gd name="T76" fmla="*/ 3 w 50"/>
                <a:gd name="T77" fmla="*/ 13 h 66"/>
                <a:gd name="T78" fmla="*/ 1 w 50"/>
                <a:gd name="T79" fmla="*/ 7 h 66"/>
                <a:gd name="T80" fmla="*/ 0 w 50"/>
                <a:gd name="T81" fmla="*/ 1 h 6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"/>
                <a:gd name="T124" fmla="*/ 0 h 66"/>
                <a:gd name="T125" fmla="*/ 50 w 50"/>
                <a:gd name="T126" fmla="*/ 66 h 6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" h="66">
                  <a:moveTo>
                    <a:pt x="6" y="0"/>
                  </a:moveTo>
                  <a:lnTo>
                    <a:pt x="6" y="1"/>
                  </a:lnTo>
                  <a:lnTo>
                    <a:pt x="6" y="3"/>
                  </a:lnTo>
                  <a:lnTo>
                    <a:pt x="7" y="5"/>
                  </a:lnTo>
                  <a:lnTo>
                    <a:pt x="9" y="7"/>
                  </a:lnTo>
                  <a:lnTo>
                    <a:pt x="12" y="10"/>
                  </a:lnTo>
                  <a:lnTo>
                    <a:pt x="14" y="12"/>
                  </a:lnTo>
                  <a:lnTo>
                    <a:pt x="18" y="14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7" y="18"/>
                  </a:lnTo>
                  <a:lnTo>
                    <a:pt x="28" y="18"/>
                  </a:lnTo>
                  <a:lnTo>
                    <a:pt x="29" y="18"/>
                  </a:lnTo>
                  <a:lnTo>
                    <a:pt x="31" y="19"/>
                  </a:lnTo>
                  <a:lnTo>
                    <a:pt x="34" y="20"/>
                  </a:lnTo>
                  <a:lnTo>
                    <a:pt x="35" y="21"/>
                  </a:lnTo>
                  <a:lnTo>
                    <a:pt x="37" y="22"/>
                  </a:lnTo>
                  <a:lnTo>
                    <a:pt x="39" y="23"/>
                  </a:lnTo>
                  <a:lnTo>
                    <a:pt x="42" y="26"/>
                  </a:lnTo>
                  <a:lnTo>
                    <a:pt x="44" y="28"/>
                  </a:lnTo>
                  <a:lnTo>
                    <a:pt x="45" y="30"/>
                  </a:lnTo>
                  <a:lnTo>
                    <a:pt x="46" y="33"/>
                  </a:lnTo>
                  <a:lnTo>
                    <a:pt x="49" y="36"/>
                  </a:lnTo>
                  <a:lnTo>
                    <a:pt x="49" y="40"/>
                  </a:lnTo>
                  <a:lnTo>
                    <a:pt x="50" y="41"/>
                  </a:lnTo>
                  <a:lnTo>
                    <a:pt x="50" y="42"/>
                  </a:lnTo>
                  <a:lnTo>
                    <a:pt x="50" y="43"/>
                  </a:lnTo>
                  <a:lnTo>
                    <a:pt x="50" y="44"/>
                  </a:lnTo>
                  <a:lnTo>
                    <a:pt x="50" y="47"/>
                  </a:lnTo>
                  <a:lnTo>
                    <a:pt x="50" y="48"/>
                  </a:lnTo>
                  <a:lnTo>
                    <a:pt x="50" y="50"/>
                  </a:lnTo>
                  <a:lnTo>
                    <a:pt x="50" y="52"/>
                  </a:lnTo>
                  <a:lnTo>
                    <a:pt x="49" y="55"/>
                  </a:lnTo>
                  <a:lnTo>
                    <a:pt x="49" y="57"/>
                  </a:lnTo>
                  <a:lnTo>
                    <a:pt x="48" y="59"/>
                  </a:lnTo>
                  <a:lnTo>
                    <a:pt x="46" y="62"/>
                  </a:lnTo>
                  <a:lnTo>
                    <a:pt x="45" y="64"/>
                  </a:lnTo>
                  <a:lnTo>
                    <a:pt x="43" y="66"/>
                  </a:lnTo>
                  <a:lnTo>
                    <a:pt x="32" y="62"/>
                  </a:lnTo>
                  <a:lnTo>
                    <a:pt x="34" y="61"/>
                  </a:lnTo>
                  <a:lnTo>
                    <a:pt x="35" y="61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7" y="57"/>
                  </a:lnTo>
                  <a:lnTo>
                    <a:pt x="38" y="55"/>
                  </a:lnTo>
                  <a:lnTo>
                    <a:pt x="39" y="54"/>
                  </a:lnTo>
                  <a:lnTo>
                    <a:pt x="41" y="52"/>
                  </a:lnTo>
                  <a:lnTo>
                    <a:pt x="42" y="50"/>
                  </a:lnTo>
                  <a:lnTo>
                    <a:pt x="43" y="48"/>
                  </a:lnTo>
                  <a:lnTo>
                    <a:pt x="43" y="47"/>
                  </a:lnTo>
                  <a:lnTo>
                    <a:pt x="43" y="44"/>
                  </a:lnTo>
                  <a:lnTo>
                    <a:pt x="43" y="43"/>
                  </a:lnTo>
                  <a:lnTo>
                    <a:pt x="43" y="41"/>
                  </a:lnTo>
                  <a:lnTo>
                    <a:pt x="42" y="39"/>
                  </a:lnTo>
                  <a:lnTo>
                    <a:pt x="41" y="36"/>
                  </a:lnTo>
                  <a:lnTo>
                    <a:pt x="39" y="34"/>
                  </a:lnTo>
                  <a:lnTo>
                    <a:pt x="36" y="32"/>
                  </a:lnTo>
                  <a:lnTo>
                    <a:pt x="32" y="29"/>
                  </a:lnTo>
                  <a:lnTo>
                    <a:pt x="28" y="27"/>
                  </a:lnTo>
                  <a:lnTo>
                    <a:pt x="22" y="26"/>
                  </a:lnTo>
                  <a:lnTo>
                    <a:pt x="21" y="25"/>
                  </a:lnTo>
                  <a:lnTo>
                    <a:pt x="18" y="25"/>
                  </a:lnTo>
                  <a:lnTo>
                    <a:pt x="17" y="23"/>
                  </a:lnTo>
                  <a:lnTo>
                    <a:pt x="15" y="22"/>
                  </a:lnTo>
                  <a:lnTo>
                    <a:pt x="14" y="21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7" y="17"/>
                  </a:lnTo>
                  <a:lnTo>
                    <a:pt x="6" y="15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8" name="Freeform 54"/>
            <p:cNvSpPr>
              <a:spLocks/>
            </p:cNvSpPr>
            <p:nvPr/>
          </p:nvSpPr>
          <p:spPr bwMode="auto">
            <a:xfrm>
              <a:off x="1927" y="3345"/>
              <a:ext cx="24" cy="25"/>
            </a:xfrm>
            <a:custGeom>
              <a:avLst/>
              <a:gdLst>
                <a:gd name="T0" fmla="*/ 24 w 24"/>
                <a:gd name="T1" fmla="*/ 25 h 25"/>
                <a:gd name="T2" fmla="*/ 22 w 24"/>
                <a:gd name="T3" fmla="*/ 18 h 25"/>
                <a:gd name="T4" fmla="*/ 22 w 24"/>
                <a:gd name="T5" fmla="*/ 18 h 25"/>
                <a:gd name="T6" fmla="*/ 20 w 24"/>
                <a:gd name="T7" fmla="*/ 17 h 25"/>
                <a:gd name="T8" fmla="*/ 17 w 24"/>
                <a:gd name="T9" fmla="*/ 17 h 25"/>
                <a:gd name="T10" fmla="*/ 14 w 24"/>
                <a:gd name="T11" fmla="*/ 14 h 25"/>
                <a:gd name="T12" fmla="*/ 11 w 24"/>
                <a:gd name="T13" fmla="*/ 12 h 25"/>
                <a:gd name="T14" fmla="*/ 8 w 24"/>
                <a:gd name="T15" fmla="*/ 10 h 25"/>
                <a:gd name="T16" fmla="*/ 5 w 24"/>
                <a:gd name="T17" fmla="*/ 5 h 25"/>
                <a:gd name="T18" fmla="*/ 4 w 24"/>
                <a:gd name="T19" fmla="*/ 0 h 25"/>
                <a:gd name="T20" fmla="*/ 0 w 24"/>
                <a:gd name="T21" fmla="*/ 1 h 25"/>
                <a:gd name="T22" fmla="*/ 0 w 24"/>
                <a:gd name="T23" fmla="*/ 1 h 25"/>
                <a:gd name="T24" fmla="*/ 0 w 24"/>
                <a:gd name="T25" fmla="*/ 3 h 25"/>
                <a:gd name="T26" fmla="*/ 0 w 24"/>
                <a:gd name="T27" fmla="*/ 3 h 25"/>
                <a:gd name="T28" fmla="*/ 1 w 24"/>
                <a:gd name="T29" fmla="*/ 4 h 25"/>
                <a:gd name="T30" fmla="*/ 1 w 24"/>
                <a:gd name="T31" fmla="*/ 6 h 25"/>
                <a:gd name="T32" fmla="*/ 2 w 24"/>
                <a:gd name="T33" fmla="*/ 7 h 25"/>
                <a:gd name="T34" fmla="*/ 2 w 24"/>
                <a:gd name="T35" fmla="*/ 10 h 25"/>
                <a:gd name="T36" fmla="*/ 4 w 24"/>
                <a:gd name="T37" fmla="*/ 11 h 25"/>
                <a:gd name="T38" fmla="*/ 5 w 24"/>
                <a:gd name="T39" fmla="*/ 13 h 25"/>
                <a:gd name="T40" fmla="*/ 7 w 24"/>
                <a:gd name="T41" fmla="*/ 15 h 25"/>
                <a:gd name="T42" fmla="*/ 8 w 24"/>
                <a:gd name="T43" fmla="*/ 18 h 25"/>
                <a:gd name="T44" fmla="*/ 11 w 24"/>
                <a:gd name="T45" fmla="*/ 19 h 25"/>
                <a:gd name="T46" fmla="*/ 14 w 24"/>
                <a:gd name="T47" fmla="*/ 21 h 25"/>
                <a:gd name="T48" fmla="*/ 16 w 24"/>
                <a:gd name="T49" fmla="*/ 22 h 25"/>
                <a:gd name="T50" fmla="*/ 20 w 24"/>
                <a:gd name="T51" fmla="*/ 23 h 25"/>
                <a:gd name="T52" fmla="*/ 24 w 24"/>
                <a:gd name="T53" fmla="*/ 25 h 2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4"/>
                <a:gd name="T82" fmla="*/ 0 h 25"/>
                <a:gd name="T83" fmla="*/ 24 w 24"/>
                <a:gd name="T84" fmla="*/ 25 h 2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4" h="25">
                  <a:moveTo>
                    <a:pt x="24" y="25"/>
                  </a:moveTo>
                  <a:lnTo>
                    <a:pt x="22" y="18"/>
                  </a:lnTo>
                  <a:lnTo>
                    <a:pt x="20" y="17"/>
                  </a:lnTo>
                  <a:lnTo>
                    <a:pt x="17" y="17"/>
                  </a:lnTo>
                  <a:lnTo>
                    <a:pt x="14" y="14"/>
                  </a:lnTo>
                  <a:lnTo>
                    <a:pt x="11" y="12"/>
                  </a:lnTo>
                  <a:lnTo>
                    <a:pt x="8" y="10"/>
                  </a:lnTo>
                  <a:lnTo>
                    <a:pt x="5" y="5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7" y="15"/>
                  </a:lnTo>
                  <a:lnTo>
                    <a:pt x="8" y="18"/>
                  </a:lnTo>
                  <a:lnTo>
                    <a:pt x="11" y="19"/>
                  </a:lnTo>
                  <a:lnTo>
                    <a:pt x="14" y="21"/>
                  </a:lnTo>
                  <a:lnTo>
                    <a:pt x="16" y="22"/>
                  </a:lnTo>
                  <a:lnTo>
                    <a:pt x="20" y="23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rgbClr val="169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9" name="Freeform 55"/>
            <p:cNvSpPr>
              <a:spLocks/>
            </p:cNvSpPr>
            <p:nvPr/>
          </p:nvSpPr>
          <p:spPr bwMode="auto">
            <a:xfrm>
              <a:off x="1949" y="3363"/>
              <a:ext cx="25" cy="24"/>
            </a:xfrm>
            <a:custGeom>
              <a:avLst/>
              <a:gdLst>
                <a:gd name="T0" fmla="*/ 0 w 25"/>
                <a:gd name="T1" fmla="*/ 0 h 24"/>
                <a:gd name="T2" fmla="*/ 2 w 25"/>
                <a:gd name="T3" fmla="*/ 7 h 24"/>
                <a:gd name="T4" fmla="*/ 2 w 25"/>
                <a:gd name="T5" fmla="*/ 8 h 24"/>
                <a:gd name="T6" fmla="*/ 5 w 25"/>
                <a:gd name="T7" fmla="*/ 8 h 24"/>
                <a:gd name="T8" fmla="*/ 7 w 25"/>
                <a:gd name="T9" fmla="*/ 9 h 24"/>
                <a:gd name="T10" fmla="*/ 11 w 25"/>
                <a:gd name="T11" fmla="*/ 10 h 24"/>
                <a:gd name="T12" fmla="*/ 14 w 25"/>
                <a:gd name="T13" fmla="*/ 12 h 24"/>
                <a:gd name="T14" fmla="*/ 18 w 25"/>
                <a:gd name="T15" fmla="*/ 15 h 24"/>
                <a:gd name="T16" fmla="*/ 20 w 25"/>
                <a:gd name="T17" fmla="*/ 19 h 24"/>
                <a:gd name="T18" fmla="*/ 22 w 25"/>
                <a:gd name="T19" fmla="*/ 24 h 24"/>
                <a:gd name="T20" fmla="*/ 25 w 25"/>
                <a:gd name="T21" fmla="*/ 23 h 24"/>
                <a:gd name="T22" fmla="*/ 25 w 25"/>
                <a:gd name="T23" fmla="*/ 23 h 24"/>
                <a:gd name="T24" fmla="*/ 25 w 25"/>
                <a:gd name="T25" fmla="*/ 23 h 24"/>
                <a:gd name="T26" fmla="*/ 25 w 25"/>
                <a:gd name="T27" fmla="*/ 22 h 24"/>
                <a:gd name="T28" fmla="*/ 23 w 25"/>
                <a:gd name="T29" fmla="*/ 21 h 24"/>
                <a:gd name="T30" fmla="*/ 23 w 25"/>
                <a:gd name="T31" fmla="*/ 19 h 24"/>
                <a:gd name="T32" fmla="*/ 23 w 25"/>
                <a:gd name="T33" fmla="*/ 17 h 24"/>
                <a:gd name="T34" fmla="*/ 22 w 25"/>
                <a:gd name="T35" fmla="*/ 15 h 24"/>
                <a:gd name="T36" fmla="*/ 21 w 25"/>
                <a:gd name="T37" fmla="*/ 14 h 24"/>
                <a:gd name="T38" fmla="*/ 20 w 25"/>
                <a:gd name="T39" fmla="*/ 11 h 24"/>
                <a:gd name="T40" fmla="*/ 18 w 25"/>
                <a:gd name="T41" fmla="*/ 9 h 24"/>
                <a:gd name="T42" fmla="*/ 16 w 25"/>
                <a:gd name="T43" fmla="*/ 8 h 24"/>
                <a:gd name="T44" fmla="*/ 14 w 25"/>
                <a:gd name="T45" fmla="*/ 5 h 24"/>
                <a:gd name="T46" fmla="*/ 11 w 25"/>
                <a:gd name="T47" fmla="*/ 3 h 24"/>
                <a:gd name="T48" fmla="*/ 8 w 25"/>
                <a:gd name="T49" fmla="*/ 2 h 24"/>
                <a:gd name="T50" fmla="*/ 5 w 25"/>
                <a:gd name="T51" fmla="*/ 1 h 24"/>
                <a:gd name="T52" fmla="*/ 0 w 25"/>
                <a:gd name="T53" fmla="*/ 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5"/>
                <a:gd name="T82" fmla="*/ 0 h 24"/>
                <a:gd name="T83" fmla="*/ 25 w 25"/>
                <a:gd name="T84" fmla="*/ 24 h 2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5" h="24">
                  <a:moveTo>
                    <a:pt x="0" y="0"/>
                  </a:moveTo>
                  <a:lnTo>
                    <a:pt x="2" y="7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9"/>
                  </a:lnTo>
                  <a:lnTo>
                    <a:pt x="11" y="10"/>
                  </a:lnTo>
                  <a:lnTo>
                    <a:pt x="14" y="12"/>
                  </a:lnTo>
                  <a:lnTo>
                    <a:pt x="18" y="15"/>
                  </a:lnTo>
                  <a:lnTo>
                    <a:pt x="20" y="19"/>
                  </a:lnTo>
                  <a:lnTo>
                    <a:pt x="22" y="24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3" y="21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2" y="15"/>
                  </a:lnTo>
                  <a:lnTo>
                    <a:pt x="21" y="14"/>
                  </a:lnTo>
                  <a:lnTo>
                    <a:pt x="20" y="11"/>
                  </a:lnTo>
                  <a:lnTo>
                    <a:pt x="18" y="9"/>
                  </a:lnTo>
                  <a:lnTo>
                    <a:pt x="16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2"/>
                  </a:lnTo>
                  <a:lnTo>
                    <a:pt x="5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9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0" name="Freeform 56"/>
            <p:cNvSpPr>
              <a:spLocks/>
            </p:cNvSpPr>
            <p:nvPr/>
          </p:nvSpPr>
          <p:spPr bwMode="auto">
            <a:xfrm>
              <a:off x="1935" y="3338"/>
              <a:ext cx="30" cy="78"/>
            </a:xfrm>
            <a:custGeom>
              <a:avLst/>
              <a:gdLst>
                <a:gd name="T0" fmla="*/ 23 w 30"/>
                <a:gd name="T1" fmla="*/ 2 h 78"/>
                <a:gd name="T2" fmla="*/ 23 w 30"/>
                <a:gd name="T3" fmla="*/ 3 h 78"/>
                <a:gd name="T4" fmla="*/ 23 w 30"/>
                <a:gd name="T5" fmla="*/ 4 h 78"/>
                <a:gd name="T6" fmla="*/ 23 w 30"/>
                <a:gd name="T7" fmla="*/ 7 h 78"/>
                <a:gd name="T8" fmla="*/ 22 w 30"/>
                <a:gd name="T9" fmla="*/ 10 h 78"/>
                <a:gd name="T10" fmla="*/ 21 w 30"/>
                <a:gd name="T11" fmla="*/ 13 h 78"/>
                <a:gd name="T12" fmla="*/ 19 w 30"/>
                <a:gd name="T13" fmla="*/ 18 h 78"/>
                <a:gd name="T14" fmla="*/ 15 w 30"/>
                <a:gd name="T15" fmla="*/ 21 h 78"/>
                <a:gd name="T16" fmla="*/ 13 w 30"/>
                <a:gd name="T17" fmla="*/ 24 h 78"/>
                <a:gd name="T18" fmla="*/ 12 w 30"/>
                <a:gd name="T19" fmla="*/ 25 h 78"/>
                <a:gd name="T20" fmla="*/ 9 w 30"/>
                <a:gd name="T21" fmla="*/ 27 h 78"/>
                <a:gd name="T22" fmla="*/ 7 w 30"/>
                <a:gd name="T23" fmla="*/ 30 h 78"/>
                <a:gd name="T24" fmla="*/ 5 w 30"/>
                <a:gd name="T25" fmla="*/ 34 h 78"/>
                <a:gd name="T26" fmla="*/ 3 w 30"/>
                <a:gd name="T27" fmla="*/ 39 h 78"/>
                <a:gd name="T28" fmla="*/ 0 w 30"/>
                <a:gd name="T29" fmla="*/ 44 h 78"/>
                <a:gd name="T30" fmla="*/ 0 w 30"/>
                <a:gd name="T31" fmla="*/ 51 h 78"/>
                <a:gd name="T32" fmla="*/ 1 w 30"/>
                <a:gd name="T33" fmla="*/ 55 h 78"/>
                <a:gd name="T34" fmla="*/ 1 w 30"/>
                <a:gd name="T35" fmla="*/ 56 h 78"/>
                <a:gd name="T36" fmla="*/ 3 w 30"/>
                <a:gd name="T37" fmla="*/ 58 h 78"/>
                <a:gd name="T38" fmla="*/ 4 w 30"/>
                <a:gd name="T39" fmla="*/ 62 h 78"/>
                <a:gd name="T40" fmla="*/ 6 w 30"/>
                <a:gd name="T41" fmla="*/ 65 h 78"/>
                <a:gd name="T42" fmla="*/ 9 w 30"/>
                <a:gd name="T43" fmla="*/ 70 h 78"/>
                <a:gd name="T44" fmla="*/ 13 w 30"/>
                <a:gd name="T45" fmla="*/ 73 h 78"/>
                <a:gd name="T46" fmla="*/ 19 w 30"/>
                <a:gd name="T47" fmla="*/ 77 h 78"/>
                <a:gd name="T48" fmla="*/ 28 w 30"/>
                <a:gd name="T49" fmla="*/ 69 h 78"/>
                <a:gd name="T50" fmla="*/ 26 w 30"/>
                <a:gd name="T51" fmla="*/ 68 h 78"/>
                <a:gd name="T52" fmla="*/ 19 w 30"/>
                <a:gd name="T53" fmla="*/ 65 h 78"/>
                <a:gd name="T54" fmla="*/ 12 w 30"/>
                <a:gd name="T55" fmla="*/ 61 h 78"/>
                <a:gd name="T56" fmla="*/ 8 w 30"/>
                <a:gd name="T57" fmla="*/ 54 h 78"/>
                <a:gd name="T58" fmla="*/ 8 w 30"/>
                <a:gd name="T59" fmla="*/ 53 h 78"/>
                <a:gd name="T60" fmla="*/ 7 w 30"/>
                <a:gd name="T61" fmla="*/ 51 h 78"/>
                <a:gd name="T62" fmla="*/ 7 w 30"/>
                <a:gd name="T63" fmla="*/ 49 h 78"/>
                <a:gd name="T64" fmla="*/ 8 w 30"/>
                <a:gd name="T65" fmla="*/ 47 h 78"/>
                <a:gd name="T66" fmla="*/ 9 w 30"/>
                <a:gd name="T67" fmla="*/ 43 h 78"/>
                <a:gd name="T68" fmla="*/ 11 w 30"/>
                <a:gd name="T69" fmla="*/ 40 h 78"/>
                <a:gd name="T70" fmla="*/ 14 w 30"/>
                <a:gd name="T71" fmla="*/ 36 h 78"/>
                <a:gd name="T72" fmla="*/ 19 w 30"/>
                <a:gd name="T73" fmla="*/ 33 h 78"/>
                <a:gd name="T74" fmla="*/ 19 w 30"/>
                <a:gd name="T75" fmla="*/ 32 h 78"/>
                <a:gd name="T76" fmla="*/ 21 w 30"/>
                <a:gd name="T77" fmla="*/ 30 h 78"/>
                <a:gd name="T78" fmla="*/ 23 w 30"/>
                <a:gd name="T79" fmla="*/ 28 h 78"/>
                <a:gd name="T80" fmla="*/ 26 w 30"/>
                <a:gd name="T81" fmla="*/ 24 h 78"/>
                <a:gd name="T82" fmla="*/ 28 w 30"/>
                <a:gd name="T83" fmla="*/ 20 h 78"/>
                <a:gd name="T84" fmla="*/ 30 w 30"/>
                <a:gd name="T85" fmla="*/ 14 h 78"/>
                <a:gd name="T86" fmla="*/ 30 w 30"/>
                <a:gd name="T87" fmla="*/ 7 h 78"/>
                <a:gd name="T88" fmla="*/ 29 w 30"/>
                <a:gd name="T89" fmla="*/ 0 h 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"/>
                <a:gd name="T136" fmla="*/ 0 h 78"/>
                <a:gd name="T137" fmla="*/ 30 w 30"/>
                <a:gd name="T138" fmla="*/ 78 h 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" h="78">
                  <a:moveTo>
                    <a:pt x="23" y="2"/>
                  </a:moveTo>
                  <a:lnTo>
                    <a:pt x="23" y="2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3" y="7"/>
                  </a:lnTo>
                  <a:lnTo>
                    <a:pt x="23" y="8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1" y="13"/>
                  </a:lnTo>
                  <a:lnTo>
                    <a:pt x="20" y="15"/>
                  </a:lnTo>
                  <a:lnTo>
                    <a:pt x="19" y="18"/>
                  </a:lnTo>
                  <a:lnTo>
                    <a:pt x="18" y="20"/>
                  </a:lnTo>
                  <a:lnTo>
                    <a:pt x="15" y="21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2" y="25"/>
                  </a:lnTo>
                  <a:lnTo>
                    <a:pt x="11" y="26"/>
                  </a:lnTo>
                  <a:lnTo>
                    <a:pt x="9" y="27"/>
                  </a:lnTo>
                  <a:lnTo>
                    <a:pt x="8" y="28"/>
                  </a:lnTo>
                  <a:lnTo>
                    <a:pt x="7" y="30"/>
                  </a:lnTo>
                  <a:lnTo>
                    <a:pt x="6" y="32"/>
                  </a:lnTo>
                  <a:lnTo>
                    <a:pt x="5" y="34"/>
                  </a:lnTo>
                  <a:lnTo>
                    <a:pt x="4" y="36"/>
                  </a:lnTo>
                  <a:lnTo>
                    <a:pt x="3" y="39"/>
                  </a:lnTo>
                  <a:lnTo>
                    <a:pt x="1" y="42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1" y="55"/>
                  </a:lnTo>
                  <a:lnTo>
                    <a:pt x="1" y="56"/>
                  </a:lnTo>
                  <a:lnTo>
                    <a:pt x="1" y="57"/>
                  </a:lnTo>
                  <a:lnTo>
                    <a:pt x="3" y="58"/>
                  </a:lnTo>
                  <a:lnTo>
                    <a:pt x="3" y="61"/>
                  </a:lnTo>
                  <a:lnTo>
                    <a:pt x="4" y="62"/>
                  </a:lnTo>
                  <a:lnTo>
                    <a:pt x="5" y="64"/>
                  </a:lnTo>
                  <a:lnTo>
                    <a:pt x="6" y="65"/>
                  </a:lnTo>
                  <a:lnTo>
                    <a:pt x="7" y="68"/>
                  </a:lnTo>
                  <a:lnTo>
                    <a:pt x="9" y="70"/>
                  </a:lnTo>
                  <a:lnTo>
                    <a:pt x="11" y="71"/>
                  </a:lnTo>
                  <a:lnTo>
                    <a:pt x="13" y="73"/>
                  </a:lnTo>
                  <a:lnTo>
                    <a:pt x="16" y="76"/>
                  </a:lnTo>
                  <a:lnTo>
                    <a:pt x="19" y="77"/>
                  </a:lnTo>
                  <a:lnTo>
                    <a:pt x="22" y="78"/>
                  </a:lnTo>
                  <a:lnTo>
                    <a:pt x="28" y="69"/>
                  </a:lnTo>
                  <a:lnTo>
                    <a:pt x="26" y="68"/>
                  </a:lnTo>
                  <a:lnTo>
                    <a:pt x="22" y="66"/>
                  </a:lnTo>
                  <a:lnTo>
                    <a:pt x="19" y="65"/>
                  </a:lnTo>
                  <a:lnTo>
                    <a:pt x="14" y="63"/>
                  </a:lnTo>
                  <a:lnTo>
                    <a:pt x="12" y="61"/>
                  </a:lnTo>
                  <a:lnTo>
                    <a:pt x="9" y="57"/>
                  </a:lnTo>
                  <a:lnTo>
                    <a:pt x="8" y="54"/>
                  </a:lnTo>
                  <a:lnTo>
                    <a:pt x="8" y="53"/>
                  </a:lnTo>
                  <a:lnTo>
                    <a:pt x="7" y="53"/>
                  </a:lnTo>
                  <a:lnTo>
                    <a:pt x="7" y="51"/>
                  </a:lnTo>
                  <a:lnTo>
                    <a:pt x="7" y="50"/>
                  </a:lnTo>
                  <a:lnTo>
                    <a:pt x="7" y="49"/>
                  </a:lnTo>
                  <a:lnTo>
                    <a:pt x="8" y="48"/>
                  </a:lnTo>
                  <a:lnTo>
                    <a:pt x="8" y="47"/>
                  </a:lnTo>
                  <a:lnTo>
                    <a:pt x="8" y="44"/>
                  </a:lnTo>
                  <a:lnTo>
                    <a:pt x="9" y="43"/>
                  </a:lnTo>
                  <a:lnTo>
                    <a:pt x="9" y="41"/>
                  </a:lnTo>
                  <a:lnTo>
                    <a:pt x="11" y="40"/>
                  </a:lnTo>
                  <a:lnTo>
                    <a:pt x="12" y="37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9" y="33"/>
                  </a:lnTo>
                  <a:lnTo>
                    <a:pt x="19" y="32"/>
                  </a:lnTo>
                  <a:lnTo>
                    <a:pt x="20" y="32"/>
                  </a:lnTo>
                  <a:lnTo>
                    <a:pt x="21" y="30"/>
                  </a:lnTo>
                  <a:lnTo>
                    <a:pt x="22" y="29"/>
                  </a:lnTo>
                  <a:lnTo>
                    <a:pt x="23" y="28"/>
                  </a:lnTo>
                  <a:lnTo>
                    <a:pt x="25" y="26"/>
                  </a:lnTo>
                  <a:lnTo>
                    <a:pt x="26" y="24"/>
                  </a:lnTo>
                  <a:lnTo>
                    <a:pt x="27" y="22"/>
                  </a:lnTo>
                  <a:lnTo>
                    <a:pt x="28" y="20"/>
                  </a:lnTo>
                  <a:lnTo>
                    <a:pt x="29" y="17"/>
                  </a:lnTo>
                  <a:lnTo>
                    <a:pt x="30" y="14"/>
                  </a:lnTo>
                  <a:lnTo>
                    <a:pt x="30" y="11"/>
                  </a:lnTo>
                  <a:lnTo>
                    <a:pt x="30" y="7"/>
                  </a:lnTo>
                  <a:lnTo>
                    <a:pt x="30" y="4"/>
                  </a:lnTo>
                  <a:lnTo>
                    <a:pt x="29" y="0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1" name="Freeform 57"/>
            <p:cNvSpPr>
              <a:spLocks/>
            </p:cNvSpPr>
            <p:nvPr/>
          </p:nvSpPr>
          <p:spPr bwMode="auto">
            <a:xfrm>
              <a:off x="1938" y="3391"/>
              <a:ext cx="24" cy="25"/>
            </a:xfrm>
            <a:custGeom>
              <a:avLst/>
              <a:gdLst>
                <a:gd name="T0" fmla="*/ 24 w 24"/>
                <a:gd name="T1" fmla="*/ 25 h 25"/>
                <a:gd name="T2" fmla="*/ 22 w 24"/>
                <a:gd name="T3" fmla="*/ 16 h 25"/>
                <a:gd name="T4" fmla="*/ 22 w 24"/>
                <a:gd name="T5" fmla="*/ 16 h 25"/>
                <a:gd name="T6" fmla="*/ 19 w 24"/>
                <a:gd name="T7" fmla="*/ 16 h 25"/>
                <a:gd name="T8" fmla="*/ 17 w 24"/>
                <a:gd name="T9" fmla="*/ 15 h 25"/>
                <a:gd name="T10" fmla="*/ 13 w 24"/>
                <a:gd name="T11" fmla="*/ 13 h 25"/>
                <a:gd name="T12" fmla="*/ 10 w 24"/>
                <a:gd name="T13" fmla="*/ 11 h 25"/>
                <a:gd name="T14" fmla="*/ 8 w 24"/>
                <a:gd name="T15" fmla="*/ 9 h 25"/>
                <a:gd name="T16" fmla="*/ 4 w 24"/>
                <a:gd name="T17" fmla="*/ 5 h 25"/>
                <a:gd name="T18" fmla="*/ 3 w 24"/>
                <a:gd name="T19" fmla="*/ 0 h 25"/>
                <a:gd name="T20" fmla="*/ 0 w 24"/>
                <a:gd name="T21" fmla="*/ 1 h 25"/>
                <a:gd name="T22" fmla="*/ 0 w 24"/>
                <a:gd name="T23" fmla="*/ 1 h 25"/>
                <a:gd name="T24" fmla="*/ 0 w 24"/>
                <a:gd name="T25" fmla="*/ 2 h 25"/>
                <a:gd name="T26" fmla="*/ 1 w 24"/>
                <a:gd name="T27" fmla="*/ 3 h 25"/>
                <a:gd name="T28" fmla="*/ 1 w 24"/>
                <a:gd name="T29" fmla="*/ 4 h 25"/>
                <a:gd name="T30" fmla="*/ 1 w 24"/>
                <a:gd name="T31" fmla="*/ 5 h 25"/>
                <a:gd name="T32" fmla="*/ 2 w 24"/>
                <a:gd name="T33" fmla="*/ 8 h 25"/>
                <a:gd name="T34" fmla="*/ 3 w 24"/>
                <a:gd name="T35" fmla="*/ 9 h 25"/>
                <a:gd name="T36" fmla="*/ 4 w 24"/>
                <a:gd name="T37" fmla="*/ 11 h 25"/>
                <a:gd name="T38" fmla="*/ 5 w 24"/>
                <a:gd name="T39" fmla="*/ 13 h 25"/>
                <a:gd name="T40" fmla="*/ 6 w 24"/>
                <a:gd name="T41" fmla="*/ 16 h 25"/>
                <a:gd name="T42" fmla="*/ 9 w 24"/>
                <a:gd name="T43" fmla="*/ 18 h 25"/>
                <a:gd name="T44" fmla="*/ 11 w 24"/>
                <a:gd name="T45" fmla="*/ 19 h 25"/>
                <a:gd name="T46" fmla="*/ 13 w 24"/>
                <a:gd name="T47" fmla="*/ 22 h 25"/>
                <a:gd name="T48" fmla="*/ 17 w 24"/>
                <a:gd name="T49" fmla="*/ 23 h 25"/>
                <a:gd name="T50" fmla="*/ 20 w 24"/>
                <a:gd name="T51" fmla="*/ 24 h 25"/>
                <a:gd name="T52" fmla="*/ 24 w 24"/>
                <a:gd name="T53" fmla="*/ 25 h 2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4"/>
                <a:gd name="T82" fmla="*/ 0 h 25"/>
                <a:gd name="T83" fmla="*/ 24 w 24"/>
                <a:gd name="T84" fmla="*/ 25 h 2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4" h="25">
                  <a:moveTo>
                    <a:pt x="24" y="25"/>
                  </a:moveTo>
                  <a:lnTo>
                    <a:pt x="22" y="16"/>
                  </a:lnTo>
                  <a:lnTo>
                    <a:pt x="19" y="16"/>
                  </a:lnTo>
                  <a:lnTo>
                    <a:pt x="17" y="15"/>
                  </a:lnTo>
                  <a:lnTo>
                    <a:pt x="13" y="13"/>
                  </a:lnTo>
                  <a:lnTo>
                    <a:pt x="10" y="11"/>
                  </a:lnTo>
                  <a:lnTo>
                    <a:pt x="8" y="9"/>
                  </a:lnTo>
                  <a:lnTo>
                    <a:pt x="4" y="5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8"/>
                  </a:lnTo>
                  <a:lnTo>
                    <a:pt x="3" y="9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6" y="16"/>
                  </a:lnTo>
                  <a:lnTo>
                    <a:pt x="9" y="18"/>
                  </a:lnTo>
                  <a:lnTo>
                    <a:pt x="11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20" y="24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rgbClr val="169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2" name="Freeform 58"/>
            <p:cNvSpPr>
              <a:spLocks/>
            </p:cNvSpPr>
            <p:nvPr/>
          </p:nvSpPr>
          <p:spPr bwMode="auto">
            <a:xfrm>
              <a:off x="1938" y="3363"/>
              <a:ext cx="13" cy="31"/>
            </a:xfrm>
            <a:custGeom>
              <a:avLst/>
              <a:gdLst>
                <a:gd name="T0" fmla="*/ 11 w 13"/>
                <a:gd name="T1" fmla="*/ 0 h 31"/>
                <a:gd name="T2" fmla="*/ 13 w 13"/>
                <a:gd name="T3" fmla="*/ 7 h 31"/>
                <a:gd name="T4" fmla="*/ 13 w 13"/>
                <a:gd name="T5" fmla="*/ 8 h 31"/>
                <a:gd name="T6" fmla="*/ 12 w 13"/>
                <a:gd name="T7" fmla="*/ 8 h 31"/>
                <a:gd name="T8" fmla="*/ 12 w 13"/>
                <a:gd name="T9" fmla="*/ 8 h 31"/>
                <a:gd name="T10" fmla="*/ 11 w 13"/>
                <a:gd name="T11" fmla="*/ 9 h 31"/>
                <a:gd name="T12" fmla="*/ 10 w 13"/>
                <a:gd name="T13" fmla="*/ 10 h 31"/>
                <a:gd name="T14" fmla="*/ 9 w 13"/>
                <a:gd name="T15" fmla="*/ 11 h 31"/>
                <a:gd name="T16" fmla="*/ 9 w 13"/>
                <a:gd name="T17" fmla="*/ 12 h 31"/>
                <a:gd name="T18" fmla="*/ 8 w 13"/>
                <a:gd name="T19" fmla="*/ 14 h 31"/>
                <a:gd name="T20" fmla="*/ 6 w 13"/>
                <a:gd name="T21" fmla="*/ 15 h 31"/>
                <a:gd name="T22" fmla="*/ 5 w 13"/>
                <a:gd name="T23" fmla="*/ 17 h 31"/>
                <a:gd name="T24" fmla="*/ 4 w 13"/>
                <a:gd name="T25" fmla="*/ 19 h 31"/>
                <a:gd name="T26" fmla="*/ 3 w 13"/>
                <a:gd name="T27" fmla="*/ 21 h 31"/>
                <a:gd name="T28" fmla="*/ 3 w 13"/>
                <a:gd name="T29" fmla="*/ 23 h 31"/>
                <a:gd name="T30" fmla="*/ 3 w 13"/>
                <a:gd name="T31" fmla="*/ 25 h 31"/>
                <a:gd name="T32" fmla="*/ 3 w 13"/>
                <a:gd name="T33" fmla="*/ 28 h 31"/>
                <a:gd name="T34" fmla="*/ 3 w 13"/>
                <a:gd name="T35" fmla="*/ 31 h 31"/>
                <a:gd name="T36" fmla="*/ 1 w 13"/>
                <a:gd name="T37" fmla="*/ 31 h 31"/>
                <a:gd name="T38" fmla="*/ 1 w 13"/>
                <a:gd name="T39" fmla="*/ 31 h 31"/>
                <a:gd name="T40" fmla="*/ 1 w 13"/>
                <a:gd name="T41" fmla="*/ 31 h 31"/>
                <a:gd name="T42" fmla="*/ 0 w 13"/>
                <a:gd name="T43" fmla="*/ 30 h 31"/>
                <a:gd name="T44" fmla="*/ 0 w 13"/>
                <a:gd name="T45" fmla="*/ 29 h 31"/>
                <a:gd name="T46" fmla="*/ 0 w 13"/>
                <a:gd name="T47" fmla="*/ 28 h 31"/>
                <a:gd name="T48" fmla="*/ 0 w 13"/>
                <a:gd name="T49" fmla="*/ 25 h 31"/>
                <a:gd name="T50" fmla="*/ 0 w 13"/>
                <a:gd name="T51" fmla="*/ 23 h 31"/>
                <a:gd name="T52" fmla="*/ 0 w 13"/>
                <a:gd name="T53" fmla="*/ 21 h 31"/>
                <a:gd name="T54" fmla="*/ 0 w 13"/>
                <a:gd name="T55" fmla="*/ 18 h 31"/>
                <a:gd name="T56" fmla="*/ 1 w 13"/>
                <a:gd name="T57" fmla="*/ 16 h 31"/>
                <a:gd name="T58" fmla="*/ 1 w 13"/>
                <a:gd name="T59" fmla="*/ 14 h 31"/>
                <a:gd name="T60" fmla="*/ 2 w 13"/>
                <a:gd name="T61" fmla="*/ 10 h 31"/>
                <a:gd name="T62" fmla="*/ 4 w 13"/>
                <a:gd name="T63" fmla="*/ 8 h 31"/>
                <a:gd name="T64" fmla="*/ 6 w 13"/>
                <a:gd name="T65" fmla="*/ 5 h 31"/>
                <a:gd name="T66" fmla="*/ 9 w 13"/>
                <a:gd name="T67" fmla="*/ 2 h 31"/>
                <a:gd name="T68" fmla="*/ 11 w 13"/>
                <a:gd name="T69" fmla="*/ 0 h 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"/>
                <a:gd name="T106" fmla="*/ 0 h 31"/>
                <a:gd name="T107" fmla="*/ 13 w 13"/>
                <a:gd name="T108" fmla="*/ 31 h 3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" h="31">
                  <a:moveTo>
                    <a:pt x="11" y="0"/>
                  </a:moveTo>
                  <a:lnTo>
                    <a:pt x="13" y="7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9" y="11"/>
                  </a:lnTo>
                  <a:lnTo>
                    <a:pt x="9" y="12"/>
                  </a:lnTo>
                  <a:lnTo>
                    <a:pt x="8" y="14"/>
                  </a:lnTo>
                  <a:lnTo>
                    <a:pt x="6" y="15"/>
                  </a:lnTo>
                  <a:lnTo>
                    <a:pt x="5" y="17"/>
                  </a:lnTo>
                  <a:lnTo>
                    <a:pt x="4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3" y="28"/>
                  </a:lnTo>
                  <a:lnTo>
                    <a:pt x="3" y="31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2" y="10"/>
                  </a:lnTo>
                  <a:lnTo>
                    <a:pt x="4" y="8"/>
                  </a:lnTo>
                  <a:lnTo>
                    <a:pt x="6" y="5"/>
                  </a:lnTo>
                  <a:lnTo>
                    <a:pt x="9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7F6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3" name="Freeform 59"/>
            <p:cNvSpPr>
              <a:spLocks/>
            </p:cNvSpPr>
            <p:nvPr/>
          </p:nvSpPr>
          <p:spPr bwMode="auto">
            <a:xfrm>
              <a:off x="1940" y="3384"/>
              <a:ext cx="2" cy="13"/>
            </a:xfrm>
            <a:custGeom>
              <a:avLst/>
              <a:gdLst>
                <a:gd name="T0" fmla="*/ 2 w 2"/>
                <a:gd name="T1" fmla="*/ 0 h 13"/>
                <a:gd name="T2" fmla="*/ 2 w 2"/>
                <a:gd name="T3" fmla="*/ 0 h 13"/>
                <a:gd name="T4" fmla="*/ 2 w 2"/>
                <a:gd name="T5" fmla="*/ 0 h 13"/>
                <a:gd name="T6" fmla="*/ 2 w 2"/>
                <a:gd name="T7" fmla="*/ 0 h 13"/>
                <a:gd name="T8" fmla="*/ 1 w 2"/>
                <a:gd name="T9" fmla="*/ 0 h 13"/>
                <a:gd name="T10" fmla="*/ 1 w 2"/>
                <a:gd name="T11" fmla="*/ 1 h 13"/>
                <a:gd name="T12" fmla="*/ 1 w 2"/>
                <a:gd name="T13" fmla="*/ 1 h 13"/>
                <a:gd name="T14" fmla="*/ 1 w 2"/>
                <a:gd name="T15" fmla="*/ 2 h 13"/>
                <a:gd name="T16" fmla="*/ 1 w 2"/>
                <a:gd name="T17" fmla="*/ 3 h 13"/>
                <a:gd name="T18" fmla="*/ 1 w 2"/>
                <a:gd name="T19" fmla="*/ 3 h 13"/>
                <a:gd name="T20" fmla="*/ 0 w 2"/>
                <a:gd name="T21" fmla="*/ 4 h 13"/>
                <a:gd name="T22" fmla="*/ 0 w 2"/>
                <a:gd name="T23" fmla="*/ 5 h 13"/>
                <a:gd name="T24" fmla="*/ 0 w 2"/>
                <a:gd name="T25" fmla="*/ 8 h 13"/>
                <a:gd name="T26" fmla="*/ 0 w 2"/>
                <a:gd name="T27" fmla="*/ 9 h 13"/>
                <a:gd name="T28" fmla="*/ 0 w 2"/>
                <a:gd name="T29" fmla="*/ 10 h 13"/>
                <a:gd name="T30" fmla="*/ 0 w 2"/>
                <a:gd name="T31" fmla="*/ 12 h 13"/>
                <a:gd name="T32" fmla="*/ 0 w 2"/>
                <a:gd name="T33" fmla="*/ 13 h 13"/>
                <a:gd name="T34" fmla="*/ 2 w 2"/>
                <a:gd name="T35" fmla="*/ 11 h 13"/>
                <a:gd name="T36" fmla="*/ 2 w 2"/>
                <a:gd name="T37" fmla="*/ 10 h 13"/>
                <a:gd name="T38" fmla="*/ 2 w 2"/>
                <a:gd name="T39" fmla="*/ 10 h 13"/>
                <a:gd name="T40" fmla="*/ 1 w 2"/>
                <a:gd name="T41" fmla="*/ 8 h 13"/>
                <a:gd name="T42" fmla="*/ 1 w 2"/>
                <a:gd name="T43" fmla="*/ 7 h 13"/>
                <a:gd name="T44" fmla="*/ 1 w 2"/>
                <a:gd name="T45" fmla="*/ 4 h 13"/>
                <a:gd name="T46" fmla="*/ 1 w 2"/>
                <a:gd name="T47" fmla="*/ 3 h 13"/>
                <a:gd name="T48" fmla="*/ 1 w 2"/>
                <a:gd name="T49" fmla="*/ 1 h 13"/>
                <a:gd name="T50" fmla="*/ 2 w 2"/>
                <a:gd name="T51" fmla="*/ 0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"/>
                <a:gd name="T79" fmla="*/ 0 h 13"/>
                <a:gd name="T80" fmla="*/ 2 w 2"/>
                <a:gd name="T81" fmla="*/ 13 h 1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" h="13">
                  <a:moveTo>
                    <a:pt x="2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69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4" name="Freeform 60"/>
            <p:cNvSpPr>
              <a:spLocks/>
            </p:cNvSpPr>
            <p:nvPr/>
          </p:nvSpPr>
          <p:spPr bwMode="auto">
            <a:xfrm>
              <a:off x="1938" y="3384"/>
              <a:ext cx="3" cy="13"/>
            </a:xfrm>
            <a:custGeom>
              <a:avLst/>
              <a:gdLst>
                <a:gd name="T0" fmla="*/ 0 w 3"/>
                <a:gd name="T1" fmla="*/ 3 h 13"/>
                <a:gd name="T2" fmla="*/ 0 w 3"/>
                <a:gd name="T3" fmla="*/ 3 h 13"/>
                <a:gd name="T4" fmla="*/ 0 w 3"/>
                <a:gd name="T5" fmla="*/ 4 h 13"/>
                <a:gd name="T6" fmla="*/ 0 w 3"/>
                <a:gd name="T7" fmla="*/ 5 h 13"/>
                <a:gd name="T8" fmla="*/ 0 w 3"/>
                <a:gd name="T9" fmla="*/ 7 h 13"/>
                <a:gd name="T10" fmla="*/ 0 w 3"/>
                <a:gd name="T11" fmla="*/ 9 h 13"/>
                <a:gd name="T12" fmla="*/ 0 w 3"/>
                <a:gd name="T13" fmla="*/ 10 h 13"/>
                <a:gd name="T14" fmla="*/ 1 w 3"/>
                <a:gd name="T15" fmla="*/ 12 h 13"/>
                <a:gd name="T16" fmla="*/ 1 w 3"/>
                <a:gd name="T17" fmla="*/ 13 h 13"/>
                <a:gd name="T18" fmla="*/ 2 w 3"/>
                <a:gd name="T19" fmla="*/ 13 h 13"/>
                <a:gd name="T20" fmla="*/ 1 w 3"/>
                <a:gd name="T21" fmla="*/ 13 h 13"/>
                <a:gd name="T22" fmla="*/ 1 w 3"/>
                <a:gd name="T23" fmla="*/ 12 h 13"/>
                <a:gd name="T24" fmla="*/ 2 w 3"/>
                <a:gd name="T25" fmla="*/ 12 h 13"/>
                <a:gd name="T26" fmla="*/ 2 w 3"/>
                <a:gd name="T27" fmla="*/ 11 h 13"/>
                <a:gd name="T28" fmla="*/ 2 w 3"/>
                <a:gd name="T29" fmla="*/ 10 h 13"/>
                <a:gd name="T30" fmla="*/ 2 w 3"/>
                <a:gd name="T31" fmla="*/ 9 h 13"/>
                <a:gd name="T32" fmla="*/ 2 w 3"/>
                <a:gd name="T33" fmla="*/ 8 h 13"/>
                <a:gd name="T34" fmla="*/ 2 w 3"/>
                <a:gd name="T35" fmla="*/ 7 h 13"/>
                <a:gd name="T36" fmla="*/ 2 w 3"/>
                <a:gd name="T37" fmla="*/ 5 h 13"/>
                <a:gd name="T38" fmla="*/ 2 w 3"/>
                <a:gd name="T39" fmla="*/ 4 h 13"/>
                <a:gd name="T40" fmla="*/ 2 w 3"/>
                <a:gd name="T41" fmla="*/ 3 h 13"/>
                <a:gd name="T42" fmla="*/ 2 w 3"/>
                <a:gd name="T43" fmla="*/ 2 h 13"/>
                <a:gd name="T44" fmla="*/ 3 w 3"/>
                <a:gd name="T45" fmla="*/ 2 h 13"/>
                <a:gd name="T46" fmla="*/ 3 w 3"/>
                <a:gd name="T47" fmla="*/ 1 h 13"/>
                <a:gd name="T48" fmla="*/ 3 w 3"/>
                <a:gd name="T49" fmla="*/ 0 h 13"/>
                <a:gd name="T50" fmla="*/ 0 w 3"/>
                <a:gd name="T51" fmla="*/ 3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"/>
                <a:gd name="T79" fmla="*/ 0 h 13"/>
                <a:gd name="T80" fmla="*/ 3 w 3"/>
                <a:gd name="T81" fmla="*/ 13 h 1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" h="13">
                  <a:moveTo>
                    <a:pt x="0" y="3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7F6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5" name="Freeform 61"/>
            <p:cNvSpPr>
              <a:spLocks/>
            </p:cNvSpPr>
            <p:nvPr/>
          </p:nvSpPr>
          <p:spPr bwMode="auto">
            <a:xfrm>
              <a:off x="1949" y="3357"/>
              <a:ext cx="7" cy="13"/>
            </a:xfrm>
            <a:custGeom>
              <a:avLst/>
              <a:gdLst>
                <a:gd name="T0" fmla="*/ 6 w 7"/>
                <a:gd name="T1" fmla="*/ 0 h 13"/>
                <a:gd name="T2" fmla="*/ 5 w 7"/>
                <a:gd name="T3" fmla="*/ 1 h 13"/>
                <a:gd name="T4" fmla="*/ 5 w 7"/>
                <a:gd name="T5" fmla="*/ 2 h 13"/>
                <a:gd name="T6" fmla="*/ 4 w 7"/>
                <a:gd name="T7" fmla="*/ 3 h 13"/>
                <a:gd name="T8" fmla="*/ 2 w 7"/>
                <a:gd name="T9" fmla="*/ 5 h 13"/>
                <a:gd name="T10" fmla="*/ 1 w 7"/>
                <a:gd name="T11" fmla="*/ 5 h 13"/>
                <a:gd name="T12" fmla="*/ 1 w 7"/>
                <a:gd name="T13" fmla="*/ 6 h 13"/>
                <a:gd name="T14" fmla="*/ 1 w 7"/>
                <a:gd name="T15" fmla="*/ 6 h 13"/>
                <a:gd name="T16" fmla="*/ 0 w 7"/>
                <a:gd name="T17" fmla="*/ 6 h 13"/>
                <a:gd name="T18" fmla="*/ 2 w 7"/>
                <a:gd name="T19" fmla="*/ 13 h 13"/>
                <a:gd name="T20" fmla="*/ 2 w 7"/>
                <a:gd name="T21" fmla="*/ 13 h 13"/>
                <a:gd name="T22" fmla="*/ 4 w 7"/>
                <a:gd name="T23" fmla="*/ 13 h 13"/>
                <a:gd name="T24" fmla="*/ 4 w 7"/>
                <a:gd name="T25" fmla="*/ 13 h 13"/>
                <a:gd name="T26" fmla="*/ 4 w 7"/>
                <a:gd name="T27" fmla="*/ 11 h 13"/>
                <a:gd name="T28" fmla="*/ 5 w 7"/>
                <a:gd name="T29" fmla="*/ 11 h 13"/>
                <a:gd name="T30" fmla="*/ 5 w 7"/>
                <a:gd name="T31" fmla="*/ 11 h 13"/>
                <a:gd name="T32" fmla="*/ 5 w 7"/>
                <a:gd name="T33" fmla="*/ 11 h 13"/>
                <a:gd name="T34" fmla="*/ 5 w 7"/>
                <a:gd name="T35" fmla="*/ 10 h 13"/>
                <a:gd name="T36" fmla="*/ 6 w 7"/>
                <a:gd name="T37" fmla="*/ 9 h 13"/>
                <a:gd name="T38" fmla="*/ 6 w 7"/>
                <a:gd name="T39" fmla="*/ 7 h 13"/>
                <a:gd name="T40" fmla="*/ 6 w 7"/>
                <a:gd name="T41" fmla="*/ 6 h 13"/>
                <a:gd name="T42" fmla="*/ 7 w 7"/>
                <a:gd name="T43" fmla="*/ 5 h 13"/>
                <a:gd name="T44" fmla="*/ 7 w 7"/>
                <a:gd name="T45" fmla="*/ 2 h 13"/>
                <a:gd name="T46" fmla="*/ 6 w 7"/>
                <a:gd name="T47" fmla="*/ 2 h 13"/>
                <a:gd name="T48" fmla="*/ 6 w 7"/>
                <a:gd name="T49" fmla="*/ 1 h 13"/>
                <a:gd name="T50" fmla="*/ 6 w 7"/>
                <a:gd name="T51" fmla="*/ 0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"/>
                <a:gd name="T79" fmla="*/ 0 h 13"/>
                <a:gd name="T80" fmla="*/ 7 w 7"/>
                <a:gd name="T81" fmla="*/ 13 h 1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" h="13">
                  <a:moveTo>
                    <a:pt x="6" y="0"/>
                  </a:moveTo>
                  <a:lnTo>
                    <a:pt x="5" y="1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6" y="9"/>
                  </a:lnTo>
                  <a:lnTo>
                    <a:pt x="6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7F6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6" name="Freeform 62"/>
            <p:cNvSpPr>
              <a:spLocks/>
            </p:cNvSpPr>
            <p:nvPr/>
          </p:nvSpPr>
          <p:spPr bwMode="auto">
            <a:xfrm>
              <a:off x="1954" y="3338"/>
              <a:ext cx="10" cy="29"/>
            </a:xfrm>
            <a:custGeom>
              <a:avLst/>
              <a:gdLst>
                <a:gd name="T0" fmla="*/ 8 w 10"/>
                <a:gd name="T1" fmla="*/ 0 h 29"/>
                <a:gd name="T2" fmla="*/ 6 w 10"/>
                <a:gd name="T3" fmla="*/ 0 h 29"/>
                <a:gd name="T4" fmla="*/ 6 w 10"/>
                <a:gd name="T5" fmla="*/ 3 h 29"/>
                <a:gd name="T6" fmla="*/ 6 w 10"/>
                <a:gd name="T7" fmla="*/ 4 h 29"/>
                <a:gd name="T8" fmla="*/ 6 w 10"/>
                <a:gd name="T9" fmla="*/ 5 h 29"/>
                <a:gd name="T10" fmla="*/ 6 w 10"/>
                <a:gd name="T11" fmla="*/ 6 h 29"/>
                <a:gd name="T12" fmla="*/ 6 w 10"/>
                <a:gd name="T13" fmla="*/ 7 h 29"/>
                <a:gd name="T14" fmla="*/ 6 w 10"/>
                <a:gd name="T15" fmla="*/ 8 h 29"/>
                <a:gd name="T16" fmla="*/ 6 w 10"/>
                <a:gd name="T17" fmla="*/ 10 h 29"/>
                <a:gd name="T18" fmla="*/ 6 w 10"/>
                <a:gd name="T19" fmla="*/ 11 h 29"/>
                <a:gd name="T20" fmla="*/ 4 w 10"/>
                <a:gd name="T21" fmla="*/ 12 h 29"/>
                <a:gd name="T22" fmla="*/ 4 w 10"/>
                <a:gd name="T23" fmla="*/ 13 h 29"/>
                <a:gd name="T24" fmla="*/ 4 w 10"/>
                <a:gd name="T25" fmla="*/ 14 h 29"/>
                <a:gd name="T26" fmla="*/ 3 w 10"/>
                <a:gd name="T27" fmla="*/ 15 h 29"/>
                <a:gd name="T28" fmla="*/ 3 w 10"/>
                <a:gd name="T29" fmla="*/ 17 h 29"/>
                <a:gd name="T30" fmla="*/ 2 w 10"/>
                <a:gd name="T31" fmla="*/ 18 h 29"/>
                <a:gd name="T32" fmla="*/ 2 w 10"/>
                <a:gd name="T33" fmla="*/ 18 h 29"/>
                <a:gd name="T34" fmla="*/ 1 w 10"/>
                <a:gd name="T35" fmla="*/ 19 h 29"/>
                <a:gd name="T36" fmla="*/ 1 w 10"/>
                <a:gd name="T37" fmla="*/ 20 h 29"/>
                <a:gd name="T38" fmla="*/ 1 w 10"/>
                <a:gd name="T39" fmla="*/ 21 h 29"/>
                <a:gd name="T40" fmla="*/ 2 w 10"/>
                <a:gd name="T41" fmla="*/ 21 h 29"/>
                <a:gd name="T42" fmla="*/ 2 w 10"/>
                <a:gd name="T43" fmla="*/ 24 h 29"/>
                <a:gd name="T44" fmla="*/ 1 w 10"/>
                <a:gd name="T45" fmla="*/ 25 h 29"/>
                <a:gd name="T46" fmla="*/ 1 w 10"/>
                <a:gd name="T47" fmla="*/ 26 h 29"/>
                <a:gd name="T48" fmla="*/ 1 w 10"/>
                <a:gd name="T49" fmla="*/ 28 h 29"/>
                <a:gd name="T50" fmla="*/ 0 w 10"/>
                <a:gd name="T51" fmla="*/ 29 h 29"/>
                <a:gd name="T52" fmla="*/ 3 w 10"/>
                <a:gd name="T53" fmla="*/ 27 h 29"/>
                <a:gd name="T54" fmla="*/ 4 w 10"/>
                <a:gd name="T55" fmla="*/ 25 h 29"/>
                <a:gd name="T56" fmla="*/ 7 w 10"/>
                <a:gd name="T57" fmla="*/ 21 h 29"/>
                <a:gd name="T58" fmla="*/ 8 w 10"/>
                <a:gd name="T59" fmla="*/ 19 h 29"/>
                <a:gd name="T60" fmla="*/ 9 w 10"/>
                <a:gd name="T61" fmla="*/ 17 h 29"/>
                <a:gd name="T62" fmla="*/ 9 w 10"/>
                <a:gd name="T63" fmla="*/ 14 h 29"/>
                <a:gd name="T64" fmla="*/ 9 w 10"/>
                <a:gd name="T65" fmla="*/ 12 h 29"/>
                <a:gd name="T66" fmla="*/ 10 w 10"/>
                <a:gd name="T67" fmla="*/ 10 h 29"/>
                <a:gd name="T68" fmla="*/ 10 w 10"/>
                <a:gd name="T69" fmla="*/ 7 h 29"/>
                <a:gd name="T70" fmla="*/ 9 w 10"/>
                <a:gd name="T71" fmla="*/ 6 h 29"/>
                <a:gd name="T72" fmla="*/ 9 w 10"/>
                <a:gd name="T73" fmla="*/ 4 h 29"/>
                <a:gd name="T74" fmla="*/ 9 w 10"/>
                <a:gd name="T75" fmla="*/ 3 h 29"/>
                <a:gd name="T76" fmla="*/ 9 w 10"/>
                <a:gd name="T77" fmla="*/ 2 h 29"/>
                <a:gd name="T78" fmla="*/ 9 w 10"/>
                <a:gd name="T79" fmla="*/ 0 h 29"/>
                <a:gd name="T80" fmla="*/ 8 w 10"/>
                <a:gd name="T81" fmla="*/ 0 h 29"/>
                <a:gd name="T82" fmla="*/ 8 w 10"/>
                <a:gd name="T83" fmla="*/ 0 h 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"/>
                <a:gd name="T127" fmla="*/ 0 h 29"/>
                <a:gd name="T128" fmla="*/ 10 w 10"/>
                <a:gd name="T129" fmla="*/ 29 h 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" h="29">
                  <a:moveTo>
                    <a:pt x="8" y="0"/>
                  </a:moveTo>
                  <a:lnTo>
                    <a:pt x="6" y="0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2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2" y="24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0" y="29"/>
                  </a:lnTo>
                  <a:lnTo>
                    <a:pt x="3" y="27"/>
                  </a:lnTo>
                  <a:lnTo>
                    <a:pt x="4" y="25"/>
                  </a:lnTo>
                  <a:lnTo>
                    <a:pt x="7" y="21"/>
                  </a:lnTo>
                  <a:lnTo>
                    <a:pt x="8" y="19"/>
                  </a:lnTo>
                  <a:lnTo>
                    <a:pt x="9" y="17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5D5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7" name="Freeform 63"/>
            <p:cNvSpPr>
              <a:spLocks/>
            </p:cNvSpPr>
            <p:nvPr/>
          </p:nvSpPr>
          <p:spPr bwMode="auto">
            <a:xfrm>
              <a:off x="1947" y="3407"/>
              <a:ext cx="27" cy="53"/>
            </a:xfrm>
            <a:custGeom>
              <a:avLst/>
              <a:gdLst>
                <a:gd name="T0" fmla="*/ 22 w 27"/>
                <a:gd name="T1" fmla="*/ 4 h 53"/>
                <a:gd name="T2" fmla="*/ 22 w 27"/>
                <a:gd name="T3" fmla="*/ 4 h 53"/>
                <a:gd name="T4" fmla="*/ 20 w 27"/>
                <a:gd name="T5" fmla="*/ 7 h 53"/>
                <a:gd name="T6" fmla="*/ 17 w 27"/>
                <a:gd name="T7" fmla="*/ 9 h 53"/>
                <a:gd name="T8" fmla="*/ 14 w 27"/>
                <a:gd name="T9" fmla="*/ 11 h 53"/>
                <a:gd name="T10" fmla="*/ 14 w 27"/>
                <a:gd name="T11" fmla="*/ 13 h 53"/>
                <a:gd name="T12" fmla="*/ 11 w 27"/>
                <a:gd name="T13" fmla="*/ 14 h 53"/>
                <a:gd name="T14" fmla="*/ 10 w 27"/>
                <a:gd name="T15" fmla="*/ 16 h 53"/>
                <a:gd name="T16" fmla="*/ 8 w 27"/>
                <a:gd name="T17" fmla="*/ 18 h 53"/>
                <a:gd name="T18" fmla="*/ 7 w 27"/>
                <a:gd name="T19" fmla="*/ 22 h 53"/>
                <a:gd name="T20" fmla="*/ 6 w 27"/>
                <a:gd name="T21" fmla="*/ 25 h 53"/>
                <a:gd name="T22" fmla="*/ 7 w 27"/>
                <a:gd name="T23" fmla="*/ 29 h 53"/>
                <a:gd name="T24" fmla="*/ 7 w 27"/>
                <a:gd name="T25" fmla="*/ 32 h 53"/>
                <a:gd name="T26" fmla="*/ 9 w 27"/>
                <a:gd name="T27" fmla="*/ 36 h 53"/>
                <a:gd name="T28" fmla="*/ 14 w 27"/>
                <a:gd name="T29" fmla="*/ 40 h 53"/>
                <a:gd name="T30" fmla="*/ 22 w 27"/>
                <a:gd name="T31" fmla="*/ 45 h 53"/>
                <a:gd name="T32" fmla="*/ 20 w 27"/>
                <a:gd name="T33" fmla="*/ 53 h 53"/>
                <a:gd name="T34" fmla="*/ 18 w 27"/>
                <a:gd name="T35" fmla="*/ 53 h 53"/>
                <a:gd name="T36" fmla="*/ 17 w 27"/>
                <a:gd name="T37" fmla="*/ 52 h 53"/>
                <a:gd name="T38" fmla="*/ 14 w 27"/>
                <a:gd name="T39" fmla="*/ 51 h 53"/>
                <a:gd name="T40" fmla="*/ 11 w 27"/>
                <a:gd name="T41" fmla="*/ 48 h 53"/>
                <a:gd name="T42" fmla="*/ 8 w 27"/>
                <a:gd name="T43" fmla="*/ 46 h 53"/>
                <a:gd name="T44" fmla="*/ 4 w 27"/>
                <a:gd name="T45" fmla="*/ 43 h 53"/>
                <a:gd name="T46" fmla="*/ 2 w 27"/>
                <a:gd name="T47" fmla="*/ 37 h 53"/>
                <a:gd name="T48" fmla="*/ 0 w 27"/>
                <a:gd name="T49" fmla="*/ 31 h 53"/>
                <a:gd name="T50" fmla="*/ 0 w 27"/>
                <a:gd name="T51" fmla="*/ 30 h 53"/>
                <a:gd name="T52" fmla="*/ 0 w 27"/>
                <a:gd name="T53" fmla="*/ 28 h 53"/>
                <a:gd name="T54" fmla="*/ 0 w 27"/>
                <a:gd name="T55" fmla="*/ 24 h 53"/>
                <a:gd name="T56" fmla="*/ 0 w 27"/>
                <a:gd name="T57" fmla="*/ 19 h 53"/>
                <a:gd name="T58" fmla="*/ 1 w 27"/>
                <a:gd name="T59" fmla="*/ 15 h 53"/>
                <a:gd name="T60" fmla="*/ 3 w 27"/>
                <a:gd name="T61" fmla="*/ 9 h 53"/>
                <a:gd name="T62" fmla="*/ 7 w 27"/>
                <a:gd name="T63" fmla="*/ 4 h 53"/>
                <a:gd name="T64" fmla="*/ 13 w 27"/>
                <a:gd name="T65" fmla="*/ 0 h 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"/>
                <a:gd name="T100" fmla="*/ 0 h 53"/>
                <a:gd name="T101" fmla="*/ 27 w 27"/>
                <a:gd name="T102" fmla="*/ 53 h 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" h="53">
                  <a:moveTo>
                    <a:pt x="22" y="4"/>
                  </a:moveTo>
                  <a:lnTo>
                    <a:pt x="22" y="4"/>
                  </a:lnTo>
                  <a:lnTo>
                    <a:pt x="21" y="6"/>
                  </a:lnTo>
                  <a:lnTo>
                    <a:pt x="20" y="7"/>
                  </a:lnTo>
                  <a:lnTo>
                    <a:pt x="18" y="8"/>
                  </a:lnTo>
                  <a:lnTo>
                    <a:pt x="17" y="9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3" y="13"/>
                  </a:lnTo>
                  <a:lnTo>
                    <a:pt x="11" y="14"/>
                  </a:lnTo>
                  <a:lnTo>
                    <a:pt x="11" y="15"/>
                  </a:lnTo>
                  <a:lnTo>
                    <a:pt x="10" y="16"/>
                  </a:lnTo>
                  <a:lnTo>
                    <a:pt x="9" y="17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7" y="29"/>
                  </a:lnTo>
                  <a:lnTo>
                    <a:pt x="7" y="31"/>
                  </a:lnTo>
                  <a:lnTo>
                    <a:pt x="7" y="32"/>
                  </a:lnTo>
                  <a:lnTo>
                    <a:pt x="8" y="33"/>
                  </a:lnTo>
                  <a:lnTo>
                    <a:pt x="9" y="36"/>
                  </a:lnTo>
                  <a:lnTo>
                    <a:pt x="11" y="38"/>
                  </a:lnTo>
                  <a:lnTo>
                    <a:pt x="14" y="40"/>
                  </a:lnTo>
                  <a:lnTo>
                    <a:pt x="17" y="43"/>
                  </a:lnTo>
                  <a:lnTo>
                    <a:pt x="22" y="45"/>
                  </a:lnTo>
                  <a:lnTo>
                    <a:pt x="27" y="46"/>
                  </a:lnTo>
                  <a:lnTo>
                    <a:pt x="20" y="53"/>
                  </a:lnTo>
                  <a:lnTo>
                    <a:pt x="18" y="53"/>
                  </a:lnTo>
                  <a:lnTo>
                    <a:pt x="17" y="53"/>
                  </a:lnTo>
                  <a:lnTo>
                    <a:pt x="17" y="52"/>
                  </a:lnTo>
                  <a:lnTo>
                    <a:pt x="16" y="52"/>
                  </a:lnTo>
                  <a:lnTo>
                    <a:pt x="14" y="51"/>
                  </a:lnTo>
                  <a:lnTo>
                    <a:pt x="13" y="50"/>
                  </a:lnTo>
                  <a:lnTo>
                    <a:pt x="11" y="48"/>
                  </a:lnTo>
                  <a:lnTo>
                    <a:pt x="9" y="47"/>
                  </a:lnTo>
                  <a:lnTo>
                    <a:pt x="8" y="46"/>
                  </a:lnTo>
                  <a:lnTo>
                    <a:pt x="7" y="44"/>
                  </a:lnTo>
                  <a:lnTo>
                    <a:pt x="4" y="43"/>
                  </a:lnTo>
                  <a:lnTo>
                    <a:pt x="3" y="40"/>
                  </a:lnTo>
                  <a:lnTo>
                    <a:pt x="2" y="37"/>
                  </a:lnTo>
                  <a:lnTo>
                    <a:pt x="1" y="35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2" y="11"/>
                  </a:lnTo>
                  <a:lnTo>
                    <a:pt x="3" y="9"/>
                  </a:lnTo>
                  <a:lnTo>
                    <a:pt x="4" y="7"/>
                  </a:lnTo>
                  <a:lnTo>
                    <a:pt x="7" y="4"/>
                  </a:lnTo>
                  <a:lnTo>
                    <a:pt x="9" y="2"/>
                  </a:lnTo>
                  <a:lnTo>
                    <a:pt x="13" y="0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8" name="Freeform 64"/>
            <p:cNvSpPr>
              <a:spLocks/>
            </p:cNvSpPr>
            <p:nvPr/>
          </p:nvSpPr>
          <p:spPr bwMode="auto">
            <a:xfrm>
              <a:off x="1948" y="3437"/>
              <a:ext cx="24" cy="24"/>
            </a:xfrm>
            <a:custGeom>
              <a:avLst/>
              <a:gdLst>
                <a:gd name="T0" fmla="*/ 24 w 24"/>
                <a:gd name="T1" fmla="*/ 24 h 24"/>
                <a:gd name="T2" fmla="*/ 22 w 24"/>
                <a:gd name="T3" fmla="*/ 16 h 24"/>
                <a:gd name="T4" fmla="*/ 22 w 24"/>
                <a:gd name="T5" fmla="*/ 16 h 24"/>
                <a:gd name="T6" fmla="*/ 20 w 24"/>
                <a:gd name="T7" fmla="*/ 16 h 24"/>
                <a:gd name="T8" fmla="*/ 17 w 24"/>
                <a:gd name="T9" fmla="*/ 15 h 24"/>
                <a:gd name="T10" fmla="*/ 14 w 24"/>
                <a:gd name="T11" fmla="*/ 14 h 24"/>
                <a:gd name="T12" fmla="*/ 10 w 24"/>
                <a:gd name="T13" fmla="*/ 11 h 24"/>
                <a:gd name="T14" fmla="*/ 8 w 24"/>
                <a:gd name="T15" fmla="*/ 8 h 24"/>
                <a:gd name="T16" fmla="*/ 5 w 24"/>
                <a:gd name="T17" fmla="*/ 5 h 24"/>
                <a:gd name="T18" fmla="*/ 3 w 24"/>
                <a:gd name="T19" fmla="*/ 0 h 24"/>
                <a:gd name="T20" fmla="*/ 0 w 24"/>
                <a:gd name="T21" fmla="*/ 0 h 24"/>
                <a:gd name="T22" fmla="*/ 0 w 24"/>
                <a:gd name="T23" fmla="*/ 0 h 24"/>
                <a:gd name="T24" fmla="*/ 0 w 24"/>
                <a:gd name="T25" fmla="*/ 1 h 24"/>
                <a:gd name="T26" fmla="*/ 1 w 24"/>
                <a:gd name="T27" fmla="*/ 2 h 24"/>
                <a:gd name="T28" fmla="*/ 1 w 24"/>
                <a:gd name="T29" fmla="*/ 3 h 24"/>
                <a:gd name="T30" fmla="*/ 1 w 24"/>
                <a:gd name="T31" fmla="*/ 5 h 24"/>
                <a:gd name="T32" fmla="*/ 2 w 24"/>
                <a:gd name="T33" fmla="*/ 7 h 24"/>
                <a:gd name="T34" fmla="*/ 2 w 24"/>
                <a:gd name="T35" fmla="*/ 8 h 24"/>
                <a:gd name="T36" fmla="*/ 3 w 24"/>
                <a:gd name="T37" fmla="*/ 10 h 24"/>
                <a:gd name="T38" fmla="*/ 6 w 24"/>
                <a:gd name="T39" fmla="*/ 13 h 24"/>
                <a:gd name="T40" fmla="*/ 7 w 24"/>
                <a:gd name="T41" fmla="*/ 14 h 24"/>
                <a:gd name="T42" fmla="*/ 9 w 24"/>
                <a:gd name="T43" fmla="*/ 16 h 24"/>
                <a:gd name="T44" fmla="*/ 12 w 24"/>
                <a:gd name="T45" fmla="*/ 18 h 24"/>
                <a:gd name="T46" fmla="*/ 14 w 24"/>
                <a:gd name="T47" fmla="*/ 20 h 24"/>
                <a:gd name="T48" fmla="*/ 17 w 24"/>
                <a:gd name="T49" fmla="*/ 22 h 24"/>
                <a:gd name="T50" fmla="*/ 21 w 24"/>
                <a:gd name="T51" fmla="*/ 23 h 24"/>
                <a:gd name="T52" fmla="*/ 24 w 24"/>
                <a:gd name="T53" fmla="*/ 24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4"/>
                <a:gd name="T82" fmla="*/ 0 h 24"/>
                <a:gd name="T83" fmla="*/ 24 w 24"/>
                <a:gd name="T84" fmla="*/ 24 h 2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4" h="24">
                  <a:moveTo>
                    <a:pt x="24" y="24"/>
                  </a:moveTo>
                  <a:lnTo>
                    <a:pt x="22" y="16"/>
                  </a:lnTo>
                  <a:lnTo>
                    <a:pt x="20" y="16"/>
                  </a:lnTo>
                  <a:lnTo>
                    <a:pt x="17" y="15"/>
                  </a:lnTo>
                  <a:lnTo>
                    <a:pt x="14" y="14"/>
                  </a:lnTo>
                  <a:lnTo>
                    <a:pt x="10" y="11"/>
                  </a:lnTo>
                  <a:lnTo>
                    <a:pt x="8" y="8"/>
                  </a:lnTo>
                  <a:lnTo>
                    <a:pt x="5" y="5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6" y="13"/>
                  </a:lnTo>
                  <a:lnTo>
                    <a:pt x="7" y="14"/>
                  </a:lnTo>
                  <a:lnTo>
                    <a:pt x="9" y="16"/>
                  </a:lnTo>
                  <a:lnTo>
                    <a:pt x="12" y="18"/>
                  </a:lnTo>
                  <a:lnTo>
                    <a:pt x="14" y="20"/>
                  </a:lnTo>
                  <a:lnTo>
                    <a:pt x="17" y="22"/>
                  </a:lnTo>
                  <a:lnTo>
                    <a:pt x="21" y="23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169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9" name="Freeform 65"/>
            <p:cNvSpPr>
              <a:spLocks/>
            </p:cNvSpPr>
            <p:nvPr/>
          </p:nvSpPr>
          <p:spPr bwMode="auto">
            <a:xfrm>
              <a:off x="1948" y="3407"/>
              <a:ext cx="14" cy="33"/>
            </a:xfrm>
            <a:custGeom>
              <a:avLst/>
              <a:gdLst>
                <a:gd name="T0" fmla="*/ 12 w 14"/>
                <a:gd name="T1" fmla="*/ 0 h 33"/>
                <a:gd name="T2" fmla="*/ 14 w 14"/>
                <a:gd name="T3" fmla="*/ 9 h 33"/>
                <a:gd name="T4" fmla="*/ 14 w 14"/>
                <a:gd name="T5" fmla="*/ 10 h 33"/>
                <a:gd name="T6" fmla="*/ 14 w 14"/>
                <a:gd name="T7" fmla="*/ 10 h 33"/>
                <a:gd name="T8" fmla="*/ 13 w 14"/>
                <a:gd name="T9" fmla="*/ 10 h 33"/>
                <a:gd name="T10" fmla="*/ 12 w 14"/>
                <a:gd name="T11" fmla="*/ 11 h 33"/>
                <a:gd name="T12" fmla="*/ 12 w 14"/>
                <a:gd name="T13" fmla="*/ 11 h 33"/>
                <a:gd name="T14" fmla="*/ 10 w 14"/>
                <a:gd name="T15" fmla="*/ 13 h 33"/>
                <a:gd name="T16" fmla="*/ 9 w 14"/>
                <a:gd name="T17" fmla="*/ 14 h 33"/>
                <a:gd name="T18" fmla="*/ 8 w 14"/>
                <a:gd name="T19" fmla="*/ 15 h 33"/>
                <a:gd name="T20" fmla="*/ 7 w 14"/>
                <a:gd name="T21" fmla="*/ 17 h 33"/>
                <a:gd name="T22" fmla="*/ 6 w 14"/>
                <a:gd name="T23" fmla="*/ 18 h 33"/>
                <a:gd name="T24" fmla="*/ 5 w 14"/>
                <a:gd name="T25" fmla="*/ 21 h 33"/>
                <a:gd name="T26" fmla="*/ 5 w 14"/>
                <a:gd name="T27" fmla="*/ 23 h 33"/>
                <a:gd name="T28" fmla="*/ 3 w 14"/>
                <a:gd name="T29" fmla="*/ 25 h 33"/>
                <a:gd name="T30" fmla="*/ 3 w 14"/>
                <a:gd name="T31" fmla="*/ 28 h 33"/>
                <a:gd name="T32" fmla="*/ 3 w 14"/>
                <a:gd name="T33" fmla="*/ 30 h 33"/>
                <a:gd name="T34" fmla="*/ 3 w 14"/>
                <a:gd name="T35" fmla="*/ 32 h 33"/>
                <a:gd name="T36" fmla="*/ 1 w 14"/>
                <a:gd name="T37" fmla="*/ 33 h 33"/>
                <a:gd name="T38" fmla="*/ 1 w 14"/>
                <a:gd name="T39" fmla="*/ 32 h 33"/>
                <a:gd name="T40" fmla="*/ 1 w 14"/>
                <a:gd name="T41" fmla="*/ 32 h 33"/>
                <a:gd name="T42" fmla="*/ 0 w 14"/>
                <a:gd name="T43" fmla="*/ 31 h 33"/>
                <a:gd name="T44" fmla="*/ 0 w 14"/>
                <a:gd name="T45" fmla="*/ 30 h 33"/>
                <a:gd name="T46" fmla="*/ 0 w 14"/>
                <a:gd name="T47" fmla="*/ 28 h 33"/>
                <a:gd name="T48" fmla="*/ 0 w 14"/>
                <a:gd name="T49" fmla="*/ 26 h 33"/>
                <a:gd name="T50" fmla="*/ 0 w 14"/>
                <a:gd name="T51" fmla="*/ 24 h 33"/>
                <a:gd name="T52" fmla="*/ 0 w 14"/>
                <a:gd name="T53" fmla="*/ 22 h 33"/>
                <a:gd name="T54" fmla="*/ 0 w 14"/>
                <a:gd name="T55" fmla="*/ 19 h 33"/>
                <a:gd name="T56" fmla="*/ 1 w 14"/>
                <a:gd name="T57" fmla="*/ 17 h 33"/>
                <a:gd name="T58" fmla="*/ 1 w 14"/>
                <a:gd name="T59" fmla="*/ 14 h 33"/>
                <a:gd name="T60" fmla="*/ 2 w 14"/>
                <a:gd name="T61" fmla="*/ 11 h 33"/>
                <a:gd name="T62" fmla="*/ 5 w 14"/>
                <a:gd name="T63" fmla="*/ 8 h 33"/>
                <a:gd name="T64" fmla="*/ 6 w 14"/>
                <a:gd name="T65" fmla="*/ 6 h 33"/>
                <a:gd name="T66" fmla="*/ 9 w 14"/>
                <a:gd name="T67" fmla="*/ 2 h 33"/>
                <a:gd name="T68" fmla="*/ 12 w 14"/>
                <a:gd name="T69" fmla="*/ 0 h 3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"/>
                <a:gd name="T106" fmla="*/ 0 h 33"/>
                <a:gd name="T107" fmla="*/ 14 w 14"/>
                <a:gd name="T108" fmla="*/ 33 h 3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" h="33">
                  <a:moveTo>
                    <a:pt x="12" y="0"/>
                  </a:moveTo>
                  <a:lnTo>
                    <a:pt x="14" y="9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12" y="11"/>
                  </a:lnTo>
                  <a:lnTo>
                    <a:pt x="10" y="13"/>
                  </a:lnTo>
                  <a:lnTo>
                    <a:pt x="9" y="14"/>
                  </a:lnTo>
                  <a:lnTo>
                    <a:pt x="8" y="15"/>
                  </a:lnTo>
                  <a:lnTo>
                    <a:pt x="7" y="17"/>
                  </a:lnTo>
                  <a:lnTo>
                    <a:pt x="6" y="18"/>
                  </a:lnTo>
                  <a:lnTo>
                    <a:pt x="5" y="21"/>
                  </a:lnTo>
                  <a:lnTo>
                    <a:pt x="5" y="23"/>
                  </a:lnTo>
                  <a:lnTo>
                    <a:pt x="3" y="25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3" y="32"/>
                  </a:lnTo>
                  <a:lnTo>
                    <a:pt x="1" y="33"/>
                  </a:lnTo>
                  <a:lnTo>
                    <a:pt x="1" y="32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1" y="14"/>
                  </a:lnTo>
                  <a:lnTo>
                    <a:pt x="2" y="11"/>
                  </a:lnTo>
                  <a:lnTo>
                    <a:pt x="5" y="8"/>
                  </a:lnTo>
                  <a:lnTo>
                    <a:pt x="6" y="6"/>
                  </a:lnTo>
                  <a:lnTo>
                    <a:pt x="9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7F6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0" name="Freeform 66"/>
            <p:cNvSpPr>
              <a:spLocks/>
            </p:cNvSpPr>
            <p:nvPr/>
          </p:nvSpPr>
          <p:spPr bwMode="auto">
            <a:xfrm>
              <a:off x="1970" y="3377"/>
              <a:ext cx="4" cy="14"/>
            </a:xfrm>
            <a:custGeom>
              <a:avLst/>
              <a:gdLst>
                <a:gd name="T0" fmla="*/ 4 w 4"/>
                <a:gd name="T1" fmla="*/ 9 h 14"/>
                <a:gd name="T2" fmla="*/ 4 w 4"/>
                <a:gd name="T3" fmla="*/ 9 h 14"/>
                <a:gd name="T4" fmla="*/ 4 w 4"/>
                <a:gd name="T5" fmla="*/ 9 h 14"/>
                <a:gd name="T6" fmla="*/ 4 w 4"/>
                <a:gd name="T7" fmla="*/ 8 h 14"/>
                <a:gd name="T8" fmla="*/ 2 w 4"/>
                <a:gd name="T9" fmla="*/ 5 h 14"/>
                <a:gd name="T10" fmla="*/ 2 w 4"/>
                <a:gd name="T11" fmla="*/ 4 h 14"/>
                <a:gd name="T12" fmla="*/ 2 w 4"/>
                <a:gd name="T13" fmla="*/ 3 h 14"/>
                <a:gd name="T14" fmla="*/ 1 w 4"/>
                <a:gd name="T15" fmla="*/ 1 h 14"/>
                <a:gd name="T16" fmla="*/ 0 w 4"/>
                <a:gd name="T17" fmla="*/ 0 h 14"/>
                <a:gd name="T18" fmla="*/ 0 w 4"/>
                <a:gd name="T19" fmla="*/ 0 h 14"/>
                <a:gd name="T20" fmla="*/ 0 w 4"/>
                <a:gd name="T21" fmla="*/ 0 h 14"/>
                <a:gd name="T22" fmla="*/ 0 w 4"/>
                <a:gd name="T23" fmla="*/ 1 h 14"/>
                <a:gd name="T24" fmla="*/ 0 w 4"/>
                <a:gd name="T25" fmla="*/ 1 h 14"/>
                <a:gd name="T26" fmla="*/ 0 w 4"/>
                <a:gd name="T27" fmla="*/ 2 h 14"/>
                <a:gd name="T28" fmla="*/ 0 w 4"/>
                <a:gd name="T29" fmla="*/ 3 h 14"/>
                <a:gd name="T30" fmla="*/ 0 w 4"/>
                <a:gd name="T31" fmla="*/ 4 h 14"/>
                <a:gd name="T32" fmla="*/ 1 w 4"/>
                <a:gd name="T33" fmla="*/ 5 h 14"/>
                <a:gd name="T34" fmla="*/ 1 w 4"/>
                <a:gd name="T35" fmla="*/ 7 h 14"/>
                <a:gd name="T36" fmla="*/ 1 w 4"/>
                <a:gd name="T37" fmla="*/ 8 h 14"/>
                <a:gd name="T38" fmla="*/ 1 w 4"/>
                <a:gd name="T39" fmla="*/ 9 h 14"/>
                <a:gd name="T40" fmla="*/ 1 w 4"/>
                <a:gd name="T41" fmla="*/ 10 h 14"/>
                <a:gd name="T42" fmla="*/ 1 w 4"/>
                <a:gd name="T43" fmla="*/ 11 h 14"/>
                <a:gd name="T44" fmla="*/ 1 w 4"/>
                <a:gd name="T45" fmla="*/ 12 h 14"/>
                <a:gd name="T46" fmla="*/ 0 w 4"/>
                <a:gd name="T47" fmla="*/ 12 h 14"/>
                <a:gd name="T48" fmla="*/ 0 w 4"/>
                <a:gd name="T49" fmla="*/ 14 h 14"/>
                <a:gd name="T50" fmla="*/ 4 w 4"/>
                <a:gd name="T51" fmla="*/ 9 h 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"/>
                <a:gd name="T79" fmla="*/ 0 h 14"/>
                <a:gd name="T80" fmla="*/ 4 w 4"/>
                <a:gd name="T81" fmla="*/ 14 h 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" h="14">
                  <a:moveTo>
                    <a:pt x="4" y="9"/>
                  </a:moveTo>
                  <a:lnTo>
                    <a:pt x="4" y="9"/>
                  </a:lnTo>
                  <a:lnTo>
                    <a:pt x="4" y="8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D5D5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1" name="Freeform 67"/>
            <p:cNvSpPr>
              <a:spLocks/>
            </p:cNvSpPr>
            <p:nvPr/>
          </p:nvSpPr>
          <p:spPr bwMode="auto">
            <a:xfrm>
              <a:off x="1981" y="3422"/>
              <a:ext cx="3" cy="14"/>
            </a:xfrm>
            <a:custGeom>
              <a:avLst/>
              <a:gdLst>
                <a:gd name="T0" fmla="*/ 3 w 3"/>
                <a:gd name="T1" fmla="*/ 9 h 14"/>
                <a:gd name="T2" fmla="*/ 3 w 3"/>
                <a:gd name="T3" fmla="*/ 9 h 14"/>
                <a:gd name="T4" fmla="*/ 3 w 3"/>
                <a:gd name="T5" fmla="*/ 9 h 14"/>
                <a:gd name="T6" fmla="*/ 3 w 3"/>
                <a:gd name="T7" fmla="*/ 8 h 14"/>
                <a:gd name="T8" fmla="*/ 3 w 3"/>
                <a:gd name="T9" fmla="*/ 6 h 14"/>
                <a:gd name="T10" fmla="*/ 2 w 3"/>
                <a:gd name="T11" fmla="*/ 4 h 14"/>
                <a:gd name="T12" fmla="*/ 2 w 3"/>
                <a:gd name="T13" fmla="*/ 3 h 14"/>
                <a:gd name="T14" fmla="*/ 1 w 3"/>
                <a:gd name="T15" fmla="*/ 1 h 14"/>
                <a:gd name="T16" fmla="*/ 0 w 3"/>
                <a:gd name="T17" fmla="*/ 0 h 14"/>
                <a:gd name="T18" fmla="*/ 0 w 3"/>
                <a:gd name="T19" fmla="*/ 0 h 14"/>
                <a:gd name="T20" fmla="*/ 0 w 3"/>
                <a:gd name="T21" fmla="*/ 0 h 14"/>
                <a:gd name="T22" fmla="*/ 0 w 3"/>
                <a:gd name="T23" fmla="*/ 1 h 14"/>
                <a:gd name="T24" fmla="*/ 0 w 3"/>
                <a:gd name="T25" fmla="*/ 1 h 14"/>
                <a:gd name="T26" fmla="*/ 0 w 3"/>
                <a:gd name="T27" fmla="*/ 2 h 14"/>
                <a:gd name="T28" fmla="*/ 1 w 3"/>
                <a:gd name="T29" fmla="*/ 3 h 14"/>
                <a:gd name="T30" fmla="*/ 1 w 3"/>
                <a:gd name="T31" fmla="*/ 4 h 14"/>
                <a:gd name="T32" fmla="*/ 1 w 3"/>
                <a:gd name="T33" fmla="*/ 6 h 14"/>
                <a:gd name="T34" fmla="*/ 1 w 3"/>
                <a:gd name="T35" fmla="*/ 7 h 14"/>
                <a:gd name="T36" fmla="*/ 1 w 3"/>
                <a:gd name="T37" fmla="*/ 8 h 14"/>
                <a:gd name="T38" fmla="*/ 1 w 3"/>
                <a:gd name="T39" fmla="*/ 9 h 14"/>
                <a:gd name="T40" fmla="*/ 1 w 3"/>
                <a:gd name="T41" fmla="*/ 10 h 14"/>
                <a:gd name="T42" fmla="*/ 1 w 3"/>
                <a:gd name="T43" fmla="*/ 11 h 14"/>
                <a:gd name="T44" fmla="*/ 1 w 3"/>
                <a:gd name="T45" fmla="*/ 13 h 14"/>
                <a:gd name="T46" fmla="*/ 1 w 3"/>
                <a:gd name="T47" fmla="*/ 14 h 14"/>
                <a:gd name="T48" fmla="*/ 0 w 3"/>
                <a:gd name="T49" fmla="*/ 14 h 14"/>
                <a:gd name="T50" fmla="*/ 3 w 3"/>
                <a:gd name="T51" fmla="*/ 9 h 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"/>
                <a:gd name="T79" fmla="*/ 0 h 14"/>
                <a:gd name="T80" fmla="*/ 3 w 3"/>
                <a:gd name="T81" fmla="*/ 14 h 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" h="14">
                  <a:moveTo>
                    <a:pt x="3" y="9"/>
                  </a:moveTo>
                  <a:lnTo>
                    <a:pt x="3" y="9"/>
                  </a:lnTo>
                  <a:lnTo>
                    <a:pt x="3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D5D5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2" name="Freeform 68"/>
            <p:cNvSpPr>
              <a:spLocks/>
            </p:cNvSpPr>
            <p:nvPr/>
          </p:nvSpPr>
          <p:spPr bwMode="auto">
            <a:xfrm>
              <a:off x="1950" y="3428"/>
              <a:ext cx="3" cy="15"/>
            </a:xfrm>
            <a:custGeom>
              <a:avLst/>
              <a:gdLst>
                <a:gd name="T0" fmla="*/ 3 w 3"/>
                <a:gd name="T1" fmla="*/ 0 h 15"/>
                <a:gd name="T2" fmla="*/ 3 w 3"/>
                <a:gd name="T3" fmla="*/ 1 h 15"/>
                <a:gd name="T4" fmla="*/ 3 w 3"/>
                <a:gd name="T5" fmla="*/ 1 h 15"/>
                <a:gd name="T6" fmla="*/ 3 w 3"/>
                <a:gd name="T7" fmla="*/ 1 h 15"/>
                <a:gd name="T8" fmla="*/ 3 w 3"/>
                <a:gd name="T9" fmla="*/ 1 h 15"/>
                <a:gd name="T10" fmla="*/ 1 w 3"/>
                <a:gd name="T11" fmla="*/ 2 h 15"/>
                <a:gd name="T12" fmla="*/ 1 w 3"/>
                <a:gd name="T13" fmla="*/ 2 h 15"/>
                <a:gd name="T14" fmla="*/ 1 w 3"/>
                <a:gd name="T15" fmla="*/ 3 h 15"/>
                <a:gd name="T16" fmla="*/ 1 w 3"/>
                <a:gd name="T17" fmla="*/ 3 h 15"/>
                <a:gd name="T18" fmla="*/ 1 w 3"/>
                <a:gd name="T19" fmla="*/ 4 h 15"/>
                <a:gd name="T20" fmla="*/ 0 w 3"/>
                <a:gd name="T21" fmla="*/ 5 h 15"/>
                <a:gd name="T22" fmla="*/ 0 w 3"/>
                <a:gd name="T23" fmla="*/ 7 h 15"/>
                <a:gd name="T24" fmla="*/ 0 w 3"/>
                <a:gd name="T25" fmla="*/ 8 h 15"/>
                <a:gd name="T26" fmla="*/ 0 w 3"/>
                <a:gd name="T27" fmla="*/ 9 h 15"/>
                <a:gd name="T28" fmla="*/ 0 w 3"/>
                <a:gd name="T29" fmla="*/ 11 h 15"/>
                <a:gd name="T30" fmla="*/ 0 w 3"/>
                <a:gd name="T31" fmla="*/ 12 h 15"/>
                <a:gd name="T32" fmla="*/ 0 w 3"/>
                <a:gd name="T33" fmla="*/ 15 h 15"/>
                <a:gd name="T34" fmla="*/ 3 w 3"/>
                <a:gd name="T35" fmla="*/ 11 h 15"/>
                <a:gd name="T36" fmla="*/ 3 w 3"/>
                <a:gd name="T37" fmla="*/ 11 h 15"/>
                <a:gd name="T38" fmla="*/ 3 w 3"/>
                <a:gd name="T39" fmla="*/ 10 h 15"/>
                <a:gd name="T40" fmla="*/ 1 w 3"/>
                <a:gd name="T41" fmla="*/ 9 h 15"/>
                <a:gd name="T42" fmla="*/ 1 w 3"/>
                <a:gd name="T43" fmla="*/ 8 h 15"/>
                <a:gd name="T44" fmla="*/ 1 w 3"/>
                <a:gd name="T45" fmla="*/ 5 h 15"/>
                <a:gd name="T46" fmla="*/ 1 w 3"/>
                <a:gd name="T47" fmla="*/ 4 h 15"/>
                <a:gd name="T48" fmla="*/ 3 w 3"/>
                <a:gd name="T49" fmla="*/ 2 h 15"/>
                <a:gd name="T50" fmla="*/ 3 w 3"/>
                <a:gd name="T51" fmla="*/ 0 h 1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"/>
                <a:gd name="T79" fmla="*/ 0 h 15"/>
                <a:gd name="T80" fmla="*/ 3 w 3"/>
                <a:gd name="T81" fmla="*/ 15 h 1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" h="15">
                  <a:moveTo>
                    <a:pt x="3" y="0"/>
                  </a:moveTo>
                  <a:lnTo>
                    <a:pt x="3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5"/>
                  </a:lnTo>
                  <a:lnTo>
                    <a:pt x="1" y="4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69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3" name="Freeform 69"/>
            <p:cNvSpPr>
              <a:spLocks/>
            </p:cNvSpPr>
            <p:nvPr/>
          </p:nvSpPr>
          <p:spPr bwMode="auto">
            <a:xfrm>
              <a:off x="1948" y="3429"/>
              <a:ext cx="3" cy="14"/>
            </a:xfrm>
            <a:custGeom>
              <a:avLst/>
              <a:gdLst>
                <a:gd name="T0" fmla="*/ 0 w 3"/>
                <a:gd name="T1" fmla="*/ 3 h 14"/>
                <a:gd name="T2" fmla="*/ 0 w 3"/>
                <a:gd name="T3" fmla="*/ 3 h 14"/>
                <a:gd name="T4" fmla="*/ 0 w 3"/>
                <a:gd name="T5" fmla="*/ 4 h 14"/>
                <a:gd name="T6" fmla="*/ 0 w 3"/>
                <a:gd name="T7" fmla="*/ 6 h 14"/>
                <a:gd name="T8" fmla="*/ 0 w 3"/>
                <a:gd name="T9" fmla="*/ 7 h 14"/>
                <a:gd name="T10" fmla="*/ 0 w 3"/>
                <a:gd name="T11" fmla="*/ 8 h 14"/>
                <a:gd name="T12" fmla="*/ 0 w 3"/>
                <a:gd name="T13" fmla="*/ 10 h 14"/>
                <a:gd name="T14" fmla="*/ 1 w 3"/>
                <a:gd name="T15" fmla="*/ 11 h 14"/>
                <a:gd name="T16" fmla="*/ 2 w 3"/>
                <a:gd name="T17" fmla="*/ 14 h 14"/>
                <a:gd name="T18" fmla="*/ 2 w 3"/>
                <a:gd name="T19" fmla="*/ 14 h 14"/>
                <a:gd name="T20" fmla="*/ 1 w 3"/>
                <a:gd name="T21" fmla="*/ 13 h 14"/>
                <a:gd name="T22" fmla="*/ 2 w 3"/>
                <a:gd name="T23" fmla="*/ 13 h 14"/>
                <a:gd name="T24" fmla="*/ 1 w 3"/>
                <a:gd name="T25" fmla="*/ 11 h 14"/>
                <a:gd name="T26" fmla="*/ 2 w 3"/>
                <a:gd name="T27" fmla="*/ 11 h 14"/>
                <a:gd name="T28" fmla="*/ 2 w 3"/>
                <a:gd name="T29" fmla="*/ 10 h 14"/>
                <a:gd name="T30" fmla="*/ 2 w 3"/>
                <a:gd name="T31" fmla="*/ 9 h 14"/>
                <a:gd name="T32" fmla="*/ 2 w 3"/>
                <a:gd name="T33" fmla="*/ 8 h 14"/>
                <a:gd name="T34" fmla="*/ 2 w 3"/>
                <a:gd name="T35" fmla="*/ 7 h 14"/>
                <a:gd name="T36" fmla="*/ 2 w 3"/>
                <a:gd name="T37" fmla="*/ 6 h 14"/>
                <a:gd name="T38" fmla="*/ 2 w 3"/>
                <a:gd name="T39" fmla="*/ 4 h 14"/>
                <a:gd name="T40" fmla="*/ 2 w 3"/>
                <a:gd name="T41" fmla="*/ 3 h 14"/>
                <a:gd name="T42" fmla="*/ 2 w 3"/>
                <a:gd name="T43" fmla="*/ 2 h 14"/>
                <a:gd name="T44" fmla="*/ 3 w 3"/>
                <a:gd name="T45" fmla="*/ 1 h 14"/>
                <a:gd name="T46" fmla="*/ 3 w 3"/>
                <a:gd name="T47" fmla="*/ 0 h 14"/>
                <a:gd name="T48" fmla="*/ 3 w 3"/>
                <a:gd name="T49" fmla="*/ 0 h 14"/>
                <a:gd name="T50" fmla="*/ 0 w 3"/>
                <a:gd name="T51" fmla="*/ 3 h 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"/>
                <a:gd name="T79" fmla="*/ 0 h 14"/>
                <a:gd name="T80" fmla="*/ 3 w 3"/>
                <a:gd name="T81" fmla="*/ 14 h 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" h="14">
                  <a:moveTo>
                    <a:pt x="0" y="3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2" y="14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7F6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4" name="Freeform 70"/>
            <p:cNvSpPr>
              <a:spLocks/>
            </p:cNvSpPr>
            <p:nvPr/>
          </p:nvSpPr>
          <p:spPr bwMode="auto">
            <a:xfrm>
              <a:off x="1960" y="3402"/>
              <a:ext cx="5" cy="14"/>
            </a:xfrm>
            <a:custGeom>
              <a:avLst/>
              <a:gdLst>
                <a:gd name="T0" fmla="*/ 5 w 5"/>
                <a:gd name="T1" fmla="*/ 0 h 14"/>
                <a:gd name="T2" fmla="*/ 4 w 5"/>
                <a:gd name="T3" fmla="*/ 1 h 14"/>
                <a:gd name="T4" fmla="*/ 3 w 5"/>
                <a:gd name="T5" fmla="*/ 2 h 14"/>
                <a:gd name="T6" fmla="*/ 3 w 5"/>
                <a:gd name="T7" fmla="*/ 2 h 14"/>
                <a:gd name="T8" fmla="*/ 2 w 5"/>
                <a:gd name="T9" fmla="*/ 4 h 14"/>
                <a:gd name="T10" fmla="*/ 1 w 5"/>
                <a:gd name="T11" fmla="*/ 4 h 14"/>
                <a:gd name="T12" fmla="*/ 1 w 5"/>
                <a:gd name="T13" fmla="*/ 5 h 14"/>
                <a:gd name="T14" fmla="*/ 0 w 5"/>
                <a:gd name="T15" fmla="*/ 5 h 14"/>
                <a:gd name="T16" fmla="*/ 0 w 5"/>
                <a:gd name="T17" fmla="*/ 5 h 14"/>
                <a:gd name="T18" fmla="*/ 2 w 5"/>
                <a:gd name="T19" fmla="*/ 14 h 14"/>
                <a:gd name="T20" fmla="*/ 2 w 5"/>
                <a:gd name="T21" fmla="*/ 14 h 14"/>
                <a:gd name="T22" fmla="*/ 3 w 5"/>
                <a:gd name="T23" fmla="*/ 14 h 14"/>
                <a:gd name="T24" fmla="*/ 3 w 5"/>
                <a:gd name="T25" fmla="*/ 14 h 14"/>
                <a:gd name="T26" fmla="*/ 3 w 5"/>
                <a:gd name="T27" fmla="*/ 13 h 14"/>
                <a:gd name="T28" fmla="*/ 4 w 5"/>
                <a:gd name="T29" fmla="*/ 12 h 14"/>
                <a:gd name="T30" fmla="*/ 4 w 5"/>
                <a:gd name="T31" fmla="*/ 11 h 14"/>
                <a:gd name="T32" fmla="*/ 4 w 5"/>
                <a:gd name="T33" fmla="*/ 9 h 14"/>
                <a:gd name="T34" fmla="*/ 5 w 5"/>
                <a:gd name="T35" fmla="*/ 8 h 14"/>
                <a:gd name="T36" fmla="*/ 5 w 5"/>
                <a:gd name="T37" fmla="*/ 7 h 14"/>
                <a:gd name="T38" fmla="*/ 5 w 5"/>
                <a:gd name="T39" fmla="*/ 7 h 14"/>
                <a:gd name="T40" fmla="*/ 5 w 5"/>
                <a:gd name="T41" fmla="*/ 6 h 14"/>
                <a:gd name="T42" fmla="*/ 5 w 5"/>
                <a:gd name="T43" fmla="*/ 5 h 14"/>
                <a:gd name="T44" fmla="*/ 5 w 5"/>
                <a:gd name="T45" fmla="*/ 4 h 14"/>
                <a:gd name="T46" fmla="*/ 5 w 5"/>
                <a:gd name="T47" fmla="*/ 4 h 14"/>
                <a:gd name="T48" fmla="*/ 5 w 5"/>
                <a:gd name="T49" fmla="*/ 2 h 14"/>
                <a:gd name="T50" fmla="*/ 5 w 5"/>
                <a:gd name="T51" fmla="*/ 1 h 14"/>
                <a:gd name="T52" fmla="*/ 5 w 5"/>
                <a:gd name="T53" fmla="*/ 1 h 14"/>
                <a:gd name="T54" fmla="*/ 5 w 5"/>
                <a:gd name="T55" fmla="*/ 0 h 14"/>
                <a:gd name="T56" fmla="*/ 5 w 5"/>
                <a:gd name="T57" fmla="*/ 0 h 14"/>
                <a:gd name="T58" fmla="*/ 5 w 5"/>
                <a:gd name="T59" fmla="*/ 0 h 1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"/>
                <a:gd name="T91" fmla="*/ 0 h 14"/>
                <a:gd name="T92" fmla="*/ 5 w 5"/>
                <a:gd name="T93" fmla="*/ 14 h 1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" h="14">
                  <a:moveTo>
                    <a:pt x="5" y="0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4" y="9"/>
                  </a:lnTo>
                  <a:lnTo>
                    <a:pt x="5" y="8"/>
                  </a:lnTo>
                  <a:lnTo>
                    <a:pt x="5" y="7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7F6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5" name="Freeform 71"/>
            <p:cNvSpPr>
              <a:spLocks/>
            </p:cNvSpPr>
            <p:nvPr/>
          </p:nvSpPr>
          <p:spPr bwMode="auto">
            <a:xfrm>
              <a:off x="1963" y="3384"/>
              <a:ext cx="12" cy="31"/>
            </a:xfrm>
            <a:custGeom>
              <a:avLst/>
              <a:gdLst>
                <a:gd name="T0" fmla="*/ 9 w 12"/>
                <a:gd name="T1" fmla="*/ 0 h 31"/>
                <a:gd name="T2" fmla="*/ 7 w 12"/>
                <a:gd name="T3" fmla="*/ 1 h 31"/>
                <a:gd name="T4" fmla="*/ 7 w 12"/>
                <a:gd name="T5" fmla="*/ 2 h 31"/>
                <a:gd name="T6" fmla="*/ 7 w 12"/>
                <a:gd name="T7" fmla="*/ 3 h 31"/>
                <a:gd name="T8" fmla="*/ 7 w 12"/>
                <a:gd name="T9" fmla="*/ 4 h 31"/>
                <a:gd name="T10" fmla="*/ 7 w 12"/>
                <a:gd name="T11" fmla="*/ 5 h 31"/>
                <a:gd name="T12" fmla="*/ 7 w 12"/>
                <a:gd name="T13" fmla="*/ 7 h 31"/>
                <a:gd name="T14" fmla="*/ 7 w 12"/>
                <a:gd name="T15" fmla="*/ 8 h 31"/>
                <a:gd name="T16" fmla="*/ 7 w 12"/>
                <a:gd name="T17" fmla="*/ 9 h 31"/>
                <a:gd name="T18" fmla="*/ 7 w 12"/>
                <a:gd name="T19" fmla="*/ 10 h 31"/>
                <a:gd name="T20" fmla="*/ 6 w 12"/>
                <a:gd name="T21" fmla="*/ 11 h 31"/>
                <a:gd name="T22" fmla="*/ 6 w 12"/>
                <a:gd name="T23" fmla="*/ 12 h 31"/>
                <a:gd name="T24" fmla="*/ 6 w 12"/>
                <a:gd name="T25" fmla="*/ 13 h 31"/>
                <a:gd name="T26" fmla="*/ 5 w 12"/>
                <a:gd name="T27" fmla="*/ 15 h 31"/>
                <a:gd name="T28" fmla="*/ 5 w 12"/>
                <a:gd name="T29" fmla="*/ 16 h 31"/>
                <a:gd name="T30" fmla="*/ 4 w 12"/>
                <a:gd name="T31" fmla="*/ 16 h 31"/>
                <a:gd name="T32" fmla="*/ 4 w 12"/>
                <a:gd name="T33" fmla="*/ 17 h 31"/>
                <a:gd name="T34" fmla="*/ 2 w 12"/>
                <a:gd name="T35" fmla="*/ 18 h 31"/>
                <a:gd name="T36" fmla="*/ 2 w 12"/>
                <a:gd name="T37" fmla="*/ 18 h 31"/>
                <a:gd name="T38" fmla="*/ 2 w 12"/>
                <a:gd name="T39" fmla="*/ 18 h 31"/>
                <a:gd name="T40" fmla="*/ 2 w 12"/>
                <a:gd name="T41" fmla="*/ 19 h 31"/>
                <a:gd name="T42" fmla="*/ 2 w 12"/>
                <a:gd name="T43" fmla="*/ 19 h 31"/>
                <a:gd name="T44" fmla="*/ 2 w 12"/>
                <a:gd name="T45" fmla="*/ 20 h 31"/>
                <a:gd name="T46" fmla="*/ 2 w 12"/>
                <a:gd name="T47" fmla="*/ 22 h 31"/>
                <a:gd name="T48" fmla="*/ 2 w 12"/>
                <a:gd name="T49" fmla="*/ 22 h 31"/>
                <a:gd name="T50" fmla="*/ 2 w 12"/>
                <a:gd name="T51" fmla="*/ 23 h 31"/>
                <a:gd name="T52" fmla="*/ 2 w 12"/>
                <a:gd name="T53" fmla="*/ 24 h 31"/>
                <a:gd name="T54" fmla="*/ 2 w 12"/>
                <a:gd name="T55" fmla="*/ 25 h 31"/>
                <a:gd name="T56" fmla="*/ 2 w 12"/>
                <a:gd name="T57" fmla="*/ 25 h 31"/>
                <a:gd name="T58" fmla="*/ 2 w 12"/>
                <a:gd name="T59" fmla="*/ 26 h 31"/>
                <a:gd name="T60" fmla="*/ 1 w 12"/>
                <a:gd name="T61" fmla="*/ 27 h 31"/>
                <a:gd name="T62" fmla="*/ 1 w 12"/>
                <a:gd name="T63" fmla="*/ 29 h 31"/>
                <a:gd name="T64" fmla="*/ 1 w 12"/>
                <a:gd name="T65" fmla="*/ 30 h 31"/>
                <a:gd name="T66" fmla="*/ 0 w 12"/>
                <a:gd name="T67" fmla="*/ 31 h 31"/>
                <a:gd name="T68" fmla="*/ 4 w 12"/>
                <a:gd name="T69" fmla="*/ 29 h 31"/>
                <a:gd name="T70" fmla="*/ 6 w 12"/>
                <a:gd name="T71" fmla="*/ 26 h 31"/>
                <a:gd name="T72" fmla="*/ 7 w 12"/>
                <a:gd name="T73" fmla="*/ 23 h 31"/>
                <a:gd name="T74" fmla="*/ 8 w 12"/>
                <a:gd name="T75" fmla="*/ 20 h 31"/>
                <a:gd name="T76" fmla="*/ 9 w 12"/>
                <a:gd name="T77" fmla="*/ 18 h 31"/>
                <a:gd name="T78" fmla="*/ 11 w 12"/>
                <a:gd name="T79" fmla="*/ 15 h 31"/>
                <a:gd name="T80" fmla="*/ 11 w 12"/>
                <a:gd name="T81" fmla="*/ 12 h 31"/>
                <a:gd name="T82" fmla="*/ 12 w 12"/>
                <a:gd name="T83" fmla="*/ 10 h 31"/>
                <a:gd name="T84" fmla="*/ 12 w 12"/>
                <a:gd name="T85" fmla="*/ 8 h 31"/>
                <a:gd name="T86" fmla="*/ 12 w 12"/>
                <a:gd name="T87" fmla="*/ 5 h 31"/>
                <a:gd name="T88" fmla="*/ 11 w 12"/>
                <a:gd name="T89" fmla="*/ 4 h 31"/>
                <a:gd name="T90" fmla="*/ 11 w 12"/>
                <a:gd name="T91" fmla="*/ 2 h 31"/>
                <a:gd name="T92" fmla="*/ 11 w 12"/>
                <a:gd name="T93" fmla="*/ 1 h 31"/>
                <a:gd name="T94" fmla="*/ 11 w 12"/>
                <a:gd name="T95" fmla="*/ 1 h 31"/>
                <a:gd name="T96" fmla="*/ 11 w 12"/>
                <a:gd name="T97" fmla="*/ 0 h 31"/>
                <a:gd name="T98" fmla="*/ 9 w 12"/>
                <a:gd name="T99" fmla="*/ 0 h 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"/>
                <a:gd name="T151" fmla="*/ 0 h 31"/>
                <a:gd name="T152" fmla="*/ 12 w 12"/>
                <a:gd name="T153" fmla="*/ 31 h 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" h="31">
                  <a:moveTo>
                    <a:pt x="9" y="0"/>
                  </a:moveTo>
                  <a:lnTo>
                    <a:pt x="7" y="1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0" y="31"/>
                  </a:lnTo>
                  <a:lnTo>
                    <a:pt x="4" y="29"/>
                  </a:lnTo>
                  <a:lnTo>
                    <a:pt x="6" y="26"/>
                  </a:lnTo>
                  <a:lnTo>
                    <a:pt x="7" y="23"/>
                  </a:lnTo>
                  <a:lnTo>
                    <a:pt x="8" y="20"/>
                  </a:lnTo>
                  <a:lnTo>
                    <a:pt x="9" y="18"/>
                  </a:lnTo>
                  <a:lnTo>
                    <a:pt x="11" y="15"/>
                  </a:lnTo>
                  <a:lnTo>
                    <a:pt x="11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5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5D5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6" name="Freeform 72"/>
            <p:cNvSpPr>
              <a:spLocks/>
            </p:cNvSpPr>
            <p:nvPr/>
          </p:nvSpPr>
          <p:spPr bwMode="auto">
            <a:xfrm>
              <a:off x="1971" y="3447"/>
              <a:ext cx="6" cy="14"/>
            </a:xfrm>
            <a:custGeom>
              <a:avLst/>
              <a:gdLst>
                <a:gd name="T0" fmla="*/ 0 w 6"/>
                <a:gd name="T1" fmla="*/ 6 h 14"/>
                <a:gd name="T2" fmla="*/ 1 w 6"/>
                <a:gd name="T3" fmla="*/ 14 h 14"/>
                <a:gd name="T4" fmla="*/ 1 w 6"/>
                <a:gd name="T5" fmla="*/ 14 h 14"/>
                <a:gd name="T6" fmla="*/ 3 w 6"/>
                <a:gd name="T7" fmla="*/ 13 h 14"/>
                <a:gd name="T8" fmla="*/ 3 w 6"/>
                <a:gd name="T9" fmla="*/ 13 h 14"/>
                <a:gd name="T10" fmla="*/ 3 w 6"/>
                <a:gd name="T11" fmla="*/ 13 h 14"/>
                <a:gd name="T12" fmla="*/ 3 w 6"/>
                <a:gd name="T13" fmla="*/ 13 h 14"/>
                <a:gd name="T14" fmla="*/ 4 w 6"/>
                <a:gd name="T15" fmla="*/ 12 h 14"/>
                <a:gd name="T16" fmla="*/ 4 w 6"/>
                <a:gd name="T17" fmla="*/ 12 h 14"/>
                <a:gd name="T18" fmla="*/ 4 w 6"/>
                <a:gd name="T19" fmla="*/ 12 h 14"/>
                <a:gd name="T20" fmla="*/ 5 w 6"/>
                <a:gd name="T21" fmla="*/ 10 h 14"/>
                <a:gd name="T22" fmla="*/ 5 w 6"/>
                <a:gd name="T23" fmla="*/ 8 h 14"/>
                <a:gd name="T24" fmla="*/ 5 w 6"/>
                <a:gd name="T25" fmla="*/ 6 h 14"/>
                <a:gd name="T26" fmla="*/ 6 w 6"/>
                <a:gd name="T27" fmla="*/ 5 h 14"/>
                <a:gd name="T28" fmla="*/ 6 w 6"/>
                <a:gd name="T29" fmla="*/ 4 h 14"/>
                <a:gd name="T30" fmla="*/ 6 w 6"/>
                <a:gd name="T31" fmla="*/ 3 h 14"/>
                <a:gd name="T32" fmla="*/ 6 w 6"/>
                <a:gd name="T33" fmla="*/ 1 h 14"/>
                <a:gd name="T34" fmla="*/ 6 w 6"/>
                <a:gd name="T35" fmla="*/ 0 h 14"/>
                <a:gd name="T36" fmla="*/ 5 w 6"/>
                <a:gd name="T37" fmla="*/ 1 h 14"/>
                <a:gd name="T38" fmla="*/ 4 w 6"/>
                <a:gd name="T39" fmla="*/ 3 h 14"/>
                <a:gd name="T40" fmla="*/ 3 w 6"/>
                <a:gd name="T41" fmla="*/ 4 h 14"/>
                <a:gd name="T42" fmla="*/ 1 w 6"/>
                <a:gd name="T43" fmla="*/ 5 h 14"/>
                <a:gd name="T44" fmla="*/ 1 w 6"/>
                <a:gd name="T45" fmla="*/ 6 h 14"/>
                <a:gd name="T46" fmla="*/ 0 w 6"/>
                <a:gd name="T47" fmla="*/ 6 h 14"/>
                <a:gd name="T48" fmla="*/ 0 w 6"/>
                <a:gd name="T49" fmla="*/ 6 h 14"/>
                <a:gd name="T50" fmla="*/ 0 w 6"/>
                <a:gd name="T51" fmla="*/ 6 h 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"/>
                <a:gd name="T79" fmla="*/ 0 h 14"/>
                <a:gd name="T80" fmla="*/ 6 w 6"/>
                <a:gd name="T81" fmla="*/ 14 h 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" h="14">
                  <a:moveTo>
                    <a:pt x="0" y="6"/>
                  </a:moveTo>
                  <a:lnTo>
                    <a:pt x="1" y="14"/>
                  </a:lnTo>
                  <a:lnTo>
                    <a:pt x="3" y="13"/>
                  </a:lnTo>
                  <a:lnTo>
                    <a:pt x="4" y="12"/>
                  </a:lnTo>
                  <a:lnTo>
                    <a:pt x="5" y="10"/>
                  </a:lnTo>
                  <a:lnTo>
                    <a:pt x="5" y="8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4" y="3"/>
                  </a:lnTo>
                  <a:lnTo>
                    <a:pt x="3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7F6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7" name="Freeform 73"/>
            <p:cNvSpPr>
              <a:spLocks/>
            </p:cNvSpPr>
            <p:nvPr/>
          </p:nvSpPr>
          <p:spPr bwMode="auto">
            <a:xfrm>
              <a:off x="1975" y="3429"/>
              <a:ext cx="10" cy="30"/>
            </a:xfrm>
            <a:custGeom>
              <a:avLst/>
              <a:gdLst>
                <a:gd name="T0" fmla="*/ 9 w 10"/>
                <a:gd name="T1" fmla="*/ 0 h 30"/>
                <a:gd name="T2" fmla="*/ 6 w 10"/>
                <a:gd name="T3" fmla="*/ 1 h 30"/>
                <a:gd name="T4" fmla="*/ 6 w 10"/>
                <a:gd name="T5" fmla="*/ 2 h 30"/>
                <a:gd name="T6" fmla="*/ 6 w 10"/>
                <a:gd name="T7" fmla="*/ 3 h 30"/>
                <a:gd name="T8" fmla="*/ 7 w 10"/>
                <a:gd name="T9" fmla="*/ 4 h 30"/>
                <a:gd name="T10" fmla="*/ 7 w 10"/>
                <a:gd name="T11" fmla="*/ 6 h 30"/>
                <a:gd name="T12" fmla="*/ 6 w 10"/>
                <a:gd name="T13" fmla="*/ 7 h 30"/>
                <a:gd name="T14" fmla="*/ 6 w 10"/>
                <a:gd name="T15" fmla="*/ 9 h 30"/>
                <a:gd name="T16" fmla="*/ 6 w 10"/>
                <a:gd name="T17" fmla="*/ 10 h 30"/>
                <a:gd name="T18" fmla="*/ 6 w 10"/>
                <a:gd name="T19" fmla="*/ 11 h 30"/>
                <a:gd name="T20" fmla="*/ 6 w 10"/>
                <a:gd name="T21" fmla="*/ 13 h 30"/>
                <a:gd name="T22" fmla="*/ 4 w 10"/>
                <a:gd name="T23" fmla="*/ 13 h 30"/>
                <a:gd name="T24" fmla="*/ 4 w 10"/>
                <a:gd name="T25" fmla="*/ 14 h 30"/>
                <a:gd name="T26" fmla="*/ 3 w 10"/>
                <a:gd name="T27" fmla="*/ 15 h 30"/>
                <a:gd name="T28" fmla="*/ 3 w 10"/>
                <a:gd name="T29" fmla="*/ 16 h 30"/>
                <a:gd name="T30" fmla="*/ 3 w 10"/>
                <a:gd name="T31" fmla="*/ 17 h 30"/>
                <a:gd name="T32" fmla="*/ 2 w 10"/>
                <a:gd name="T33" fmla="*/ 18 h 30"/>
                <a:gd name="T34" fmla="*/ 2 w 10"/>
                <a:gd name="T35" fmla="*/ 18 h 30"/>
                <a:gd name="T36" fmla="*/ 2 w 10"/>
                <a:gd name="T37" fmla="*/ 19 h 30"/>
                <a:gd name="T38" fmla="*/ 2 w 10"/>
                <a:gd name="T39" fmla="*/ 21 h 30"/>
                <a:gd name="T40" fmla="*/ 2 w 10"/>
                <a:gd name="T41" fmla="*/ 22 h 30"/>
                <a:gd name="T42" fmla="*/ 2 w 10"/>
                <a:gd name="T43" fmla="*/ 23 h 30"/>
                <a:gd name="T44" fmla="*/ 1 w 10"/>
                <a:gd name="T45" fmla="*/ 24 h 30"/>
                <a:gd name="T46" fmla="*/ 1 w 10"/>
                <a:gd name="T47" fmla="*/ 26 h 30"/>
                <a:gd name="T48" fmla="*/ 1 w 10"/>
                <a:gd name="T49" fmla="*/ 28 h 30"/>
                <a:gd name="T50" fmla="*/ 0 w 10"/>
                <a:gd name="T51" fmla="*/ 30 h 30"/>
                <a:gd name="T52" fmla="*/ 2 w 10"/>
                <a:gd name="T53" fmla="*/ 28 h 30"/>
                <a:gd name="T54" fmla="*/ 4 w 10"/>
                <a:gd name="T55" fmla="*/ 24 h 30"/>
                <a:gd name="T56" fmla="*/ 7 w 10"/>
                <a:gd name="T57" fmla="*/ 22 h 30"/>
                <a:gd name="T58" fmla="*/ 8 w 10"/>
                <a:gd name="T59" fmla="*/ 19 h 30"/>
                <a:gd name="T60" fmla="*/ 9 w 10"/>
                <a:gd name="T61" fmla="*/ 17 h 30"/>
                <a:gd name="T62" fmla="*/ 9 w 10"/>
                <a:gd name="T63" fmla="*/ 15 h 30"/>
                <a:gd name="T64" fmla="*/ 10 w 10"/>
                <a:gd name="T65" fmla="*/ 13 h 30"/>
                <a:gd name="T66" fmla="*/ 10 w 10"/>
                <a:gd name="T67" fmla="*/ 10 h 30"/>
                <a:gd name="T68" fmla="*/ 10 w 10"/>
                <a:gd name="T69" fmla="*/ 8 h 30"/>
                <a:gd name="T70" fmla="*/ 10 w 10"/>
                <a:gd name="T71" fmla="*/ 6 h 30"/>
                <a:gd name="T72" fmla="*/ 9 w 10"/>
                <a:gd name="T73" fmla="*/ 4 h 30"/>
                <a:gd name="T74" fmla="*/ 9 w 10"/>
                <a:gd name="T75" fmla="*/ 2 h 30"/>
                <a:gd name="T76" fmla="*/ 9 w 10"/>
                <a:gd name="T77" fmla="*/ 1 h 30"/>
                <a:gd name="T78" fmla="*/ 9 w 10"/>
                <a:gd name="T79" fmla="*/ 1 h 30"/>
                <a:gd name="T80" fmla="*/ 9 w 10"/>
                <a:gd name="T81" fmla="*/ 0 h 30"/>
                <a:gd name="T82" fmla="*/ 9 w 10"/>
                <a:gd name="T83" fmla="*/ 0 h 3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"/>
                <a:gd name="T127" fmla="*/ 0 h 30"/>
                <a:gd name="T128" fmla="*/ 10 w 10"/>
                <a:gd name="T129" fmla="*/ 30 h 3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" h="30">
                  <a:moveTo>
                    <a:pt x="9" y="0"/>
                  </a:moveTo>
                  <a:lnTo>
                    <a:pt x="6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7" y="4"/>
                  </a:lnTo>
                  <a:lnTo>
                    <a:pt x="7" y="6"/>
                  </a:lnTo>
                  <a:lnTo>
                    <a:pt x="6" y="7"/>
                  </a:lnTo>
                  <a:lnTo>
                    <a:pt x="6" y="9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0" y="30"/>
                  </a:lnTo>
                  <a:lnTo>
                    <a:pt x="2" y="28"/>
                  </a:lnTo>
                  <a:lnTo>
                    <a:pt x="4" y="24"/>
                  </a:lnTo>
                  <a:lnTo>
                    <a:pt x="7" y="22"/>
                  </a:lnTo>
                  <a:lnTo>
                    <a:pt x="8" y="19"/>
                  </a:lnTo>
                  <a:lnTo>
                    <a:pt x="9" y="17"/>
                  </a:lnTo>
                  <a:lnTo>
                    <a:pt x="9" y="15"/>
                  </a:lnTo>
                  <a:lnTo>
                    <a:pt x="10" y="13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9" y="4"/>
                  </a:lnTo>
                  <a:lnTo>
                    <a:pt x="9" y="2"/>
                  </a:lnTo>
                  <a:lnTo>
                    <a:pt x="9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5D5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8" name="Freeform 74"/>
            <p:cNvSpPr>
              <a:spLocks/>
            </p:cNvSpPr>
            <p:nvPr/>
          </p:nvSpPr>
          <p:spPr bwMode="auto">
            <a:xfrm>
              <a:off x="1968" y="3377"/>
              <a:ext cx="3" cy="14"/>
            </a:xfrm>
            <a:custGeom>
              <a:avLst/>
              <a:gdLst>
                <a:gd name="T0" fmla="*/ 2 w 3"/>
                <a:gd name="T1" fmla="*/ 14 h 14"/>
                <a:gd name="T2" fmla="*/ 2 w 3"/>
                <a:gd name="T3" fmla="*/ 14 h 14"/>
                <a:gd name="T4" fmla="*/ 2 w 3"/>
                <a:gd name="T5" fmla="*/ 14 h 14"/>
                <a:gd name="T6" fmla="*/ 2 w 3"/>
                <a:gd name="T7" fmla="*/ 14 h 14"/>
                <a:gd name="T8" fmla="*/ 3 w 3"/>
                <a:gd name="T9" fmla="*/ 14 h 14"/>
                <a:gd name="T10" fmla="*/ 3 w 3"/>
                <a:gd name="T11" fmla="*/ 12 h 14"/>
                <a:gd name="T12" fmla="*/ 3 w 3"/>
                <a:gd name="T13" fmla="*/ 11 h 14"/>
                <a:gd name="T14" fmla="*/ 3 w 3"/>
                <a:gd name="T15" fmla="*/ 11 h 14"/>
                <a:gd name="T16" fmla="*/ 3 w 3"/>
                <a:gd name="T17" fmla="*/ 10 h 14"/>
                <a:gd name="T18" fmla="*/ 3 w 3"/>
                <a:gd name="T19" fmla="*/ 9 h 14"/>
                <a:gd name="T20" fmla="*/ 3 w 3"/>
                <a:gd name="T21" fmla="*/ 8 h 14"/>
                <a:gd name="T22" fmla="*/ 3 w 3"/>
                <a:gd name="T23" fmla="*/ 7 h 14"/>
                <a:gd name="T24" fmla="*/ 3 w 3"/>
                <a:gd name="T25" fmla="*/ 5 h 14"/>
                <a:gd name="T26" fmla="*/ 3 w 3"/>
                <a:gd name="T27" fmla="*/ 4 h 14"/>
                <a:gd name="T28" fmla="*/ 2 w 3"/>
                <a:gd name="T29" fmla="*/ 3 h 14"/>
                <a:gd name="T30" fmla="*/ 2 w 3"/>
                <a:gd name="T31" fmla="*/ 1 h 14"/>
                <a:gd name="T32" fmla="*/ 2 w 3"/>
                <a:gd name="T33" fmla="*/ 0 h 14"/>
                <a:gd name="T34" fmla="*/ 0 w 3"/>
                <a:gd name="T35" fmla="*/ 3 h 14"/>
                <a:gd name="T36" fmla="*/ 0 w 3"/>
                <a:gd name="T37" fmla="*/ 3 h 14"/>
                <a:gd name="T38" fmla="*/ 0 w 3"/>
                <a:gd name="T39" fmla="*/ 4 h 14"/>
                <a:gd name="T40" fmla="*/ 1 w 3"/>
                <a:gd name="T41" fmla="*/ 5 h 14"/>
                <a:gd name="T42" fmla="*/ 1 w 3"/>
                <a:gd name="T43" fmla="*/ 7 h 14"/>
                <a:gd name="T44" fmla="*/ 2 w 3"/>
                <a:gd name="T45" fmla="*/ 8 h 14"/>
                <a:gd name="T46" fmla="*/ 2 w 3"/>
                <a:gd name="T47" fmla="*/ 10 h 14"/>
                <a:gd name="T48" fmla="*/ 2 w 3"/>
                <a:gd name="T49" fmla="*/ 11 h 14"/>
                <a:gd name="T50" fmla="*/ 2 w 3"/>
                <a:gd name="T51" fmla="*/ 14 h 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"/>
                <a:gd name="T79" fmla="*/ 0 h 14"/>
                <a:gd name="T80" fmla="*/ 3 w 3"/>
                <a:gd name="T81" fmla="*/ 14 h 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" h="14">
                  <a:moveTo>
                    <a:pt x="2" y="14"/>
                  </a:moveTo>
                  <a:lnTo>
                    <a:pt x="2" y="14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169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9" name="Freeform 75"/>
            <p:cNvSpPr>
              <a:spLocks/>
            </p:cNvSpPr>
            <p:nvPr/>
          </p:nvSpPr>
          <p:spPr bwMode="auto">
            <a:xfrm>
              <a:off x="1978" y="3422"/>
              <a:ext cx="4" cy="14"/>
            </a:xfrm>
            <a:custGeom>
              <a:avLst/>
              <a:gdLst>
                <a:gd name="T0" fmla="*/ 3 w 4"/>
                <a:gd name="T1" fmla="*/ 14 h 14"/>
                <a:gd name="T2" fmla="*/ 3 w 4"/>
                <a:gd name="T3" fmla="*/ 14 h 14"/>
                <a:gd name="T4" fmla="*/ 4 w 4"/>
                <a:gd name="T5" fmla="*/ 14 h 14"/>
                <a:gd name="T6" fmla="*/ 4 w 4"/>
                <a:gd name="T7" fmla="*/ 14 h 14"/>
                <a:gd name="T8" fmla="*/ 4 w 4"/>
                <a:gd name="T9" fmla="*/ 14 h 14"/>
                <a:gd name="T10" fmla="*/ 4 w 4"/>
                <a:gd name="T11" fmla="*/ 13 h 14"/>
                <a:gd name="T12" fmla="*/ 4 w 4"/>
                <a:gd name="T13" fmla="*/ 13 h 14"/>
                <a:gd name="T14" fmla="*/ 4 w 4"/>
                <a:gd name="T15" fmla="*/ 11 h 14"/>
                <a:gd name="T16" fmla="*/ 4 w 4"/>
                <a:gd name="T17" fmla="*/ 10 h 14"/>
                <a:gd name="T18" fmla="*/ 4 w 4"/>
                <a:gd name="T19" fmla="*/ 9 h 14"/>
                <a:gd name="T20" fmla="*/ 4 w 4"/>
                <a:gd name="T21" fmla="*/ 8 h 14"/>
                <a:gd name="T22" fmla="*/ 4 w 4"/>
                <a:gd name="T23" fmla="*/ 7 h 14"/>
                <a:gd name="T24" fmla="*/ 4 w 4"/>
                <a:gd name="T25" fmla="*/ 6 h 14"/>
                <a:gd name="T26" fmla="*/ 4 w 4"/>
                <a:gd name="T27" fmla="*/ 4 h 14"/>
                <a:gd name="T28" fmla="*/ 4 w 4"/>
                <a:gd name="T29" fmla="*/ 3 h 14"/>
                <a:gd name="T30" fmla="*/ 3 w 4"/>
                <a:gd name="T31" fmla="*/ 1 h 14"/>
                <a:gd name="T32" fmla="*/ 3 w 4"/>
                <a:gd name="T33" fmla="*/ 0 h 14"/>
                <a:gd name="T34" fmla="*/ 0 w 4"/>
                <a:gd name="T35" fmla="*/ 3 h 14"/>
                <a:gd name="T36" fmla="*/ 0 w 4"/>
                <a:gd name="T37" fmla="*/ 3 h 14"/>
                <a:gd name="T38" fmla="*/ 1 w 4"/>
                <a:gd name="T39" fmla="*/ 4 h 14"/>
                <a:gd name="T40" fmla="*/ 1 w 4"/>
                <a:gd name="T41" fmla="*/ 6 h 14"/>
                <a:gd name="T42" fmla="*/ 3 w 4"/>
                <a:gd name="T43" fmla="*/ 7 h 14"/>
                <a:gd name="T44" fmla="*/ 3 w 4"/>
                <a:gd name="T45" fmla="*/ 8 h 14"/>
                <a:gd name="T46" fmla="*/ 3 w 4"/>
                <a:gd name="T47" fmla="*/ 10 h 14"/>
                <a:gd name="T48" fmla="*/ 4 w 4"/>
                <a:gd name="T49" fmla="*/ 13 h 14"/>
                <a:gd name="T50" fmla="*/ 3 w 4"/>
                <a:gd name="T51" fmla="*/ 14 h 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"/>
                <a:gd name="T79" fmla="*/ 0 h 14"/>
                <a:gd name="T80" fmla="*/ 4 w 4"/>
                <a:gd name="T81" fmla="*/ 14 h 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" h="14">
                  <a:moveTo>
                    <a:pt x="3" y="14"/>
                  </a:moveTo>
                  <a:lnTo>
                    <a:pt x="3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9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4" y="13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169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0" name="Freeform 76"/>
            <p:cNvSpPr>
              <a:spLocks/>
            </p:cNvSpPr>
            <p:nvPr/>
          </p:nvSpPr>
          <p:spPr bwMode="auto">
            <a:xfrm>
              <a:off x="1964" y="3452"/>
              <a:ext cx="7" cy="8"/>
            </a:xfrm>
            <a:custGeom>
              <a:avLst/>
              <a:gdLst>
                <a:gd name="T0" fmla="*/ 6 w 7"/>
                <a:gd name="T1" fmla="*/ 0 h 8"/>
                <a:gd name="T2" fmla="*/ 6 w 7"/>
                <a:gd name="T3" fmla="*/ 1 h 8"/>
                <a:gd name="T4" fmla="*/ 6 w 7"/>
                <a:gd name="T5" fmla="*/ 1 h 8"/>
                <a:gd name="T6" fmla="*/ 5 w 7"/>
                <a:gd name="T7" fmla="*/ 1 h 8"/>
                <a:gd name="T8" fmla="*/ 4 w 7"/>
                <a:gd name="T9" fmla="*/ 2 h 8"/>
                <a:gd name="T10" fmla="*/ 4 w 7"/>
                <a:gd name="T11" fmla="*/ 3 h 8"/>
                <a:gd name="T12" fmla="*/ 3 w 7"/>
                <a:gd name="T13" fmla="*/ 5 h 8"/>
                <a:gd name="T14" fmla="*/ 1 w 7"/>
                <a:gd name="T15" fmla="*/ 6 h 8"/>
                <a:gd name="T16" fmla="*/ 0 w 7"/>
                <a:gd name="T17" fmla="*/ 7 h 8"/>
                <a:gd name="T18" fmla="*/ 0 w 7"/>
                <a:gd name="T19" fmla="*/ 8 h 8"/>
                <a:gd name="T20" fmla="*/ 7 w 7"/>
                <a:gd name="T21" fmla="*/ 1 h 8"/>
                <a:gd name="T22" fmla="*/ 6 w 7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"/>
                <a:gd name="T37" fmla="*/ 0 h 8"/>
                <a:gd name="T38" fmla="*/ 7 w 7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" h="8">
                  <a:moveTo>
                    <a:pt x="6" y="0"/>
                  </a:moveTo>
                  <a:lnTo>
                    <a:pt x="6" y="1"/>
                  </a:lnTo>
                  <a:lnTo>
                    <a:pt x="5" y="1"/>
                  </a:lnTo>
                  <a:lnTo>
                    <a:pt x="4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7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1" name="Freeform 77"/>
            <p:cNvSpPr>
              <a:spLocks/>
            </p:cNvSpPr>
            <p:nvPr/>
          </p:nvSpPr>
          <p:spPr bwMode="auto">
            <a:xfrm>
              <a:off x="1958" y="3453"/>
              <a:ext cx="14" cy="33"/>
            </a:xfrm>
            <a:custGeom>
              <a:avLst/>
              <a:gdLst>
                <a:gd name="T0" fmla="*/ 13 w 14"/>
                <a:gd name="T1" fmla="*/ 0 h 33"/>
                <a:gd name="T2" fmla="*/ 14 w 14"/>
                <a:gd name="T3" fmla="*/ 8 h 33"/>
                <a:gd name="T4" fmla="*/ 14 w 14"/>
                <a:gd name="T5" fmla="*/ 8 h 33"/>
                <a:gd name="T6" fmla="*/ 14 w 14"/>
                <a:gd name="T7" fmla="*/ 8 h 33"/>
                <a:gd name="T8" fmla="*/ 13 w 14"/>
                <a:gd name="T9" fmla="*/ 9 h 33"/>
                <a:gd name="T10" fmla="*/ 12 w 14"/>
                <a:gd name="T11" fmla="*/ 9 h 33"/>
                <a:gd name="T12" fmla="*/ 12 w 14"/>
                <a:gd name="T13" fmla="*/ 11 h 33"/>
                <a:gd name="T14" fmla="*/ 11 w 14"/>
                <a:gd name="T15" fmla="*/ 12 h 33"/>
                <a:gd name="T16" fmla="*/ 10 w 14"/>
                <a:gd name="T17" fmla="*/ 13 h 33"/>
                <a:gd name="T18" fmla="*/ 9 w 14"/>
                <a:gd name="T19" fmla="*/ 14 h 33"/>
                <a:gd name="T20" fmla="*/ 7 w 14"/>
                <a:gd name="T21" fmla="*/ 16 h 33"/>
                <a:gd name="T22" fmla="*/ 6 w 14"/>
                <a:gd name="T23" fmla="*/ 18 h 33"/>
                <a:gd name="T24" fmla="*/ 5 w 14"/>
                <a:gd name="T25" fmla="*/ 20 h 33"/>
                <a:gd name="T26" fmla="*/ 5 w 14"/>
                <a:gd name="T27" fmla="*/ 22 h 33"/>
                <a:gd name="T28" fmla="*/ 4 w 14"/>
                <a:gd name="T29" fmla="*/ 24 h 33"/>
                <a:gd name="T30" fmla="*/ 4 w 14"/>
                <a:gd name="T31" fmla="*/ 27 h 33"/>
                <a:gd name="T32" fmla="*/ 4 w 14"/>
                <a:gd name="T33" fmla="*/ 29 h 33"/>
                <a:gd name="T34" fmla="*/ 5 w 14"/>
                <a:gd name="T35" fmla="*/ 31 h 33"/>
                <a:gd name="T36" fmla="*/ 2 w 14"/>
                <a:gd name="T37" fmla="*/ 33 h 33"/>
                <a:gd name="T38" fmla="*/ 2 w 14"/>
                <a:gd name="T39" fmla="*/ 33 h 33"/>
                <a:gd name="T40" fmla="*/ 2 w 14"/>
                <a:gd name="T41" fmla="*/ 31 h 33"/>
                <a:gd name="T42" fmla="*/ 2 w 14"/>
                <a:gd name="T43" fmla="*/ 30 h 33"/>
                <a:gd name="T44" fmla="*/ 0 w 14"/>
                <a:gd name="T45" fmla="*/ 29 h 33"/>
                <a:gd name="T46" fmla="*/ 0 w 14"/>
                <a:gd name="T47" fmla="*/ 28 h 33"/>
                <a:gd name="T48" fmla="*/ 0 w 14"/>
                <a:gd name="T49" fmla="*/ 26 h 33"/>
                <a:gd name="T50" fmla="*/ 0 w 14"/>
                <a:gd name="T51" fmla="*/ 24 h 33"/>
                <a:gd name="T52" fmla="*/ 0 w 14"/>
                <a:gd name="T53" fmla="*/ 22 h 33"/>
                <a:gd name="T54" fmla="*/ 0 w 14"/>
                <a:gd name="T55" fmla="*/ 20 h 33"/>
                <a:gd name="T56" fmla="*/ 2 w 14"/>
                <a:gd name="T57" fmla="*/ 16 h 33"/>
                <a:gd name="T58" fmla="*/ 2 w 14"/>
                <a:gd name="T59" fmla="*/ 14 h 33"/>
                <a:gd name="T60" fmla="*/ 4 w 14"/>
                <a:gd name="T61" fmla="*/ 12 h 33"/>
                <a:gd name="T62" fmla="*/ 5 w 14"/>
                <a:gd name="T63" fmla="*/ 8 h 33"/>
                <a:gd name="T64" fmla="*/ 7 w 14"/>
                <a:gd name="T65" fmla="*/ 6 h 33"/>
                <a:gd name="T66" fmla="*/ 10 w 14"/>
                <a:gd name="T67" fmla="*/ 4 h 33"/>
                <a:gd name="T68" fmla="*/ 13 w 14"/>
                <a:gd name="T69" fmla="*/ 0 h 3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"/>
                <a:gd name="T106" fmla="*/ 0 h 33"/>
                <a:gd name="T107" fmla="*/ 14 w 14"/>
                <a:gd name="T108" fmla="*/ 33 h 3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" h="33">
                  <a:moveTo>
                    <a:pt x="13" y="0"/>
                  </a:moveTo>
                  <a:lnTo>
                    <a:pt x="14" y="8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10" y="13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8"/>
                  </a:lnTo>
                  <a:lnTo>
                    <a:pt x="5" y="20"/>
                  </a:lnTo>
                  <a:lnTo>
                    <a:pt x="5" y="22"/>
                  </a:lnTo>
                  <a:lnTo>
                    <a:pt x="4" y="24"/>
                  </a:lnTo>
                  <a:lnTo>
                    <a:pt x="4" y="27"/>
                  </a:lnTo>
                  <a:lnTo>
                    <a:pt x="4" y="29"/>
                  </a:lnTo>
                  <a:lnTo>
                    <a:pt x="5" y="31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5" y="8"/>
                  </a:lnTo>
                  <a:lnTo>
                    <a:pt x="7" y="6"/>
                  </a:lnTo>
                  <a:lnTo>
                    <a:pt x="10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7F6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2" name="Freeform 78"/>
            <p:cNvSpPr>
              <a:spLocks/>
            </p:cNvSpPr>
            <p:nvPr/>
          </p:nvSpPr>
          <p:spPr bwMode="auto">
            <a:xfrm>
              <a:off x="1940" y="3382"/>
              <a:ext cx="31" cy="13"/>
            </a:xfrm>
            <a:custGeom>
              <a:avLst/>
              <a:gdLst>
                <a:gd name="T0" fmla="*/ 30 w 31"/>
                <a:gd name="T1" fmla="*/ 3 h 13"/>
                <a:gd name="T2" fmla="*/ 30 w 31"/>
                <a:gd name="T3" fmla="*/ 2 h 13"/>
                <a:gd name="T4" fmla="*/ 30 w 31"/>
                <a:gd name="T5" fmla="*/ 0 h 13"/>
                <a:gd name="T6" fmla="*/ 29 w 31"/>
                <a:gd name="T7" fmla="*/ 0 h 13"/>
                <a:gd name="T8" fmla="*/ 29 w 31"/>
                <a:gd name="T9" fmla="*/ 0 h 13"/>
                <a:gd name="T10" fmla="*/ 1 w 31"/>
                <a:gd name="T11" fmla="*/ 9 h 13"/>
                <a:gd name="T12" fmla="*/ 1 w 31"/>
                <a:gd name="T13" fmla="*/ 9 h 13"/>
                <a:gd name="T14" fmla="*/ 1 w 31"/>
                <a:gd name="T15" fmla="*/ 9 h 13"/>
                <a:gd name="T16" fmla="*/ 1 w 31"/>
                <a:gd name="T17" fmla="*/ 9 h 13"/>
                <a:gd name="T18" fmla="*/ 0 w 31"/>
                <a:gd name="T19" fmla="*/ 10 h 13"/>
                <a:gd name="T20" fmla="*/ 0 w 31"/>
                <a:gd name="T21" fmla="*/ 10 h 13"/>
                <a:gd name="T22" fmla="*/ 0 w 31"/>
                <a:gd name="T23" fmla="*/ 10 h 13"/>
                <a:gd name="T24" fmla="*/ 0 w 31"/>
                <a:gd name="T25" fmla="*/ 11 h 13"/>
                <a:gd name="T26" fmla="*/ 0 w 31"/>
                <a:gd name="T27" fmla="*/ 11 h 13"/>
                <a:gd name="T28" fmla="*/ 1 w 31"/>
                <a:gd name="T29" fmla="*/ 12 h 13"/>
                <a:gd name="T30" fmla="*/ 1 w 31"/>
                <a:gd name="T31" fmla="*/ 13 h 13"/>
                <a:gd name="T32" fmla="*/ 2 w 31"/>
                <a:gd name="T33" fmla="*/ 13 h 13"/>
                <a:gd name="T34" fmla="*/ 2 w 31"/>
                <a:gd name="T35" fmla="*/ 13 h 13"/>
                <a:gd name="T36" fmla="*/ 30 w 31"/>
                <a:gd name="T37" fmla="*/ 5 h 13"/>
                <a:gd name="T38" fmla="*/ 30 w 31"/>
                <a:gd name="T39" fmla="*/ 5 h 13"/>
                <a:gd name="T40" fmla="*/ 30 w 31"/>
                <a:gd name="T41" fmla="*/ 5 h 13"/>
                <a:gd name="T42" fmla="*/ 30 w 31"/>
                <a:gd name="T43" fmla="*/ 5 h 13"/>
                <a:gd name="T44" fmla="*/ 30 w 31"/>
                <a:gd name="T45" fmla="*/ 5 h 13"/>
                <a:gd name="T46" fmla="*/ 31 w 31"/>
                <a:gd name="T47" fmla="*/ 4 h 13"/>
                <a:gd name="T48" fmla="*/ 31 w 31"/>
                <a:gd name="T49" fmla="*/ 4 h 13"/>
                <a:gd name="T50" fmla="*/ 31 w 31"/>
                <a:gd name="T51" fmla="*/ 3 h 13"/>
                <a:gd name="T52" fmla="*/ 30 w 31"/>
                <a:gd name="T53" fmla="*/ 3 h 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1"/>
                <a:gd name="T82" fmla="*/ 0 h 13"/>
                <a:gd name="T83" fmla="*/ 31 w 31"/>
                <a:gd name="T84" fmla="*/ 13 h 1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1" h="13">
                  <a:moveTo>
                    <a:pt x="30" y="3"/>
                  </a:moveTo>
                  <a:lnTo>
                    <a:pt x="30" y="2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30" y="5"/>
                  </a:lnTo>
                  <a:lnTo>
                    <a:pt x="31" y="4"/>
                  </a:lnTo>
                  <a:lnTo>
                    <a:pt x="31" y="3"/>
                  </a:lnTo>
                  <a:lnTo>
                    <a:pt x="3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3" name="Freeform 79"/>
            <p:cNvSpPr>
              <a:spLocks/>
            </p:cNvSpPr>
            <p:nvPr/>
          </p:nvSpPr>
          <p:spPr bwMode="auto">
            <a:xfrm>
              <a:off x="1954" y="3384"/>
              <a:ext cx="16" cy="7"/>
            </a:xfrm>
            <a:custGeom>
              <a:avLst/>
              <a:gdLst>
                <a:gd name="T0" fmla="*/ 16 w 16"/>
                <a:gd name="T1" fmla="*/ 1 h 7"/>
                <a:gd name="T2" fmla="*/ 16 w 16"/>
                <a:gd name="T3" fmla="*/ 0 h 7"/>
                <a:gd name="T4" fmla="*/ 15 w 16"/>
                <a:gd name="T5" fmla="*/ 0 h 7"/>
                <a:gd name="T6" fmla="*/ 15 w 16"/>
                <a:gd name="T7" fmla="*/ 0 h 7"/>
                <a:gd name="T8" fmla="*/ 15 w 16"/>
                <a:gd name="T9" fmla="*/ 0 h 7"/>
                <a:gd name="T10" fmla="*/ 0 w 16"/>
                <a:gd name="T11" fmla="*/ 3 h 7"/>
                <a:gd name="T12" fmla="*/ 0 w 16"/>
                <a:gd name="T13" fmla="*/ 3 h 7"/>
                <a:gd name="T14" fmla="*/ 0 w 16"/>
                <a:gd name="T15" fmla="*/ 4 h 7"/>
                <a:gd name="T16" fmla="*/ 0 w 16"/>
                <a:gd name="T17" fmla="*/ 4 h 7"/>
                <a:gd name="T18" fmla="*/ 0 w 16"/>
                <a:gd name="T19" fmla="*/ 5 h 7"/>
                <a:gd name="T20" fmla="*/ 0 w 16"/>
                <a:gd name="T21" fmla="*/ 7 h 7"/>
                <a:gd name="T22" fmla="*/ 1 w 16"/>
                <a:gd name="T23" fmla="*/ 7 h 7"/>
                <a:gd name="T24" fmla="*/ 1 w 16"/>
                <a:gd name="T25" fmla="*/ 7 h 7"/>
                <a:gd name="T26" fmla="*/ 1 w 16"/>
                <a:gd name="T27" fmla="*/ 7 h 7"/>
                <a:gd name="T28" fmla="*/ 16 w 16"/>
                <a:gd name="T29" fmla="*/ 3 h 7"/>
                <a:gd name="T30" fmla="*/ 16 w 16"/>
                <a:gd name="T31" fmla="*/ 3 h 7"/>
                <a:gd name="T32" fmla="*/ 16 w 16"/>
                <a:gd name="T33" fmla="*/ 2 h 7"/>
                <a:gd name="T34" fmla="*/ 16 w 16"/>
                <a:gd name="T35" fmla="*/ 2 h 7"/>
                <a:gd name="T36" fmla="*/ 16 w 16"/>
                <a:gd name="T37" fmla="*/ 1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"/>
                <a:gd name="T58" fmla="*/ 0 h 7"/>
                <a:gd name="T59" fmla="*/ 16 w 1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" h="7">
                  <a:moveTo>
                    <a:pt x="16" y="1"/>
                  </a:moveTo>
                  <a:lnTo>
                    <a:pt x="16" y="0"/>
                  </a:lnTo>
                  <a:lnTo>
                    <a:pt x="15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7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1D0E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4" name="Freeform 80"/>
            <p:cNvSpPr>
              <a:spLocks/>
            </p:cNvSpPr>
            <p:nvPr/>
          </p:nvSpPr>
          <p:spPr bwMode="auto">
            <a:xfrm>
              <a:off x="1941" y="3387"/>
              <a:ext cx="14" cy="8"/>
            </a:xfrm>
            <a:custGeom>
              <a:avLst/>
              <a:gdLst>
                <a:gd name="T0" fmla="*/ 12 w 14"/>
                <a:gd name="T1" fmla="*/ 2 h 8"/>
                <a:gd name="T2" fmla="*/ 12 w 14"/>
                <a:gd name="T3" fmla="*/ 1 h 8"/>
                <a:gd name="T4" fmla="*/ 12 w 14"/>
                <a:gd name="T5" fmla="*/ 1 h 8"/>
                <a:gd name="T6" fmla="*/ 12 w 14"/>
                <a:gd name="T7" fmla="*/ 0 h 8"/>
                <a:gd name="T8" fmla="*/ 13 w 14"/>
                <a:gd name="T9" fmla="*/ 0 h 8"/>
                <a:gd name="T10" fmla="*/ 0 w 14"/>
                <a:gd name="T11" fmla="*/ 4 h 8"/>
                <a:gd name="T12" fmla="*/ 0 w 14"/>
                <a:gd name="T13" fmla="*/ 4 h 8"/>
                <a:gd name="T14" fmla="*/ 0 w 14"/>
                <a:gd name="T15" fmla="*/ 5 h 8"/>
                <a:gd name="T16" fmla="*/ 0 w 14"/>
                <a:gd name="T17" fmla="*/ 5 h 8"/>
                <a:gd name="T18" fmla="*/ 0 w 14"/>
                <a:gd name="T19" fmla="*/ 6 h 8"/>
                <a:gd name="T20" fmla="*/ 0 w 14"/>
                <a:gd name="T21" fmla="*/ 7 h 8"/>
                <a:gd name="T22" fmla="*/ 0 w 14"/>
                <a:gd name="T23" fmla="*/ 7 h 8"/>
                <a:gd name="T24" fmla="*/ 1 w 14"/>
                <a:gd name="T25" fmla="*/ 8 h 8"/>
                <a:gd name="T26" fmla="*/ 1 w 14"/>
                <a:gd name="T27" fmla="*/ 8 h 8"/>
                <a:gd name="T28" fmla="*/ 14 w 14"/>
                <a:gd name="T29" fmla="*/ 5 h 8"/>
                <a:gd name="T30" fmla="*/ 13 w 14"/>
                <a:gd name="T31" fmla="*/ 5 h 8"/>
                <a:gd name="T32" fmla="*/ 13 w 14"/>
                <a:gd name="T33" fmla="*/ 4 h 8"/>
                <a:gd name="T34" fmla="*/ 13 w 14"/>
                <a:gd name="T35" fmla="*/ 4 h 8"/>
                <a:gd name="T36" fmla="*/ 12 w 14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8"/>
                <a:gd name="T59" fmla="*/ 14 w 14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8">
                  <a:moveTo>
                    <a:pt x="12" y="2"/>
                  </a:move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169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5" name="Freeform 81"/>
            <p:cNvSpPr>
              <a:spLocks/>
            </p:cNvSpPr>
            <p:nvPr/>
          </p:nvSpPr>
          <p:spPr bwMode="auto">
            <a:xfrm>
              <a:off x="1946" y="3393"/>
              <a:ext cx="23" cy="14"/>
            </a:xfrm>
            <a:custGeom>
              <a:avLst/>
              <a:gdLst>
                <a:gd name="T0" fmla="*/ 23 w 23"/>
                <a:gd name="T1" fmla="*/ 0 h 14"/>
                <a:gd name="T2" fmla="*/ 0 w 23"/>
                <a:gd name="T3" fmla="*/ 9 h 14"/>
                <a:gd name="T4" fmla="*/ 0 w 23"/>
                <a:gd name="T5" fmla="*/ 10 h 14"/>
                <a:gd name="T6" fmla="*/ 0 w 23"/>
                <a:gd name="T7" fmla="*/ 10 h 14"/>
                <a:gd name="T8" fmla="*/ 0 w 23"/>
                <a:gd name="T9" fmla="*/ 10 h 14"/>
                <a:gd name="T10" fmla="*/ 0 w 23"/>
                <a:gd name="T11" fmla="*/ 10 h 14"/>
                <a:gd name="T12" fmla="*/ 0 w 23"/>
                <a:gd name="T13" fmla="*/ 11 h 14"/>
                <a:gd name="T14" fmla="*/ 0 w 23"/>
                <a:gd name="T15" fmla="*/ 11 h 14"/>
                <a:gd name="T16" fmla="*/ 0 w 23"/>
                <a:gd name="T17" fmla="*/ 13 h 14"/>
                <a:gd name="T18" fmla="*/ 1 w 23"/>
                <a:gd name="T19" fmla="*/ 13 h 14"/>
                <a:gd name="T20" fmla="*/ 2 w 23"/>
                <a:gd name="T21" fmla="*/ 14 h 14"/>
                <a:gd name="T22" fmla="*/ 3 w 23"/>
                <a:gd name="T23" fmla="*/ 14 h 14"/>
                <a:gd name="T24" fmla="*/ 3 w 23"/>
                <a:gd name="T25" fmla="*/ 14 h 14"/>
                <a:gd name="T26" fmla="*/ 4 w 23"/>
                <a:gd name="T27" fmla="*/ 14 h 14"/>
                <a:gd name="T28" fmla="*/ 21 w 23"/>
                <a:gd name="T29" fmla="*/ 6 h 14"/>
                <a:gd name="T30" fmla="*/ 23 w 23"/>
                <a:gd name="T31" fmla="*/ 0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"/>
                <a:gd name="T49" fmla="*/ 0 h 14"/>
                <a:gd name="T50" fmla="*/ 23 w 2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" h="14">
                  <a:moveTo>
                    <a:pt x="23" y="0"/>
                  </a:move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21" y="6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6" name="Freeform 82"/>
            <p:cNvSpPr>
              <a:spLocks/>
            </p:cNvSpPr>
            <p:nvPr/>
          </p:nvSpPr>
          <p:spPr bwMode="auto">
            <a:xfrm>
              <a:off x="1942" y="3371"/>
              <a:ext cx="23" cy="15"/>
            </a:xfrm>
            <a:custGeom>
              <a:avLst/>
              <a:gdLst>
                <a:gd name="T0" fmla="*/ 22 w 23"/>
                <a:gd name="T1" fmla="*/ 1 h 15"/>
                <a:gd name="T2" fmla="*/ 23 w 23"/>
                <a:gd name="T3" fmla="*/ 2 h 15"/>
                <a:gd name="T4" fmla="*/ 23 w 23"/>
                <a:gd name="T5" fmla="*/ 3 h 15"/>
                <a:gd name="T6" fmla="*/ 23 w 23"/>
                <a:gd name="T7" fmla="*/ 3 h 15"/>
                <a:gd name="T8" fmla="*/ 23 w 23"/>
                <a:gd name="T9" fmla="*/ 3 h 15"/>
                <a:gd name="T10" fmla="*/ 23 w 23"/>
                <a:gd name="T11" fmla="*/ 4 h 15"/>
                <a:gd name="T12" fmla="*/ 23 w 23"/>
                <a:gd name="T13" fmla="*/ 4 h 15"/>
                <a:gd name="T14" fmla="*/ 23 w 23"/>
                <a:gd name="T15" fmla="*/ 4 h 15"/>
                <a:gd name="T16" fmla="*/ 23 w 23"/>
                <a:gd name="T17" fmla="*/ 4 h 15"/>
                <a:gd name="T18" fmla="*/ 0 w 23"/>
                <a:gd name="T19" fmla="*/ 15 h 15"/>
                <a:gd name="T20" fmla="*/ 2 w 23"/>
                <a:gd name="T21" fmla="*/ 8 h 15"/>
                <a:gd name="T22" fmla="*/ 20 w 23"/>
                <a:gd name="T23" fmla="*/ 0 h 15"/>
                <a:gd name="T24" fmla="*/ 20 w 23"/>
                <a:gd name="T25" fmla="*/ 0 h 15"/>
                <a:gd name="T26" fmla="*/ 21 w 23"/>
                <a:gd name="T27" fmla="*/ 1 h 15"/>
                <a:gd name="T28" fmla="*/ 21 w 23"/>
                <a:gd name="T29" fmla="*/ 1 h 15"/>
                <a:gd name="T30" fmla="*/ 22 w 23"/>
                <a:gd name="T31" fmla="*/ 1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"/>
                <a:gd name="T49" fmla="*/ 0 h 15"/>
                <a:gd name="T50" fmla="*/ 23 w 23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" h="15">
                  <a:moveTo>
                    <a:pt x="22" y="1"/>
                  </a:moveTo>
                  <a:lnTo>
                    <a:pt x="23" y="2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0" y="15"/>
                  </a:lnTo>
                  <a:lnTo>
                    <a:pt x="2" y="8"/>
                  </a:lnTo>
                  <a:lnTo>
                    <a:pt x="20" y="0"/>
                  </a:lnTo>
                  <a:lnTo>
                    <a:pt x="21" y="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7" name="Freeform 83"/>
            <p:cNvSpPr>
              <a:spLocks/>
            </p:cNvSpPr>
            <p:nvPr/>
          </p:nvSpPr>
          <p:spPr bwMode="auto">
            <a:xfrm>
              <a:off x="1947" y="3397"/>
              <a:ext cx="13" cy="10"/>
            </a:xfrm>
            <a:custGeom>
              <a:avLst/>
              <a:gdLst>
                <a:gd name="T0" fmla="*/ 11 w 13"/>
                <a:gd name="T1" fmla="*/ 0 h 10"/>
                <a:gd name="T2" fmla="*/ 11 w 13"/>
                <a:gd name="T3" fmla="*/ 2 h 10"/>
                <a:gd name="T4" fmla="*/ 10 w 13"/>
                <a:gd name="T5" fmla="*/ 2 h 10"/>
                <a:gd name="T6" fmla="*/ 10 w 13"/>
                <a:gd name="T7" fmla="*/ 2 h 10"/>
                <a:gd name="T8" fmla="*/ 10 w 13"/>
                <a:gd name="T9" fmla="*/ 3 h 10"/>
                <a:gd name="T10" fmla="*/ 10 w 13"/>
                <a:gd name="T11" fmla="*/ 3 h 10"/>
                <a:gd name="T12" fmla="*/ 11 w 13"/>
                <a:gd name="T13" fmla="*/ 4 h 10"/>
                <a:gd name="T14" fmla="*/ 11 w 13"/>
                <a:gd name="T15" fmla="*/ 4 h 10"/>
                <a:gd name="T16" fmla="*/ 13 w 13"/>
                <a:gd name="T17" fmla="*/ 4 h 10"/>
                <a:gd name="T18" fmla="*/ 2 w 13"/>
                <a:gd name="T19" fmla="*/ 10 h 10"/>
                <a:gd name="T20" fmla="*/ 2 w 13"/>
                <a:gd name="T21" fmla="*/ 10 h 10"/>
                <a:gd name="T22" fmla="*/ 1 w 13"/>
                <a:gd name="T23" fmla="*/ 10 h 10"/>
                <a:gd name="T24" fmla="*/ 1 w 13"/>
                <a:gd name="T25" fmla="*/ 9 h 10"/>
                <a:gd name="T26" fmla="*/ 0 w 13"/>
                <a:gd name="T27" fmla="*/ 9 h 10"/>
                <a:gd name="T28" fmla="*/ 0 w 13"/>
                <a:gd name="T29" fmla="*/ 7 h 10"/>
                <a:gd name="T30" fmla="*/ 0 w 13"/>
                <a:gd name="T31" fmla="*/ 7 h 10"/>
                <a:gd name="T32" fmla="*/ 0 w 13"/>
                <a:gd name="T33" fmla="*/ 6 h 10"/>
                <a:gd name="T34" fmla="*/ 0 w 13"/>
                <a:gd name="T35" fmla="*/ 6 h 10"/>
                <a:gd name="T36" fmla="*/ 11 w 13"/>
                <a:gd name="T37" fmla="*/ 0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"/>
                <a:gd name="T58" fmla="*/ 0 h 10"/>
                <a:gd name="T59" fmla="*/ 13 w 13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" h="10">
                  <a:moveTo>
                    <a:pt x="11" y="0"/>
                  </a:moveTo>
                  <a:lnTo>
                    <a:pt x="11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B0F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8" name="Freeform 84"/>
            <p:cNvSpPr>
              <a:spLocks/>
            </p:cNvSpPr>
            <p:nvPr/>
          </p:nvSpPr>
          <p:spPr bwMode="auto">
            <a:xfrm>
              <a:off x="1958" y="3394"/>
              <a:ext cx="10" cy="7"/>
            </a:xfrm>
            <a:custGeom>
              <a:avLst/>
              <a:gdLst>
                <a:gd name="T0" fmla="*/ 0 w 10"/>
                <a:gd name="T1" fmla="*/ 3 h 7"/>
                <a:gd name="T2" fmla="*/ 0 w 10"/>
                <a:gd name="T3" fmla="*/ 3 h 7"/>
                <a:gd name="T4" fmla="*/ 0 w 10"/>
                <a:gd name="T5" fmla="*/ 3 h 7"/>
                <a:gd name="T6" fmla="*/ 0 w 10"/>
                <a:gd name="T7" fmla="*/ 5 h 7"/>
                <a:gd name="T8" fmla="*/ 0 w 10"/>
                <a:gd name="T9" fmla="*/ 5 h 7"/>
                <a:gd name="T10" fmla="*/ 0 w 10"/>
                <a:gd name="T11" fmla="*/ 6 h 7"/>
                <a:gd name="T12" fmla="*/ 0 w 10"/>
                <a:gd name="T13" fmla="*/ 6 h 7"/>
                <a:gd name="T14" fmla="*/ 2 w 10"/>
                <a:gd name="T15" fmla="*/ 7 h 7"/>
                <a:gd name="T16" fmla="*/ 3 w 10"/>
                <a:gd name="T17" fmla="*/ 7 h 7"/>
                <a:gd name="T18" fmla="*/ 7 w 10"/>
                <a:gd name="T19" fmla="*/ 5 h 7"/>
                <a:gd name="T20" fmla="*/ 7 w 10"/>
                <a:gd name="T21" fmla="*/ 5 h 7"/>
                <a:gd name="T22" fmla="*/ 7 w 10"/>
                <a:gd name="T23" fmla="*/ 5 h 7"/>
                <a:gd name="T24" fmla="*/ 7 w 10"/>
                <a:gd name="T25" fmla="*/ 3 h 7"/>
                <a:gd name="T26" fmla="*/ 9 w 10"/>
                <a:gd name="T27" fmla="*/ 3 h 7"/>
                <a:gd name="T28" fmla="*/ 9 w 10"/>
                <a:gd name="T29" fmla="*/ 2 h 7"/>
                <a:gd name="T30" fmla="*/ 10 w 10"/>
                <a:gd name="T31" fmla="*/ 1 h 7"/>
                <a:gd name="T32" fmla="*/ 10 w 10"/>
                <a:gd name="T33" fmla="*/ 1 h 7"/>
                <a:gd name="T34" fmla="*/ 10 w 10"/>
                <a:gd name="T35" fmla="*/ 0 h 7"/>
                <a:gd name="T36" fmla="*/ 0 w 10"/>
                <a:gd name="T37" fmla="*/ 3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7"/>
                <a:gd name="T59" fmla="*/ 10 w 10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7">
                  <a:moveTo>
                    <a:pt x="0" y="3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7" y="5"/>
                  </a:lnTo>
                  <a:lnTo>
                    <a:pt x="7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69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9" name="Freeform 85"/>
            <p:cNvSpPr>
              <a:spLocks/>
            </p:cNvSpPr>
            <p:nvPr/>
          </p:nvSpPr>
          <p:spPr bwMode="auto">
            <a:xfrm>
              <a:off x="1951" y="3372"/>
              <a:ext cx="14" cy="8"/>
            </a:xfrm>
            <a:custGeom>
              <a:avLst/>
              <a:gdLst>
                <a:gd name="T0" fmla="*/ 2 w 14"/>
                <a:gd name="T1" fmla="*/ 8 h 8"/>
                <a:gd name="T2" fmla="*/ 2 w 14"/>
                <a:gd name="T3" fmla="*/ 8 h 8"/>
                <a:gd name="T4" fmla="*/ 2 w 14"/>
                <a:gd name="T5" fmla="*/ 7 h 8"/>
                <a:gd name="T6" fmla="*/ 2 w 14"/>
                <a:gd name="T7" fmla="*/ 6 h 8"/>
                <a:gd name="T8" fmla="*/ 0 w 14"/>
                <a:gd name="T9" fmla="*/ 6 h 8"/>
                <a:gd name="T10" fmla="*/ 11 w 14"/>
                <a:gd name="T11" fmla="*/ 0 h 8"/>
                <a:gd name="T12" fmla="*/ 11 w 14"/>
                <a:gd name="T13" fmla="*/ 0 h 8"/>
                <a:gd name="T14" fmla="*/ 12 w 14"/>
                <a:gd name="T15" fmla="*/ 0 h 8"/>
                <a:gd name="T16" fmla="*/ 12 w 14"/>
                <a:gd name="T17" fmla="*/ 0 h 8"/>
                <a:gd name="T18" fmla="*/ 13 w 14"/>
                <a:gd name="T19" fmla="*/ 1 h 8"/>
                <a:gd name="T20" fmla="*/ 13 w 14"/>
                <a:gd name="T21" fmla="*/ 1 h 8"/>
                <a:gd name="T22" fmla="*/ 13 w 14"/>
                <a:gd name="T23" fmla="*/ 2 h 8"/>
                <a:gd name="T24" fmla="*/ 14 w 14"/>
                <a:gd name="T25" fmla="*/ 2 h 8"/>
                <a:gd name="T26" fmla="*/ 13 w 14"/>
                <a:gd name="T27" fmla="*/ 3 h 8"/>
                <a:gd name="T28" fmla="*/ 2 w 14"/>
                <a:gd name="T29" fmla="*/ 8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8"/>
                <a:gd name="T47" fmla="*/ 14 w 14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8">
                  <a:moveTo>
                    <a:pt x="2" y="8"/>
                  </a:moveTo>
                  <a:lnTo>
                    <a:pt x="2" y="8"/>
                  </a:lnTo>
                  <a:lnTo>
                    <a:pt x="2" y="7"/>
                  </a:lnTo>
                  <a:lnTo>
                    <a:pt x="2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7F6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0" name="Freeform 86"/>
            <p:cNvSpPr>
              <a:spLocks/>
            </p:cNvSpPr>
            <p:nvPr/>
          </p:nvSpPr>
          <p:spPr bwMode="auto">
            <a:xfrm>
              <a:off x="1943" y="3378"/>
              <a:ext cx="10" cy="7"/>
            </a:xfrm>
            <a:custGeom>
              <a:avLst/>
              <a:gdLst>
                <a:gd name="T0" fmla="*/ 8 w 10"/>
                <a:gd name="T1" fmla="*/ 3 h 7"/>
                <a:gd name="T2" fmla="*/ 8 w 10"/>
                <a:gd name="T3" fmla="*/ 3 h 7"/>
                <a:gd name="T4" fmla="*/ 10 w 10"/>
                <a:gd name="T5" fmla="*/ 2 h 7"/>
                <a:gd name="T6" fmla="*/ 10 w 10"/>
                <a:gd name="T7" fmla="*/ 2 h 7"/>
                <a:gd name="T8" fmla="*/ 10 w 10"/>
                <a:gd name="T9" fmla="*/ 2 h 7"/>
                <a:gd name="T10" fmla="*/ 10 w 10"/>
                <a:gd name="T11" fmla="*/ 1 h 7"/>
                <a:gd name="T12" fmla="*/ 8 w 10"/>
                <a:gd name="T13" fmla="*/ 1 h 7"/>
                <a:gd name="T14" fmla="*/ 8 w 10"/>
                <a:gd name="T15" fmla="*/ 0 h 7"/>
                <a:gd name="T16" fmla="*/ 7 w 10"/>
                <a:gd name="T17" fmla="*/ 0 h 7"/>
                <a:gd name="T18" fmla="*/ 3 w 10"/>
                <a:gd name="T19" fmla="*/ 2 h 7"/>
                <a:gd name="T20" fmla="*/ 3 w 10"/>
                <a:gd name="T21" fmla="*/ 2 h 7"/>
                <a:gd name="T22" fmla="*/ 3 w 10"/>
                <a:gd name="T23" fmla="*/ 2 h 7"/>
                <a:gd name="T24" fmla="*/ 1 w 10"/>
                <a:gd name="T25" fmla="*/ 3 h 7"/>
                <a:gd name="T26" fmla="*/ 1 w 10"/>
                <a:gd name="T27" fmla="*/ 3 h 7"/>
                <a:gd name="T28" fmla="*/ 0 w 10"/>
                <a:gd name="T29" fmla="*/ 4 h 7"/>
                <a:gd name="T30" fmla="*/ 0 w 10"/>
                <a:gd name="T31" fmla="*/ 6 h 7"/>
                <a:gd name="T32" fmla="*/ 0 w 10"/>
                <a:gd name="T33" fmla="*/ 6 h 7"/>
                <a:gd name="T34" fmla="*/ 0 w 10"/>
                <a:gd name="T35" fmla="*/ 7 h 7"/>
                <a:gd name="T36" fmla="*/ 8 w 10"/>
                <a:gd name="T37" fmla="*/ 3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7"/>
                <a:gd name="T59" fmla="*/ 10 w 10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7">
                  <a:moveTo>
                    <a:pt x="8" y="3"/>
                  </a:moveTo>
                  <a:lnTo>
                    <a:pt x="8" y="3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1D0E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1" name="Freeform 87"/>
            <p:cNvSpPr>
              <a:spLocks/>
            </p:cNvSpPr>
            <p:nvPr/>
          </p:nvSpPr>
          <p:spPr bwMode="auto">
            <a:xfrm>
              <a:off x="1935" y="3348"/>
              <a:ext cx="23" cy="14"/>
            </a:xfrm>
            <a:custGeom>
              <a:avLst/>
              <a:gdLst>
                <a:gd name="T0" fmla="*/ 23 w 23"/>
                <a:gd name="T1" fmla="*/ 0 h 14"/>
                <a:gd name="T2" fmla="*/ 0 w 23"/>
                <a:gd name="T3" fmla="*/ 9 h 14"/>
                <a:gd name="T4" fmla="*/ 0 w 23"/>
                <a:gd name="T5" fmla="*/ 10 h 14"/>
                <a:gd name="T6" fmla="*/ 0 w 23"/>
                <a:gd name="T7" fmla="*/ 10 h 14"/>
                <a:gd name="T8" fmla="*/ 0 w 23"/>
                <a:gd name="T9" fmla="*/ 10 h 14"/>
                <a:gd name="T10" fmla="*/ 0 w 23"/>
                <a:gd name="T11" fmla="*/ 10 h 14"/>
                <a:gd name="T12" fmla="*/ 0 w 23"/>
                <a:gd name="T13" fmla="*/ 11 h 14"/>
                <a:gd name="T14" fmla="*/ 0 w 23"/>
                <a:gd name="T15" fmla="*/ 11 h 14"/>
                <a:gd name="T16" fmla="*/ 0 w 23"/>
                <a:gd name="T17" fmla="*/ 12 h 14"/>
                <a:gd name="T18" fmla="*/ 1 w 23"/>
                <a:gd name="T19" fmla="*/ 12 h 14"/>
                <a:gd name="T20" fmla="*/ 3 w 23"/>
                <a:gd name="T21" fmla="*/ 14 h 14"/>
                <a:gd name="T22" fmla="*/ 4 w 23"/>
                <a:gd name="T23" fmla="*/ 14 h 14"/>
                <a:gd name="T24" fmla="*/ 4 w 23"/>
                <a:gd name="T25" fmla="*/ 14 h 14"/>
                <a:gd name="T26" fmla="*/ 4 w 23"/>
                <a:gd name="T27" fmla="*/ 14 h 14"/>
                <a:gd name="T28" fmla="*/ 21 w 23"/>
                <a:gd name="T29" fmla="*/ 5 h 14"/>
                <a:gd name="T30" fmla="*/ 23 w 23"/>
                <a:gd name="T31" fmla="*/ 0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"/>
                <a:gd name="T49" fmla="*/ 0 h 14"/>
                <a:gd name="T50" fmla="*/ 23 w 2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" h="14">
                  <a:moveTo>
                    <a:pt x="23" y="0"/>
                  </a:move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21" y="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2" name="Freeform 88"/>
            <p:cNvSpPr>
              <a:spLocks/>
            </p:cNvSpPr>
            <p:nvPr/>
          </p:nvSpPr>
          <p:spPr bwMode="auto">
            <a:xfrm>
              <a:off x="1935" y="3352"/>
              <a:ext cx="14" cy="10"/>
            </a:xfrm>
            <a:custGeom>
              <a:avLst/>
              <a:gdLst>
                <a:gd name="T0" fmla="*/ 12 w 14"/>
                <a:gd name="T1" fmla="*/ 0 h 10"/>
                <a:gd name="T2" fmla="*/ 12 w 14"/>
                <a:gd name="T3" fmla="*/ 0 h 10"/>
                <a:gd name="T4" fmla="*/ 12 w 14"/>
                <a:gd name="T5" fmla="*/ 1 h 10"/>
                <a:gd name="T6" fmla="*/ 12 w 14"/>
                <a:gd name="T7" fmla="*/ 1 h 10"/>
                <a:gd name="T8" fmla="*/ 12 w 14"/>
                <a:gd name="T9" fmla="*/ 1 h 10"/>
                <a:gd name="T10" fmla="*/ 12 w 14"/>
                <a:gd name="T11" fmla="*/ 3 h 10"/>
                <a:gd name="T12" fmla="*/ 13 w 14"/>
                <a:gd name="T13" fmla="*/ 3 h 10"/>
                <a:gd name="T14" fmla="*/ 13 w 14"/>
                <a:gd name="T15" fmla="*/ 4 h 10"/>
                <a:gd name="T16" fmla="*/ 14 w 14"/>
                <a:gd name="T17" fmla="*/ 4 h 10"/>
                <a:gd name="T18" fmla="*/ 4 w 14"/>
                <a:gd name="T19" fmla="*/ 10 h 10"/>
                <a:gd name="T20" fmla="*/ 4 w 14"/>
                <a:gd name="T21" fmla="*/ 10 h 10"/>
                <a:gd name="T22" fmla="*/ 3 w 14"/>
                <a:gd name="T23" fmla="*/ 10 h 10"/>
                <a:gd name="T24" fmla="*/ 1 w 14"/>
                <a:gd name="T25" fmla="*/ 8 h 10"/>
                <a:gd name="T26" fmla="*/ 1 w 14"/>
                <a:gd name="T27" fmla="*/ 8 h 10"/>
                <a:gd name="T28" fmla="*/ 1 w 14"/>
                <a:gd name="T29" fmla="*/ 7 h 10"/>
                <a:gd name="T30" fmla="*/ 1 w 14"/>
                <a:gd name="T31" fmla="*/ 7 h 10"/>
                <a:gd name="T32" fmla="*/ 0 w 14"/>
                <a:gd name="T33" fmla="*/ 6 h 10"/>
                <a:gd name="T34" fmla="*/ 1 w 14"/>
                <a:gd name="T35" fmla="*/ 6 h 10"/>
                <a:gd name="T36" fmla="*/ 12 w 14"/>
                <a:gd name="T37" fmla="*/ 0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10"/>
                <a:gd name="T59" fmla="*/ 14 w 14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10">
                  <a:moveTo>
                    <a:pt x="12" y="0"/>
                  </a:moveTo>
                  <a:lnTo>
                    <a:pt x="12" y="0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1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2CB0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3" name="Freeform 89"/>
            <p:cNvSpPr>
              <a:spLocks/>
            </p:cNvSpPr>
            <p:nvPr/>
          </p:nvSpPr>
          <p:spPr bwMode="auto">
            <a:xfrm>
              <a:off x="1948" y="3349"/>
              <a:ext cx="9" cy="7"/>
            </a:xfrm>
            <a:custGeom>
              <a:avLst/>
              <a:gdLst>
                <a:gd name="T0" fmla="*/ 0 w 9"/>
                <a:gd name="T1" fmla="*/ 3 h 7"/>
                <a:gd name="T2" fmla="*/ 0 w 9"/>
                <a:gd name="T3" fmla="*/ 3 h 7"/>
                <a:gd name="T4" fmla="*/ 0 w 9"/>
                <a:gd name="T5" fmla="*/ 3 h 7"/>
                <a:gd name="T6" fmla="*/ 0 w 9"/>
                <a:gd name="T7" fmla="*/ 4 h 7"/>
                <a:gd name="T8" fmla="*/ 0 w 9"/>
                <a:gd name="T9" fmla="*/ 4 h 7"/>
                <a:gd name="T10" fmla="*/ 0 w 9"/>
                <a:gd name="T11" fmla="*/ 6 h 7"/>
                <a:gd name="T12" fmla="*/ 0 w 9"/>
                <a:gd name="T13" fmla="*/ 6 h 7"/>
                <a:gd name="T14" fmla="*/ 1 w 9"/>
                <a:gd name="T15" fmla="*/ 7 h 7"/>
                <a:gd name="T16" fmla="*/ 2 w 9"/>
                <a:gd name="T17" fmla="*/ 7 h 7"/>
                <a:gd name="T18" fmla="*/ 7 w 9"/>
                <a:gd name="T19" fmla="*/ 4 h 7"/>
                <a:gd name="T20" fmla="*/ 7 w 9"/>
                <a:gd name="T21" fmla="*/ 4 h 7"/>
                <a:gd name="T22" fmla="*/ 7 w 9"/>
                <a:gd name="T23" fmla="*/ 4 h 7"/>
                <a:gd name="T24" fmla="*/ 7 w 9"/>
                <a:gd name="T25" fmla="*/ 3 h 7"/>
                <a:gd name="T26" fmla="*/ 8 w 9"/>
                <a:gd name="T27" fmla="*/ 3 h 7"/>
                <a:gd name="T28" fmla="*/ 8 w 9"/>
                <a:gd name="T29" fmla="*/ 2 h 7"/>
                <a:gd name="T30" fmla="*/ 9 w 9"/>
                <a:gd name="T31" fmla="*/ 1 h 7"/>
                <a:gd name="T32" fmla="*/ 9 w 9"/>
                <a:gd name="T33" fmla="*/ 0 h 7"/>
                <a:gd name="T34" fmla="*/ 9 w 9"/>
                <a:gd name="T35" fmla="*/ 0 h 7"/>
                <a:gd name="T36" fmla="*/ 0 w 9"/>
                <a:gd name="T37" fmla="*/ 3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7"/>
                <a:gd name="T59" fmla="*/ 9 w 9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7">
                  <a:moveTo>
                    <a:pt x="0" y="3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9" y="1"/>
                  </a:lnTo>
                  <a:lnTo>
                    <a:pt x="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F13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4" name="Freeform 90"/>
            <p:cNvSpPr>
              <a:spLocks/>
            </p:cNvSpPr>
            <p:nvPr/>
          </p:nvSpPr>
          <p:spPr bwMode="auto">
            <a:xfrm>
              <a:off x="1950" y="3428"/>
              <a:ext cx="32" cy="12"/>
            </a:xfrm>
            <a:custGeom>
              <a:avLst/>
              <a:gdLst>
                <a:gd name="T0" fmla="*/ 32 w 32"/>
                <a:gd name="T1" fmla="*/ 2 h 12"/>
                <a:gd name="T2" fmla="*/ 31 w 32"/>
                <a:gd name="T3" fmla="*/ 1 h 12"/>
                <a:gd name="T4" fmla="*/ 31 w 32"/>
                <a:gd name="T5" fmla="*/ 0 h 12"/>
                <a:gd name="T6" fmla="*/ 29 w 32"/>
                <a:gd name="T7" fmla="*/ 0 h 12"/>
                <a:gd name="T8" fmla="*/ 29 w 32"/>
                <a:gd name="T9" fmla="*/ 0 h 12"/>
                <a:gd name="T10" fmla="*/ 1 w 32"/>
                <a:gd name="T11" fmla="*/ 8 h 12"/>
                <a:gd name="T12" fmla="*/ 1 w 32"/>
                <a:gd name="T13" fmla="*/ 8 h 12"/>
                <a:gd name="T14" fmla="*/ 1 w 32"/>
                <a:gd name="T15" fmla="*/ 8 h 12"/>
                <a:gd name="T16" fmla="*/ 1 w 32"/>
                <a:gd name="T17" fmla="*/ 8 h 12"/>
                <a:gd name="T18" fmla="*/ 0 w 32"/>
                <a:gd name="T19" fmla="*/ 9 h 12"/>
                <a:gd name="T20" fmla="*/ 0 w 32"/>
                <a:gd name="T21" fmla="*/ 9 h 12"/>
                <a:gd name="T22" fmla="*/ 0 w 32"/>
                <a:gd name="T23" fmla="*/ 9 h 12"/>
                <a:gd name="T24" fmla="*/ 0 w 32"/>
                <a:gd name="T25" fmla="*/ 10 h 12"/>
                <a:gd name="T26" fmla="*/ 0 w 32"/>
                <a:gd name="T27" fmla="*/ 10 h 12"/>
                <a:gd name="T28" fmla="*/ 1 w 32"/>
                <a:gd name="T29" fmla="*/ 11 h 12"/>
                <a:gd name="T30" fmla="*/ 1 w 32"/>
                <a:gd name="T31" fmla="*/ 12 h 12"/>
                <a:gd name="T32" fmla="*/ 3 w 32"/>
                <a:gd name="T33" fmla="*/ 12 h 12"/>
                <a:gd name="T34" fmla="*/ 3 w 32"/>
                <a:gd name="T35" fmla="*/ 12 h 12"/>
                <a:gd name="T36" fmla="*/ 31 w 32"/>
                <a:gd name="T37" fmla="*/ 4 h 12"/>
                <a:gd name="T38" fmla="*/ 31 w 32"/>
                <a:gd name="T39" fmla="*/ 4 h 12"/>
                <a:gd name="T40" fmla="*/ 31 w 32"/>
                <a:gd name="T41" fmla="*/ 4 h 12"/>
                <a:gd name="T42" fmla="*/ 31 w 32"/>
                <a:gd name="T43" fmla="*/ 4 h 12"/>
                <a:gd name="T44" fmla="*/ 32 w 32"/>
                <a:gd name="T45" fmla="*/ 4 h 12"/>
                <a:gd name="T46" fmla="*/ 32 w 32"/>
                <a:gd name="T47" fmla="*/ 3 h 12"/>
                <a:gd name="T48" fmla="*/ 32 w 32"/>
                <a:gd name="T49" fmla="*/ 3 h 12"/>
                <a:gd name="T50" fmla="*/ 32 w 32"/>
                <a:gd name="T51" fmla="*/ 2 h 12"/>
                <a:gd name="T52" fmla="*/ 32 w 32"/>
                <a:gd name="T53" fmla="*/ 2 h 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2"/>
                <a:gd name="T82" fmla="*/ 0 h 12"/>
                <a:gd name="T83" fmla="*/ 32 w 32"/>
                <a:gd name="T84" fmla="*/ 12 h 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2" h="12">
                  <a:moveTo>
                    <a:pt x="32" y="2"/>
                  </a:moveTo>
                  <a:lnTo>
                    <a:pt x="31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5" name="Freeform 91"/>
            <p:cNvSpPr>
              <a:spLocks/>
            </p:cNvSpPr>
            <p:nvPr/>
          </p:nvSpPr>
          <p:spPr bwMode="auto">
            <a:xfrm>
              <a:off x="1964" y="3429"/>
              <a:ext cx="17" cy="7"/>
            </a:xfrm>
            <a:custGeom>
              <a:avLst/>
              <a:gdLst>
                <a:gd name="T0" fmla="*/ 17 w 17"/>
                <a:gd name="T1" fmla="*/ 1 h 7"/>
                <a:gd name="T2" fmla="*/ 17 w 17"/>
                <a:gd name="T3" fmla="*/ 0 h 7"/>
                <a:gd name="T4" fmla="*/ 15 w 17"/>
                <a:gd name="T5" fmla="*/ 0 h 7"/>
                <a:gd name="T6" fmla="*/ 15 w 17"/>
                <a:gd name="T7" fmla="*/ 0 h 7"/>
                <a:gd name="T8" fmla="*/ 15 w 17"/>
                <a:gd name="T9" fmla="*/ 0 h 7"/>
                <a:gd name="T10" fmla="*/ 0 w 17"/>
                <a:gd name="T11" fmla="*/ 3 h 7"/>
                <a:gd name="T12" fmla="*/ 0 w 17"/>
                <a:gd name="T13" fmla="*/ 3 h 7"/>
                <a:gd name="T14" fmla="*/ 0 w 17"/>
                <a:gd name="T15" fmla="*/ 4 h 7"/>
                <a:gd name="T16" fmla="*/ 0 w 17"/>
                <a:gd name="T17" fmla="*/ 4 h 7"/>
                <a:gd name="T18" fmla="*/ 0 w 17"/>
                <a:gd name="T19" fmla="*/ 6 h 7"/>
                <a:gd name="T20" fmla="*/ 0 w 17"/>
                <a:gd name="T21" fmla="*/ 7 h 7"/>
                <a:gd name="T22" fmla="*/ 1 w 17"/>
                <a:gd name="T23" fmla="*/ 7 h 7"/>
                <a:gd name="T24" fmla="*/ 1 w 17"/>
                <a:gd name="T25" fmla="*/ 7 h 7"/>
                <a:gd name="T26" fmla="*/ 1 w 17"/>
                <a:gd name="T27" fmla="*/ 7 h 7"/>
                <a:gd name="T28" fmla="*/ 17 w 17"/>
                <a:gd name="T29" fmla="*/ 3 h 7"/>
                <a:gd name="T30" fmla="*/ 17 w 17"/>
                <a:gd name="T31" fmla="*/ 3 h 7"/>
                <a:gd name="T32" fmla="*/ 17 w 17"/>
                <a:gd name="T33" fmla="*/ 2 h 7"/>
                <a:gd name="T34" fmla="*/ 17 w 17"/>
                <a:gd name="T35" fmla="*/ 2 h 7"/>
                <a:gd name="T36" fmla="*/ 17 w 17"/>
                <a:gd name="T37" fmla="*/ 1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7"/>
                <a:gd name="T59" fmla="*/ 17 w 1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7">
                  <a:moveTo>
                    <a:pt x="17" y="1"/>
                  </a:moveTo>
                  <a:lnTo>
                    <a:pt x="17" y="0"/>
                  </a:lnTo>
                  <a:lnTo>
                    <a:pt x="15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7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7F6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6" name="Freeform 92"/>
            <p:cNvSpPr>
              <a:spLocks/>
            </p:cNvSpPr>
            <p:nvPr/>
          </p:nvSpPr>
          <p:spPr bwMode="auto">
            <a:xfrm>
              <a:off x="1951" y="3432"/>
              <a:ext cx="14" cy="8"/>
            </a:xfrm>
            <a:custGeom>
              <a:avLst/>
              <a:gdLst>
                <a:gd name="T0" fmla="*/ 12 w 14"/>
                <a:gd name="T1" fmla="*/ 3 h 8"/>
                <a:gd name="T2" fmla="*/ 12 w 14"/>
                <a:gd name="T3" fmla="*/ 1 h 8"/>
                <a:gd name="T4" fmla="*/ 12 w 14"/>
                <a:gd name="T5" fmla="*/ 1 h 8"/>
                <a:gd name="T6" fmla="*/ 12 w 14"/>
                <a:gd name="T7" fmla="*/ 0 h 8"/>
                <a:gd name="T8" fmla="*/ 13 w 14"/>
                <a:gd name="T9" fmla="*/ 0 h 8"/>
                <a:gd name="T10" fmla="*/ 0 w 14"/>
                <a:gd name="T11" fmla="*/ 4 h 8"/>
                <a:gd name="T12" fmla="*/ 0 w 14"/>
                <a:gd name="T13" fmla="*/ 4 h 8"/>
                <a:gd name="T14" fmla="*/ 0 w 14"/>
                <a:gd name="T15" fmla="*/ 5 h 8"/>
                <a:gd name="T16" fmla="*/ 0 w 14"/>
                <a:gd name="T17" fmla="*/ 5 h 8"/>
                <a:gd name="T18" fmla="*/ 0 w 14"/>
                <a:gd name="T19" fmla="*/ 6 h 8"/>
                <a:gd name="T20" fmla="*/ 0 w 14"/>
                <a:gd name="T21" fmla="*/ 7 h 8"/>
                <a:gd name="T22" fmla="*/ 2 w 14"/>
                <a:gd name="T23" fmla="*/ 7 h 8"/>
                <a:gd name="T24" fmla="*/ 2 w 14"/>
                <a:gd name="T25" fmla="*/ 8 h 8"/>
                <a:gd name="T26" fmla="*/ 2 w 14"/>
                <a:gd name="T27" fmla="*/ 8 h 8"/>
                <a:gd name="T28" fmla="*/ 14 w 14"/>
                <a:gd name="T29" fmla="*/ 5 h 8"/>
                <a:gd name="T30" fmla="*/ 13 w 14"/>
                <a:gd name="T31" fmla="*/ 5 h 8"/>
                <a:gd name="T32" fmla="*/ 13 w 14"/>
                <a:gd name="T33" fmla="*/ 4 h 8"/>
                <a:gd name="T34" fmla="*/ 13 w 14"/>
                <a:gd name="T35" fmla="*/ 4 h 8"/>
                <a:gd name="T36" fmla="*/ 12 w 14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8"/>
                <a:gd name="T59" fmla="*/ 14 w 14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8">
                  <a:moveTo>
                    <a:pt x="12" y="3"/>
                  </a:move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EF13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7" name="Freeform 93"/>
            <p:cNvSpPr>
              <a:spLocks/>
            </p:cNvSpPr>
            <p:nvPr/>
          </p:nvSpPr>
          <p:spPr bwMode="auto">
            <a:xfrm>
              <a:off x="1956" y="3438"/>
              <a:ext cx="23" cy="14"/>
            </a:xfrm>
            <a:custGeom>
              <a:avLst/>
              <a:gdLst>
                <a:gd name="T0" fmla="*/ 23 w 23"/>
                <a:gd name="T1" fmla="*/ 0 h 14"/>
                <a:gd name="T2" fmla="*/ 0 w 23"/>
                <a:gd name="T3" fmla="*/ 10 h 14"/>
                <a:gd name="T4" fmla="*/ 0 w 23"/>
                <a:gd name="T5" fmla="*/ 10 h 14"/>
                <a:gd name="T6" fmla="*/ 0 w 23"/>
                <a:gd name="T7" fmla="*/ 10 h 14"/>
                <a:gd name="T8" fmla="*/ 0 w 23"/>
                <a:gd name="T9" fmla="*/ 10 h 14"/>
                <a:gd name="T10" fmla="*/ 0 w 23"/>
                <a:gd name="T11" fmla="*/ 10 h 14"/>
                <a:gd name="T12" fmla="*/ 0 w 23"/>
                <a:gd name="T13" fmla="*/ 12 h 14"/>
                <a:gd name="T14" fmla="*/ 0 w 23"/>
                <a:gd name="T15" fmla="*/ 12 h 14"/>
                <a:gd name="T16" fmla="*/ 0 w 23"/>
                <a:gd name="T17" fmla="*/ 13 h 14"/>
                <a:gd name="T18" fmla="*/ 1 w 23"/>
                <a:gd name="T19" fmla="*/ 13 h 14"/>
                <a:gd name="T20" fmla="*/ 2 w 23"/>
                <a:gd name="T21" fmla="*/ 14 h 14"/>
                <a:gd name="T22" fmla="*/ 4 w 23"/>
                <a:gd name="T23" fmla="*/ 14 h 14"/>
                <a:gd name="T24" fmla="*/ 4 w 23"/>
                <a:gd name="T25" fmla="*/ 14 h 14"/>
                <a:gd name="T26" fmla="*/ 5 w 23"/>
                <a:gd name="T27" fmla="*/ 14 h 14"/>
                <a:gd name="T28" fmla="*/ 22 w 23"/>
                <a:gd name="T29" fmla="*/ 6 h 14"/>
                <a:gd name="T30" fmla="*/ 23 w 23"/>
                <a:gd name="T31" fmla="*/ 0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"/>
                <a:gd name="T49" fmla="*/ 0 h 14"/>
                <a:gd name="T50" fmla="*/ 23 w 2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" h="14">
                  <a:moveTo>
                    <a:pt x="23" y="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22" y="6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8" name="Freeform 94"/>
            <p:cNvSpPr>
              <a:spLocks/>
            </p:cNvSpPr>
            <p:nvPr/>
          </p:nvSpPr>
          <p:spPr bwMode="auto">
            <a:xfrm>
              <a:off x="1953" y="3416"/>
              <a:ext cx="23" cy="15"/>
            </a:xfrm>
            <a:custGeom>
              <a:avLst/>
              <a:gdLst>
                <a:gd name="T0" fmla="*/ 22 w 23"/>
                <a:gd name="T1" fmla="*/ 1 h 15"/>
                <a:gd name="T2" fmla="*/ 23 w 23"/>
                <a:gd name="T3" fmla="*/ 2 h 15"/>
                <a:gd name="T4" fmla="*/ 23 w 23"/>
                <a:gd name="T5" fmla="*/ 4 h 15"/>
                <a:gd name="T6" fmla="*/ 23 w 23"/>
                <a:gd name="T7" fmla="*/ 4 h 15"/>
                <a:gd name="T8" fmla="*/ 23 w 23"/>
                <a:gd name="T9" fmla="*/ 4 h 15"/>
                <a:gd name="T10" fmla="*/ 23 w 23"/>
                <a:gd name="T11" fmla="*/ 5 h 15"/>
                <a:gd name="T12" fmla="*/ 23 w 23"/>
                <a:gd name="T13" fmla="*/ 5 h 15"/>
                <a:gd name="T14" fmla="*/ 23 w 23"/>
                <a:gd name="T15" fmla="*/ 5 h 15"/>
                <a:gd name="T16" fmla="*/ 23 w 23"/>
                <a:gd name="T17" fmla="*/ 5 h 15"/>
                <a:gd name="T18" fmla="*/ 0 w 23"/>
                <a:gd name="T19" fmla="*/ 15 h 15"/>
                <a:gd name="T20" fmla="*/ 2 w 23"/>
                <a:gd name="T21" fmla="*/ 8 h 15"/>
                <a:gd name="T22" fmla="*/ 19 w 23"/>
                <a:gd name="T23" fmla="*/ 0 h 15"/>
                <a:gd name="T24" fmla="*/ 19 w 23"/>
                <a:gd name="T25" fmla="*/ 0 h 15"/>
                <a:gd name="T26" fmla="*/ 21 w 23"/>
                <a:gd name="T27" fmla="*/ 1 h 15"/>
                <a:gd name="T28" fmla="*/ 22 w 23"/>
                <a:gd name="T29" fmla="*/ 1 h 15"/>
                <a:gd name="T30" fmla="*/ 22 w 23"/>
                <a:gd name="T31" fmla="*/ 1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"/>
                <a:gd name="T49" fmla="*/ 0 h 15"/>
                <a:gd name="T50" fmla="*/ 23 w 23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" h="15">
                  <a:moveTo>
                    <a:pt x="22" y="1"/>
                  </a:moveTo>
                  <a:lnTo>
                    <a:pt x="23" y="2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0" y="15"/>
                  </a:lnTo>
                  <a:lnTo>
                    <a:pt x="2" y="8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9" name="Freeform 95"/>
            <p:cNvSpPr>
              <a:spLocks/>
            </p:cNvSpPr>
            <p:nvPr/>
          </p:nvSpPr>
          <p:spPr bwMode="auto">
            <a:xfrm>
              <a:off x="1957" y="3443"/>
              <a:ext cx="13" cy="9"/>
            </a:xfrm>
            <a:custGeom>
              <a:avLst/>
              <a:gdLst>
                <a:gd name="T0" fmla="*/ 12 w 13"/>
                <a:gd name="T1" fmla="*/ 0 h 9"/>
                <a:gd name="T2" fmla="*/ 12 w 13"/>
                <a:gd name="T3" fmla="*/ 1 h 9"/>
                <a:gd name="T4" fmla="*/ 11 w 13"/>
                <a:gd name="T5" fmla="*/ 1 h 9"/>
                <a:gd name="T6" fmla="*/ 11 w 13"/>
                <a:gd name="T7" fmla="*/ 1 h 9"/>
                <a:gd name="T8" fmla="*/ 11 w 13"/>
                <a:gd name="T9" fmla="*/ 2 h 9"/>
                <a:gd name="T10" fmla="*/ 11 w 13"/>
                <a:gd name="T11" fmla="*/ 2 h 9"/>
                <a:gd name="T12" fmla="*/ 12 w 13"/>
                <a:gd name="T13" fmla="*/ 2 h 9"/>
                <a:gd name="T14" fmla="*/ 12 w 13"/>
                <a:gd name="T15" fmla="*/ 3 h 9"/>
                <a:gd name="T16" fmla="*/ 13 w 13"/>
                <a:gd name="T17" fmla="*/ 3 h 9"/>
                <a:gd name="T18" fmla="*/ 3 w 13"/>
                <a:gd name="T19" fmla="*/ 9 h 9"/>
                <a:gd name="T20" fmla="*/ 3 w 13"/>
                <a:gd name="T21" fmla="*/ 9 h 9"/>
                <a:gd name="T22" fmla="*/ 1 w 13"/>
                <a:gd name="T23" fmla="*/ 9 h 9"/>
                <a:gd name="T24" fmla="*/ 0 w 13"/>
                <a:gd name="T25" fmla="*/ 9 h 9"/>
                <a:gd name="T26" fmla="*/ 0 w 13"/>
                <a:gd name="T27" fmla="*/ 8 h 9"/>
                <a:gd name="T28" fmla="*/ 0 w 13"/>
                <a:gd name="T29" fmla="*/ 7 h 9"/>
                <a:gd name="T30" fmla="*/ 0 w 13"/>
                <a:gd name="T31" fmla="*/ 7 h 9"/>
                <a:gd name="T32" fmla="*/ 0 w 13"/>
                <a:gd name="T33" fmla="*/ 5 h 9"/>
                <a:gd name="T34" fmla="*/ 0 w 13"/>
                <a:gd name="T35" fmla="*/ 5 h 9"/>
                <a:gd name="T36" fmla="*/ 12 w 13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"/>
                <a:gd name="T58" fmla="*/ 0 h 9"/>
                <a:gd name="T59" fmla="*/ 13 w 13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" h="9">
                  <a:moveTo>
                    <a:pt x="12" y="0"/>
                  </a:moveTo>
                  <a:lnTo>
                    <a:pt x="12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3" y="9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7F6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0" name="Freeform 96"/>
            <p:cNvSpPr>
              <a:spLocks/>
            </p:cNvSpPr>
            <p:nvPr/>
          </p:nvSpPr>
          <p:spPr bwMode="auto">
            <a:xfrm>
              <a:off x="1969" y="3439"/>
              <a:ext cx="9" cy="7"/>
            </a:xfrm>
            <a:custGeom>
              <a:avLst/>
              <a:gdLst>
                <a:gd name="T0" fmla="*/ 0 w 9"/>
                <a:gd name="T1" fmla="*/ 4 h 7"/>
                <a:gd name="T2" fmla="*/ 0 w 9"/>
                <a:gd name="T3" fmla="*/ 4 h 7"/>
                <a:gd name="T4" fmla="*/ 0 w 9"/>
                <a:gd name="T5" fmla="*/ 4 h 7"/>
                <a:gd name="T6" fmla="*/ 0 w 9"/>
                <a:gd name="T7" fmla="*/ 5 h 7"/>
                <a:gd name="T8" fmla="*/ 0 w 9"/>
                <a:gd name="T9" fmla="*/ 5 h 7"/>
                <a:gd name="T10" fmla="*/ 0 w 9"/>
                <a:gd name="T11" fmla="*/ 6 h 7"/>
                <a:gd name="T12" fmla="*/ 0 w 9"/>
                <a:gd name="T13" fmla="*/ 6 h 7"/>
                <a:gd name="T14" fmla="*/ 1 w 9"/>
                <a:gd name="T15" fmla="*/ 7 h 7"/>
                <a:gd name="T16" fmla="*/ 2 w 9"/>
                <a:gd name="T17" fmla="*/ 7 h 7"/>
                <a:gd name="T18" fmla="*/ 7 w 9"/>
                <a:gd name="T19" fmla="*/ 5 h 7"/>
                <a:gd name="T20" fmla="*/ 7 w 9"/>
                <a:gd name="T21" fmla="*/ 5 h 7"/>
                <a:gd name="T22" fmla="*/ 7 w 9"/>
                <a:gd name="T23" fmla="*/ 5 h 7"/>
                <a:gd name="T24" fmla="*/ 8 w 9"/>
                <a:gd name="T25" fmla="*/ 4 h 7"/>
                <a:gd name="T26" fmla="*/ 8 w 9"/>
                <a:gd name="T27" fmla="*/ 4 h 7"/>
                <a:gd name="T28" fmla="*/ 8 w 9"/>
                <a:gd name="T29" fmla="*/ 3 h 7"/>
                <a:gd name="T30" fmla="*/ 9 w 9"/>
                <a:gd name="T31" fmla="*/ 1 h 7"/>
                <a:gd name="T32" fmla="*/ 9 w 9"/>
                <a:gd name="T33" fmla="*/ 1 h 7"/>
                <a:gd name="T34" fmla="*/ 9 w 9"/>
                <a:gd name="T35" fmla="*/ 0 h 7"/>
                <a:gd name="T36" fmla="*/ 0 w 9"/>
                <a:gd name="T37" fmla="*/ 4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7"/>
                <a:gd name="T59" fmla="*/ 9 w 9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7">
                  <a:moveTo>
                    <a:pt x="0" y="4"/>
                  </a:move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7" y="5"/>
                  </a:lnTo>
                  <a:lnTo>
                    <a:pt x="8" y="4"/>
                  </a:lnTo>
                  <a:lnTo>
                    <a:pt x="8" y="3"/>
                  </a:lnTo>
                  <a:lnTo>
                    <a:pt x="9" y="1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D0E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1" name="Freeform 97"/>
            <p:cNvSpPr>
              <a:spLocks/>
            </p:cNvSpPr>
            <p:nvPr/>
          </p:nvSpPr>
          <p:spPr bwMode="auto">
            <a:xfrm>
              <a:off x="1962" y="3417"/>
              <a:ext cx="14" cy="8"/>
            </a:xfrm>
            <a:custGeom>
              <a:avLst/>
              <a:gdLst>
                <a:gd name="T0" fmla="*/ 1 w 14"/>
                <a:gd name="T1" fmla="*/ 8 h 8"/>
                <a:gd name="T2" fmla="*/ 1 w 14"/>
                <a:gd name="T3" fmla="*/ 8 h 8"/>
                <a:gd name="T4" fmla="*/ 1 w 14"/>
                <a:gd name="T5" fmla="*/ 8 h 8"/>
                <a:gd name="T6" fmla="*/ 1 w 14"/>
                <a:gd name="T7" fmla="*/ 8 h 8"/>
                <a:gd name="T8" fmla="*/ 1 w 14"/>
                <a:gd name="T9" fmla="*/ 7 h 8"/>
                <a:gd name="T10" fmla="*/ 1 w 14"/>
                <a:gd name="T11" fmla="*/ 7 h 8"/>
                <a:gd name="T12" fmla="*/ 1 w 14"/>
                <a:gd name="T13" fmla="*/ 6 h 8"/>
                <a:gd name="T14" fmla="*/ 0 w 14"/>
                <a:gd name="T15" fmla="*/ 6 h 8"/>
                <a:gd name="T16" fmla="*/ 0 w 14"/>
                <a:gd name="T17" fmla="*/ 6 h 8"/>
                <a:gd name="T18" fmla="*/ 10 w 14"/>
                <a:gd name="T19" fmla="*/ 0 h 8"/>
                <a:gd name="T20" fmla="*/ 10 w 14"/>
                <a:gd name="T21" fmla="*/ 0 h 8"/>
                <a:gd name="T22" fmla="*/ 12 w 14"/>
                <a:gd name="T23" fmla="*/ 0 h 8"/>
                <a:gd name="T24" fmla="*/ 12 w 14"/>
                <a:gd name="T25" fmla="*/ 0 h 8"/>
                <a:gd name="T26" fmla="*/ 13 w 14"/>
                <a:gd name="T27" fmla="*/ 1 h 8"/>
                <a:gd name="T28" fmla="*/ 13 w 14"/>
                <a:gd name="T29" fmla="*/ 1 h 8"/>
                <a:gd name="T30" fmla="*/ 14 w 14"/>
                <a:gd name="T31" fmla="*/ 3 h 8"/>
                <a:gd name="T32" fmla="*/ 14 w 14"/>
                <a:gd name="T33" fmla="*/ 3 h 8"/>
                <a:gd name="T34" fmla="*/ 13 w 14"/>
                <a:gd name="T35" fmla="*/ 4 h 8"/>
                <a:gd name="T36" fmla="*/ 1 w 14"/>
                <a:gd name="T37" fmla="*/ 8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8"/>
                <a:gd name="T59" fmla="*/ 14 w 14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8">
                  <a:moveTo>
                    <a:pt x="1" y="8"/>
                  </a:move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4" y="3"/>
                  </a:lnTo>
                  <a:lnTo>
                    <a:pt x="13" y="4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EF13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2" name="Freeform 98"/>
            <p:cNvSpPr>
              <a:spLocks/>
            </p:cNvSpPr>
            <p:nvPr/>
          </p:nvSpPr>
          <p:spPr bwMode="auto">
            <a:xfrm>
              <a:off x="1954" y="3423"/>
              <a:ext cx="9" cy="7"/>
            </a:xfrm>
            <a:custGeom>
              <a:avLst/>
              <a:gdLst>
                <a:gd name="T0" fmla="*/ 8 w 9"/>
                <a:gd name="T1" fmla="*/ 3 h 7"/>
                <a:gd name="T2" fmla="*/ 8 w 9"/>
                <a:gd name="T3" fmla="*/ 3 h 7"/>
                <a:gd name="T4" fmla="*/ 8 w 9"/>
                <a:gd name="T5" fmla="*/ 2 h 7"/>
                <a:gd name="T6" fmla="*/ 9 w 9"/>
                <a:gd name="T7" fmla="*/ 2 h 7"/>
                <a:gd name="T8" fmla="*/ 9 w 9"/>
                <a:gd name="T9" fmla="*/ 2 h 7"/>
                <a:gd name="T10" fmla="*/ 9 w 9"/>
                <a:gd name="T11" fmla="*/ 1 h 7"/>
                <a:gd name="T12" fmla="*/ 8 w 9"/>
                <a:gd name="T13" fmla="*/ 1 h 7"/>
                <a:gd name="T14" fmla="*/ 8 w 9"/>
                <a:gd name="T15" fmla="*/ 0 h 7"/>
                <a:gd name="T16" fmla="*/ 7 w 9"/>
                <a:gd name="T17" fmla="*/ 0 h 7"/>
                <a:gd name="T18" fmla="*/ 2 w 9"/>
                <a:gd name="T19" fmla="*/ 2 h 7"/>
                <a:gd name="T20" fmla="*/ 2 w 9"/>
                <a:gd name="T21" fmla="*/ 2 h 7"/>
                <a:gd name="T22" fmla="*/ 2 w 9"/>
                <a:gd name="T23" fmla="*/ 2 h 7"/>
                <a:gd name="T24" fmla="*/ 1 w 9"/>
                <a:gd name="T25" fmla="*/ 3 h 7"/>
                <a:gd name="T26" fmla="*/ 1 w 9"/>
                <a:gd name="T27" fmla="*/ 3 h 7"/>
                <a:gd name="T28" fmla="*/ 0 w 9"/>
                <a:gd name="T29" fmla="*/ 5 h 7"/>
                <a:gd name="T30" fmla="*/ 0 w 9"/>
                <a:gd name="T31" fmla="*/ 6 h 7"/>
                <a:gd name="T32" fmla="*/ 0 w 9"/>
                <a:gd name="T33" fmla="*/ 6 h 7"/>
                <a:gd name="T34" fmla="*/ 0 w 9"/>
                <a:gd name="T35" fmla="*/ 7 h 7"/>
                <a:gd name="T36" fmla="*/ 8 w 9"/>
                <a:gd name="T37" fmla="*/ 3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7"/>
                <a:gd name="T59" fmla="*/ 9 w 9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7">
                  <a:moveTo>
                    <a:pt x="8" y="3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2CB0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3" name="Freeform 99"/>
            <p:cNvSpPr>
              <a:spLocks/>
            </p:cNvSpPr>
            <p:nvPr/>
          </p:nvSpPr>
          <p:spPr bwMode="auto">
            <a:xfrm>
              <a:off x="1963" y="3464"/>
              <a:ext cx="24" cy="13"/>
            </a:xfrm>
            <a:custGeom>
              <a:avLst/>
              <a:gdLst>
                <a:gd name="T0" fmla="*/ 23 w 24"/>
                <a:gd name="T1" fmla="*/ 1 h 13"/>
                <a:gd name="T2" fmla="*/ 23 w 24"/>
                <a:gd name="T3" fmla="*/ 1 h 13"/>
                <a:gd name="T4" fmla="*/ 24 w 24"/>
                <a:gd name="T5" fmla="*/ 2 h 13"/>
                <a:gd name="T6" fmla="*/ 24 w 24"/>
                <a:gd name="T7" fmla="*/ 2 h 13"/>
                <a:gd name="T8" fmla="*/ 24 w 24"/>
                <a:gd name="T9" fmla="*/ 3 h 13"/>
                <a:gd name="T10" fmla="*/ 24 w 24"/>
                <a:gd name="T11" fmla="*/ 3 h 13"/>
                <a:gd name="T12" fmla="*/ 23 w 24"/>
                <a:gd name="T13" fmla="*/ 3 h 13"/>
                <a:gd name="T14" fmla="*/ 23 w 24"/>
                <a:gd name="T15" fmla="*/ 3 h 13"/>
                <a:gd name="T16" fmla="*/ 23 w 24"/>
                <a:gd name="T17" fmla="*/ 3 h 13"/>
                <a:gd name="T18" fmla="*/ 0 w 24"/>
                <a:gd name="T19" fmla="*/ 13 h 13"/>
                <a:gd name="T20" fmla="*/ 2 w 24"/>
                <a:gd name="T21" fmla="*/ 8 h 13"/>
                <a:gd name="T22" fmla="*/ 20 w 24"/>
                <a:gd name="T23" fmla="*/ 0 h 13"/>
                <a:gd name="T24" fmla="*/ 20 w 24"/>
                <a:gd name="T25" fmla="*/ 0 h 13"/>
                <a:gd name="T26" fmla="*/ 21 w 24"/>
                <a:gd name="T27" fmla="*/ 0 h 13"/>
                <a:gd name="T28" fmla="*/ 22 w 24"/>
                <a:gd name="T29" fmla="*/ 0 h 13"/>
                <a:gd name="T30" fmla="*/ 23 w 24"/>
                <a:gd name="T31" fmla="*/ 1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"/>
                <a:gd name="T49" fmla="*/ 0 h 13"/>
                <a:gd name="T50" fmla="*/ 24 w 24"/>
                <a:gd name="T51" fmla="*/ 13 h 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" h="13">
                  <a:moveTo>
                    <a:pt x="23" y="1"/>
                  </a:moveTo>
                  <a:lnTo>
                    <a:pt x="23" y="1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0" y="13"/>
                  </a:lnTo>
                  <a:lnTo>
                    <a:pt x="2" y="8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4" name="Freeform 100"/>
            <p:cNvSpPr>
              <a:spLocks/>
            </p:cNvSpPr>
            <p:nvPr/>
          </p:nvSpPr>
          <p:spPr bwMode="auto">
            <a:xfrm>
              <a:off x="1972" y="3464"/>
              <a:ext cx="14" cy="9"/>
            </a:xfrm>
            <a:custGeom>
              <a:avLst/>
              <a:gdLst>
                <a:gd name="T0" fmla="*/ 2 w 14"/>
                <a:gd name="T1" fmla="*/ 9 h 9"/>
                <a:gd name="T2" fmla="*/ 2 w 14"/>
                <a:gd name="T3" fmla="*/ 9 h 9"/>
                <a:gd name="T4" fmla="*/ 2 w 14"/>
                <a:gd name="T5" fmla="*/ 8 h 9"/>
                <a:gd name="T6" fmla="*/ 2 w 14"/>
                <a:gd name="T7" fmla="*/ 8 h 9"/>
                <a:gd name="T8" fmla="*/ 3 w 14"/>
                <a:gd name="T9" fmla="*/ 8 h 9"/>
                <a:gd name="T10" fmla="*/ 3 w 14"/>
                <a:gd name="T11" fmla="*/ 7 h 9"/>
                <a:gd name="T12" fmla="*/ 2 w 14"/>
                <a:gd name="T13" fmla="*/ 7 h 9"/>
                <a:gd name="T14" fmla="*/ 2 w 14"/>
                <a:gd name="T15" fmla="*/ 5 h 9"/>
                <a:gd name="T16" fmla="*/ 0 w 14"/>
                <a:gd name="T17" fmla="*/ 5 h 9"/>
                <a:gd name="T18" fmla="*/ 11 w 14"/>
                <a:gd name="T19" fmla="*/ 0 h 9"/>
                <a:gd name="T20" fmla="*/ 11 w 14"/>
                <a:gd name="T21" fmla="*/ 0 h 9"/>
                <a:gd name="T22" fmla="*/ 12 w 14"/>
                <a:gd name="T23" fmla="*/ 0 h 9"/>
                <a:gd name="T24" fmla="*/ 13 w 14"/>
                <a:gd name="T25" fmla="*/ 1 h 9"/>
                <a:gd name="T26" fmla="*/ 13 w 14"/>
                <a:gd name="T27" fmla="*/ 1 h 9"/>
                <a:gd name="T28" fmla="*/ 14 w 14"/>
                <a:gd name="T29" fmla="*/ 1 h 9"/>
                <a:gd name="T30" fmla="*/ 14 w 14"/>
                <a:gd name="T31" fmla="*/ 2 h 9"/>
                <a:gd name="T32" fmla="*/ 14 w 14"/>
                <a:gd name="T33" fmla="*/ 2 h 9"/>
                <a:gd name="T34" fmla="*/ 14 w 14"/>
                <a:gd name="T35" fmla="*/ 3 h 9"/>
                <a:gd name="T36" fmla="*/ 2 w 14"/>
                <a:gd name="T37" fmla="*/ 9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9"/>
                <a:gd name="T59" fmla="*/ 14 w 14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9">
                  <a:moveTo>
                    <a:pt x="2" y="9"/>
                  </a:moveTo>
                  <a:lnTo>
                    <a:pt x="2" y="9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169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5" name="Freeform 101"/>
            <p:cNvSpPr>
              <a:spLocks/>
            </p:cNvSpPr>
            <p:nvPr/>
          </p:nvSpPr>
          <p:spPr bwMode="auto">
            <a:xfrm>
              <a:off x="1964" y="3469"/>
              <a:ext cx="10" cy="7"/>
            </a:xfrm>
            <a:custGeom>
              <a:avLst/>
              <a:gdLst>
                <a:gd name="T0" fmla="*/ 10 w 10"/>
                <a:gd name="T1" fmla="*/ 4 h 7"/>
                <a:gd name="T2" fmla="*/ 10 w 10"/>
                <a:gd name="T3" fmla="*/ 4 h 7"/>
                <a:gd name="T4" fmla="*/ 10 w 10"/>
                <a:gd name="T5" fmla="*/ 4 h 7"/>
                <a:gd name="T6" fmla="*/ 10 w 10"/>
                <a:gd name="T7" fmla="*/ 3 h 7"/>
                <a:gd name="T8" fmla="*/ 10 w 10"/>
                <a:gd name="T9" fmla="*/ 3 h 7"/>
                <a:gd name="T10" fmla="*/ 10 w 10"/>
                <a:gd name="T11" fmla="*/ 2 h 7"/>
                <a:gd name="T12" fmla="*/ 10 w 10"/>
                <a:gd name="T13" fmla="*/ 2 h 7"/>
                <a:gd name="T14" fmla="*/ 8 w 10"/>
                <a:gd name="T15" fmla="*/ 0 h 7"/>
                <a:gd name="T16" fmla="*/ 7 w 10"/>
                <a:gd name="T17" fmla="*/ 0 h 7"/>
                <a:gd name="T18" fmla="*/ 3 w 10"/>
                <a:gd name="T19" fmla="*/ 3 h 7"/>
                <a:gd name="T20" fmla="*/ 3 w 10"/>
                <a:gd name="T21" fmla="*/ 3 h 7"/>
                <a:gd name="T22" fmla="*/ 3 w 10"/>
                <a:gd name="T23" fmla="*/ 3 h 7"/>
                <a:gd name="T24" fmla="*/ 3 w 10"/>
                <a:gd name="T25" fmla="*/ 4 h 7"/>
                <a:gd name="T26" fmla="*/ 1 w 10"/>
                <a:gd name="T27" fmla="*/ 4 h 7"/>
                <a:gd name="T28" fmla="*/ 1 w 10"/>
                <a:gd name="T29" fmla="*/ 5 h 7"/>
                <a:gd name="T30" fmla="*/ 0 w 10"/>
                <a:gd name="T31" fmla="*/ 6 h 7"/>
                <a:gd name="T32" fmla="*/ 0 w 10"/>
                <a:gd name="T33" fmla="*/ 6 h 7"/>
                <a:gd name="T34" fmla="*/ 0 w 10"/>
                <a:gd name="T35" fmla="*/ 7 h 7"/>
                <a:gd name="T36" fmla="*/ 10 w 10"/>
                <a:gd name="T37" fmla="*/ 4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7"/>
                <a:gd name="T59" fmla="*/ 10 w 10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7">
                  <a:moveTo>
                    <a:pt x="10" y="4"/>
                  </a:moveTo>
                  <a:lnTo>
                    <a:pt x="10" y="4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8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3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FB0F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6" name="Freeform 102"/>
            <p:cNvSpPr>
              <a:spLocks/>
            </p:cNvSpPr>
            <p:nvPr/>
          </p:nvSpPr>
          <p:spPr bwMode="auto">
            <a:xfrm>
              <a:off x="1929" y="3342"/>
              <a:ext cx="14" cy="10"/>
            </a:xfrm>
            <a:custGeom>
              <a:avLst/>
              <a:gdLst>
                <a:gd name="T0" fmla="*/ 2 w 14"/>
                <a:gd name="T1" fmla="*/ 7 h 10"/>
                <a:gd name="T2" fmla="*/ 2 w 14"/>
                <a:gd name="T3" fmla="*/ 7 h 10"/>
                <a:gd name="T4" fmla="*/ 0 w 14"/>
                <a:gd name="T5" fmla="*/ 7 h 10"/>
                <a:gd name="T6" fmla="*/ 0 w 14"/>
                <a:gd name="T7" fmla="*/ 7 h 10"/>
                <a:gd name="T8" fmla="*/ 0 w 14"/>
                <a:gd name="T9" fmla="*/ 8 h 10"/>
                <a:gd name="T10" fmla="*/ 0 w 14"/>
                <a:gd name="T11" fmla="*/ 8 h 10"/>
                <a:gd name="T12" fmla="*/ 0 w 14"/>
                <a:gd name="T13" fmla="*/ 9 h 10"/>
                <a:gd name="T14" fmla="*/ 2 w 14"/>
                <a:gd name="T15" fmla="*/ 9 h 10"/>
                <a:gd name="T16" fmla="*/ 3 w 14"/>
                <a:gd name="T17" fmla="*/ 10 h 10"/>
                <a:gd name="T18" fmla="*/ 14 w 14"/>
                <a:gd name="T19" fmla="*/ 3 h 10"/>
                <a:gd name="T20" fmla="*/ 14 w 14"/>
                <a:gd name="T21" fmla="*/ 3 h 10"/>
                <a:gd name="T22" fmla="*/ 14 w 14"/>
                <a:gd name="T23" fmla="*/ 3 h 10"/>
                <a:gd name="T24" fmla="*/ 14 w 14"/>
                <a:gd name="T25" fmla="*/ 2 h 10"/>
                <a:gd name="T26" fmla="*/ 14 w 14"/>
                <a:gd name="T27" fmla="*/ 2 h 10"/>
                <a:gd name="T28" fmla="*/ 14 w 14"/>
                <a:gd name="T29" fmla="*/ 1 h 10"/>
                <a:gd name="T30" fmla="*/ 14 w 14"/>
                <a:gd name="T31" fmla="*/ 0 h 10"/>
                <a:gd name="T32" fmla="*/ 13 w 14"/>
                <a:gd name="T33" fmla="*/ 0 h 10"/>
                <a:gd name="T34" fmla="*/ 11 w 14"/>
                <a:gd name="T35" fmla="*/ 0 h 10"/>
                <a:gd name="T36" fmla="*/ 2 w 14"/>
                <a:gd name="T37" fmla="*/ 7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10"/>
                <a:gd name="T59" fmla="*/ 14 w 14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10">
                  <a:moveTo>
                    <a:pt x="2" y="7"/>
                  </a:moveTo>
                  <a:lnTo>
                    <a:pt x="2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2" y="9"/>
                  </a:lnTo>
                  <a:lnTo>
                    <a:pt x="3" y="10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7" name="Freeform 103"/>
            <p:cNvSpPr>
              <a:spLocks/>
            </p:cNvSpPr>
            <p:nvPr/>
          </p:nvSpPr>
          <p:spPr bwMode="auto">
            <a:xfrm>
              <a:off x="1931" y="3343"/>
              <a:ext cx="11" cy="8"/>
            </a:xfrm>
            <a:custGeom>
              <a:avLst/>
              <a:gdLst>
                <a:gd name="T0" fmla="*/ 0 w 11"/>
                <a:gd name="T1" fmla="*/ 6 h 8"/>
                <a:gd name="T2" fmla="*/ 0 w 11"/>
                <a:gd name="T3" fmla="*/ 6 h 8"/>
                <a:gd name="T4" fmla="*/ 0 w 11"/>
                <a:gd name="T5" fmla="*/ 7 h 8"/>
                <a:gd name="T6" fmla="*/ 0 w 11"/>
                <a:gd name="T7" fmla="*/ 7 h 8"/>
                <a:gd name="T8" fmla="*/ 1 w 11"/>
                <a:gd name="T9" fmla="*/ 8 h 8"/>
                <a:gd name="T10" fmla="*/ 11 w 11"/>
                <a:gd name="T11" fmla="*/ 2 h 8"/>
                <a:gd name="T12" fmla="*/ 11 w 11"/>
                <a:gd name="T13" fmla="*/ 2 h 8"/>
                <a:gd name="T14" fmla="*/ 10 w 11"/>
                <a:gd name="T15" fmla="*/ 2 h 8"/>
                <a:gd name="T16" fmla="*/ 10 w 11"/>
                <a:gd name="T17" fmla="*/ 2 h 8"/>
                <a:gd name="T18" fmla="*/ 9 w 11"/>
                <a:gd name="T19" fmla="*/ 2 h 8"/>
                <a:gd name="T20" fmla="*/ 9 w 11"/>
                <a:gd name="T21" fmla="*/ 1 h 8"/>
                <a:gd name="T22" fmla="*/ 9 w 11"/>
                <a:gd name="T23" fmla="*/ 1 h 8"/>
                <a:gd name="T24" fmla="*/ 9 w 11"/>
                <a:gd name="T25" fmla="*/ 0 h 8"/>
                <a:gd name="T26" fmla="*/ 9 w 11"/>
                <a:gd name="T27" fmla="*/ 0 h 8"/>
                <a:gd name="T28" fmla="*/ 0 w 11"/>
                <a:gd name="T29" fmla="*/ 6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8"/>
                <a:gd name="T47" fmla="*/ 11 w 11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8">
                  <a:moveTo>
                    <a:pt x="0" y="6"/>
                  </a:move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9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B0F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8" name="Freeform 104"/>
            <p:cNvSpPr>
              <a:spLocks/>
            </p:cNvSpPr>
            <p:nvPr/>
          </p:nvSpPr>
          <p:spPr bwMode="auto">
            <a:xfrm>
              <a:off x="1979" y="3472"/>
              <a:ext cx="14" cy="10"/>
            </a:xfrm>
            <a:custGeom>
              <a:avLst/>
              <a:gdLst>
                <a:gd name="T0" fmla="*/ 13 w 14"/>
                <a:gd name="T1" fmla="*/ 3 h 10"/>
                <a:gd name="T2" fmla="*/ 13 w 14"/>
                <a:gd name="T3" fmla="*/ 3 h 10"/>
                <a:gd name="T4" fmla="*/ 14 w 14"/>
                <a:gd name="T5" fmla="*/ 3 h 10"/>
                <a:gd name="T6" fmla="*/ 14 w 14"/>
                <a:gd name="T7" fmla="*/ 3 h 10"/>
                <a:gd name="T8" fmla="*/ 14 w 14"/>
                <a:gd name="T9" fmla="*/ 2 h 10"/>
                <a:gd name="T10" fmla="*/ 14 w 14"/>
                <a:gd name="T11" fmla="*/ 2 h 10"/>
                <a:gd name="T12" fmla="*/ 14 w 14"/>
                <a:gd name="T13" fmla="*/ 1 h 10"/>
                <a:gd name="T14" fmla="*/ 13 w 14"/>
                <a:gd name="T15" fmla="*/ 1 h 10"/>
                <a:gd name="T16" fmla="*/ 12 w 14"/>
                <a:gd name="T17" fmla="*/ 0 h 10"/>
                <a:gd name="T18" fmla="*/ 0 w 14"/>
                <a:gd name="T19" fmla="*/ 7 h 10"/>
                <a:gd name="T20" fmla="*/ 0 w 14"/>
                <a:gd name="T21" fmla="*/ 7 h 10"/>
                <a:gd name="T22" fmla="*/ 0 w 14"/>
                <a:gd name="T23" fmla="*/ 7 h 10"/>
                <a:gd name="T24" fmla="*/ 0 w 14"/>
                <a:gd name="T25" fmla="*/ 8 h 10"/>
                <a:gd name="T26" fmla="*/ 0 w 14"/>
                <a:gd name="T27" fmla="*/ 8 h 10"/>
                <a:gd name="T28" fmla="*/ 0 w 14"/>
                <a:gd name="T29" fmla="*/ 9 h 10"/>
                <a:gd name="T30" fmla="*/ 0 w 14"/>
                <a:gd name="T31" fmla="*/ 9 h 10"/>
                <a:gd name="T32" fmla="*/ 2 w 14"/>
                <a:gd name="T33" fmla="*/ 10 h 10"/>
                <a:gd name="T34" fmla="*/ 4 w 14"/>
                <a:gd name="T35" fmla="*/ 10 h 10"/>
                <a:gd name="T36" fmla="*/ 13 w 14"/>
                <a:gd name="T37" fmla="*/ 3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10"/>
                <a:gd name="T59" fmla="*/ 14 w 14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10">
                  <a:moveTo>
                    <a:pt x="13" y="3"/>
                  </a:moveTo>
                  <a:lnTo>
                    <a:pt x="13" y="3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9" name="Freeform 105"/>
            <p:cNvSpPr>
              <a:spLocks/>
            </p:cNvSpPr>
            <p:nvPr/>
          </p:nvSpPr>
          <p:spPr bwMode="auto">
            <a:xfrm>
              <a:off x="1981" y="3473"/>
              <a:ext cx="11" cy="8"/>
            </a:xfrm>
            <a:custGeom>
              <a:avLst/>
              <a:gdLst>
                <a:gd name="T0" fmla="*/ 11 w 11"/>
                <a:gd name="T1" fmla="*/ 2 h 8"/>
                <a:gd name="T2" fmla="*/ 11 w 11"/>
                <a:gd name="T3" fmla="*/ 2 h 8"/>
                <a:gd name="T4" fmla="*/ 11 w 11"/>
                <a:gd name="T5" fmla="*/ 1 h 8"/>
                <a:gd name="T6" fmla="*/ 11 w 11"/>
                <a:gd name="T7" fmla="*/ 1 h 8"/>
                <a:gd name="T8" fmla="*/ 10 w 11"/>
                <a:gd name="T9" fmla="*/ 0 h 8"/>
                <a:gd name="T10" fmla="*/ 0 w 11"/>
                <a:gd name="T11" fmla="*/ 6 h 8"/>
                <a:gd name="T12" fmla="*/ 0 w 11"/>
                <a:gd name="T13" fmla="*/ 6 h 8"/>
                <a:gd name="T14" fmla="*/ 1 w 11"/>
                <a:gd name="T15" fmla="*/ 6 h 8"/>
                <a:gd name="T16" fmla="*/ 1 w 11"/>
                <a:gd name="T17" fmla="*/ 6 h 8"/>
                <a:gd name="T18" fmla="*/ 2 w 11"/>
                <a:gd name="T19" fmla="*/ 6 h 8"/>
                <a:gd name="T20" fmla="*/ 2 w 11"/>
                <a:gd name="T21" fmla="*/ 7 h 8"/>
                <a:gd name="T22" fmla="*/ 2 w 11"/>
                <a:gd name="T23" fmla="*/ 7 h 8"/>
                <a:gd name="T24" fmla="*/ 2 w 11"/>
                <a:gd name="T25" fmla="*/ 7 h 8"/>
                <a:gd name="T26" fmla="*/ 2 w 11"/>
                <a:gd name="T27" fmla="*/ 8 h 8"/>
                <a:gd name="T28" fmla="*/ 11 w 11"/>
                <a:gd name="T29" fmla="*/ 2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8"/>
                <a:gd name="T47" fmla="*/ 11 w 11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8">
                  <a:moveTo>
                    <a:pt x="11" y="2"/>
                  </a:moveTo>
                  <a:lnTo>
                    <a:pt x="11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FB0F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9810" name="Picture 10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867" y="3465"/>
              <a:ext cx="741" cy="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811" name="Text Box 107"/>
            <p:cNvSpPr txBox="1">
              <a:spLocks noChangeArrowheads="1"/>
            </p:cNvSpPr>
            <p:nvPr/>
          </p:nvSpPr>
          <p:spPr bwMode="auto">
            <a:xfrm>
              <a:off x="1341" y="3741"/>
              <a:ext cx="72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rgbClr val="000005"/>
                  </a:solidFill>
                </a:rPr>
                <a:t>nucleus</a:t>
              </a:r>
              <a:endParaRPr lang="en-US" sz="2000">
                <a:solidFill>
                  <a:srgbClr val="000005"/>
                </a:solidFill>
              </a:endParaRPr>
            </a:p>
          </p:txBody>
        </p:sp>
      </p:grpSp>
      <p:sp>
        <p:nvSpPr>
          <p:cNvPr id="29704" name="Text Box 108"/>
          <p:cNvSpPr txBox="1">
            <a:spLocks noChangeArrowheads="1"/>
          </p:cNvSpPr>
          <p:nvPr/>
        </p:nvSpPr>
        <p:spPr bwMode="auto">
          <a:xfrm>
            <a:off x="4354513" y="3149600"/>
            <a:ext cx="143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rgbClr val="000005"/>
                </a:solidFill>
              </a:rPr>
              <a:t>cytoplasm</a:t>
            </a:r>
            <a:endParaRPr lang="en-US" sz="2000">
              <a:solidFill>
                <a:srgbClr val="000005"/>
              </a:solidFill>
            </a:endParaRPr>
          </a:p>
        </p:txBody>
      </p:sp>
      <p:sp>
        <p:nvSpPr>
          <p:cNvPr id="29705" name="Text Box 110"/>
          <p:cNvSpPr txBox="1">
            <a:spLocks noChangeArrowheads="1"/>
          </p:cNvSpPr>
          <p:nvPr/>
        </p:nvSpPr>
        <p:spPr bwMode="auto">
          <a:xfrm>
            <a:off x="5859463" y="5964238"/>
            <a:ext cx="1327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rgbClr val="000005"/>
                </a:solidFill>
              </a:rPr>
              <a:t>ribosome</a:t>
            </a:r>
            <a:endParaRPr lang="en-US" sz="2000">
              <a:solidFill>
                <a:srgbClr val="000005"/>
              </a:solidFill>
            </a:endParaRPr>
          </a:p>
        </p:txBody>
      </p:sp>
      <p:sp>
        <p:nvSpPr>
          <p:cNvPr id="482415" name="AutoShape 111"/>
          <p:cNvSpPr>
            <a:spLocks noChangeArrowheads="1"/>
          </p:cNvSpPr>
          <p:nvPr/>
        </p:nvSpPr>
        <p:spPr bwMode="auto">
          <a:xfrm>
            <a:off x="3540125" y="4841875"/>
            <a:ext cx="1093788" cy="201613"/>
          </a:xfrm>
          <a:prstGeom prst="rightArrow">
            <a:avLst>
              <a:gd name="adj1" fmla="val 50000"/>
              <a:gd name="adj2" fmla="val 13563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2416" name="Text Box 112"/>
          <p:cNvSpPr txBox="1">
            <a:spLocks noChangeArrowheads="1"/>
          </p:cNvSpPr>
          <p:nvPr/>
        </p:nvSpPr>
        <p:spPr bwMode="auto">
          <a:xfrm>
            <a:off x="4530725" y="5249863"/>
            <a:ext cx="960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rgbClr val="000005"/>
                </a:solidFill>
              </a:rPr>
              <a:t>mRNA</a:t>
            </a:r>
            <a:endParaRPr lang="en-US" sz="2000">
              <a:solidFill>
                <a:srgbClr val="000005"/>
              </a:solidFill>
            </a:endParaRPr>
          </a:p>
        </p:txBody>
      </p:sp>
      <p:sp>
        <p:nvSpPr>
          <p:cNvPr id="29708" name="AutoShape 114"/>
          <p:cNvSpPr>
            <a:spLocks noChangeArrowheads="1"/>
          </p:cNvSpPr>
          <p:nvPr/>
        </p:nvSpPr>
        <p:spPr bwMode="auto">
          <a:xfrm>
            <a:off x="7845425" y="4597400"/>
            <a:ext cx="1157288" cy="676275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</p:spPr>
        <p:txBody>
          <a:bodyPr wrap="none" lIns="45720" tIns="0" rIns="45720" bIns="0" anchor="ctr">
            <a:spAutoFit/>
          </a:bodyPr>
          <a:lstStyle/>
          <a:p>
            <a:r>
              <a:rPr lang="en-US" sz="2000" b="1">
                <a:solidFill>
                  <a:srgbClr val="000005"/>
                </a:solidFill>
              </a:rPr>
              <a:t>build</a:t>
            </a:r>
            <a:br>
              <a:rPr lang="en-US" sz="2000" b="1">
                <a:solidFill>
                  <a:srgbClr val="000005"/>
                </a:solidFill>
              </a:rPr>
            </a:br>
            <a:r>
              <a:rPr lang="en-US" sz="2000" b="1">
                <a:solidFill>
                  <a:srgbClr val="000005"/>
                </a:solidFill>
              </a:rPr>
              <a:t>proteins</a:t>
            </a:r>
            <a:endParaRPr lang="en-US" sz="1800">
              <a:solidFill>
                <a:srgbClr val="000005"/>
              </a:solidFill>
            </a:endParaRPr>
          </a:p>
        </p:txBody>
      </p:sp>
      <p:grpSp>
        <p:nvGrpSpPr>
          <p:cNvPr id="29709" name="Group 115"/>
          <p:cNvGrpSpPr>
            <a:grpSpLocks/>
          </p:cNvGrpSpPr>
          <p:nvPr/>
        </p:nvGrpSpPr>
        <p:grpSpPr bwMode="auto">
          <a:xfrm>
            <a:off x="7488238" y="438150"/>
            <a:ext cx="1460500" cy="4057650"/>
            <a:chOff x="4704" y="576"/>
            <a:chExt cx="920" cy="2556"/>
          </a:xfrm>
        </p:grpSpPr>
        <p:pic>
          <p:nvPicPr>
            <p:cNvPr id="29710" name="Picture 11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088" y="2352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1" name="Picture 11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752" y="2832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2" name="Picture 118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800" y="1536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3" name="Picture 119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848" y="2544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4" name="Picture 120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704" y="1824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5" name="Picture 12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992" y="1296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6" name="Picture 122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896" y="2100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7" name="Picture 12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088" y="1008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8" name="Picture 124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280" y="768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9" name="Picture 125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040" y="576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2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2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2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2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2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2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24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82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17" grpId="0" build="p" autoUpdateAnimBg="0"/>
      <p:bldP spid="482415" grpId="0" animBg="1"/>
      <p:bldP spid="482416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9" name="Picture 29" descr="growth_hormones"/>
          <p:cNvPicPr>
            <a:picLocks noChangeAspect="1" noChangeArrowheads="1"/>
          </p:cNvPicPr>
          <p:nvPr/>
        </p:nvPicPr>
        <p:blipFill>
          <a:blip r:embed="rId9"/>
          <a:srcRect r="46036" b="41022"/>
          <a:stretch>
            <a:fillRect/>
          </a:stretch>
        </p:blipFill>
        <p:spPr bwMode="auto">
          <a:xfrm>
            <a:off x="7710488" y="3910013"/>
            <a:ext cx="1433512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0" name="Picture 3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57825" y="1136650"/>
            <a:ext cx="197485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1" name="AutoShape 21"/>
          <p:cNvSpPr>
            <a:spLocks noChangeArrowheads="1"/>
          </p:cNvSpPr>
          <p:nvPr/>
        </p:nvSpPr>
        <p:spPr bwMode="auto">
          <a:xfrm rot="5400000">
            <a:off x="7211218" y="4294982"/>
            <a:ext cx="1579563" cy="304800"/>
          </a:xfrm>
          <a:prstGeom prst="rightArrow">
            <a:avLst>
              <a:gd name="adj1" fmla="val 50000"/>
              <a:gd name="adj2" fmla="val 129557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Oval 2"/>
          <p:cNvSpPr>
            <a:spLocks noChangeArrowheads="1"/>
          </p:cNvSpPr>
          <p:nvPr/>
        </p:nvSpPr>
        <p:spPr bwMode="auto">
          <a:xfrm>
            <a:off x="-609600" y="1295400"/>
            <a:ext cx="5067300" cy="5562600"/>
          </a:xfrm>
          <a:prstGeom prst="ellipse">
            <a:avLst/>
          </a:prstGeom>
          <a:solidFill>
            <a:srgbClr val="FDFF4A"/>
          </a:solidFill>
          <a:ln w="762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883" name="AutoShape 3"/>
          <p:cNvSpPr>
            <a:spLocks noChangeArrowheads="1"/>
          </p:cNvSpPr>
          <p:nvPr/>
        </p:nvSpPr>
        <p:spPr bwMode="auto">
          <a:xfrm>
            <a:off x="5257800" y="3505200"/>
            <a:ext cx="1579563" cy="304800"/>
          </a:xfrm>
          <a:prstGeom prst="rightArrow">
            <a:avLst>
              <a:gd name="adj1" fmla="val 50000"/>
              <a:gd name="adj2" fmla="val 129557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884" name="Rectangle 4"/>
          <p:cNvSpPr>
            <a:spLocks noChangeArrowheads="1"/>
          </p:cNvSpPr>
          <p:nvPr/>
        </p:nvSpPr>
        <p:spPr bwMode="auto">
          <a:xfrm>
            <a:off x="3638550" y="3168650"/>
            <a:ext cx="1892300" cy="762000"/>
          </a:xfrm>
          <a:prstGeom prst="rect">
            <a:avLst/>
          </a:prstGeom>
          <a:solidFill>
            <a:srgbClr val="FFD30A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4400" b="1">
                <a:solidFill>
                  <a:srgbClr val="0F116A"/>
                </a:solidFill>
              </a:rPr>
              <a:t>mRNA</a:t>
            </a:r>
            <a:endParaRPr lang="en-US" sz="4000" b="1">
              <a:solidFill>
                <a:schemeClr val="tx2"/>
              </a:solidFill>
            </a:endParaRPr>
          </a:p>
        </p:txBody>
      </p:sp>
      <p:sp>
        <p:nvSpPr>
          <p:cNvPr id="3175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From nucleus to cytoplasm</a:t>
            </a:r>
          </a:p>
        </p:txBody>
      </p:sp>
      <p:sp>
        <p:nvSpPr>
          <p:cNvPr id="378886" name="AutoShape 6"/>
          <p:cNvSpPr>
            <a:spLocks noChangeArrowheads="1"/>
          </p:cNvSpPr>
          <p:nvPr/>
        </p:nvSpPr>
        <p:spPr bwMode="auto">
          <a:xfrm>
            <a:off x="1828800" y="3505200"/>
            <a:ext cx="1655763" cy="304800"/>
          </a:xfrm>
          <a:prstGeom prst="rightArrow">
            <a:avLst>
              <a:gd name="adj1" fmla="val 50000"/>
              <a:gd name="adj2" fmla="val 135807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Rectangle 7"/>
          <p:cNvSpPr>
            <a:spLocks noChangeArrowheads="1"/>
          </p:cNvSpPr>
          <p:nvPr/>
        </p:nvSpPr>
        <p:spPr bwMode="auto">
          <a:xfrm>
            <a:off x="609600" y="3168650"/>
            <a:ext cx="1395413" cy="762000"/>
          </a:xfrm>
          <a:prstGeom prst="rect">
            <a:avLst/>
          </a:prstGeom>
          <a:solidFill>
            <a:srgbClr val="FFD30A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4400" b="1">
                <a:solidFill>
                  <a:srgbClr val="0F116A"/>
                </a:solidFill>
              </a:rPr>
              <a:t>DNA</a:t>
            </a:r>
            <a:endParaRPr lang="en-US" sz="4000" b="1">
              <a:solidFill>
                <a:schemeClr val="tx2"/>
              </a:solidFill>
            </a:endParaRPr>
          </a:p>
        </p:txBody>
      </p:sp>
      <p:sp>
        <p:nvSpPr>
          <p:cNvPr id="378888" name="Text Box 8"/>
          <p:cNvSpPr txBox="1">
            <a:spLocks noChangeArrowheads="1"/>
          </p:cNvSpPr>
          <p:nvPr/>
        </p:nvSpPr>
        <p:spPr bwMode="auto">
          <a:xfrm>
            <a:off x="1828800" y="2590800"/>
            <a:ext cx="204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 u="sng">
                <a:solidFill>
                  <a:srgbClr val="CC0000"/>
                </a:solidFill>
              </a:rPr>
              <a:t>transcription</a:t>
            </a:r>
            <a:endParaRPr lang="en-US" u="sng"/>
          </a:p>
        </p:txBody>
      </p:sp>
      <p:sp>
        <p:nvSpPr>
          <p:cNvPr id="31756" name="Text Box 9"/>
          <p:cNvSpPr txBox="1">
            <a:spLocks noChangeArrowheads="1"/>
          </p:cNvSpPr>
          <p:nvPr/>
        </p:nvSpPr>
        <p:spPr bwMode="auto">
          <a:xfrm>
            <a:off x="1414463" y="6096000"/>
            <a:ext cx="1336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000005"/>
                </a:solidFill>
              </a:rPr>
              <a:t>nucleus</a:t>
            </a:r>
            <a:endParaRPr lang="en-US">
              <a:solidFill>
                <a:srgbClr val="006604"/>
              </a:solidFill>
            </a:endParaRPr>
          </a:p>
        </p:txBody>
      </p:sp>
      <p:sp>
        <p:nvSpPr>
          <p:cNvPr id="31757" name="Text Box 10"/>
          <p:cNvSpPr txBox="1">
            <a:spLocks noChangeArrowheads="1"/>
          </p:cNvSpPr>
          <p:nvPr/>
        </p:nvSpPr>
        <p:spPr bwMode="auto">
          <a:xfrm>
            <a:off x="7451725" y="6248400"/>
            <a:ext cx="16922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000005"/>
                </a:solidFill>
              </a:rPr>
              <a:t>cytoplasm</a:t>
            </a:r>
            <a:endParaRPr lang="en-US">
              <a:solidFill>
                <a:srgbClr val="006604"/>
              </a:solidFill>
            </a:endParaRPr>
          </a:p>
        </p:txBody>
      </p:sp>
      <p:sp>
        <p:nvSpPr>
          <p:cNvPr id="378893" name="Text Box 13"/>
          <p:cNvSpPr txBox="1">
            <a:spLocks noChangeArrowheads="1"/>
          </p:cNvSpPr>
          <p:nvPr/>
        </p:nvSpPr>
        <p:spPr bwMode="auto">
          <a:xfrm>
            <a:off x="5410200" y="4038600"/>
            <a:ext cx="174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 u="sng">
                <a:solidFill>
                  <a:srgbClr val="CC0000"/>
                </a:solidFill>
              </a:rPr>
              <a:t>translation</a:t>
            </a:r>
            <a:endParaRPr lang="en-US" u="sng"/>
          </a:p>
        </p:txBody>
      </p:sp>
      <p:sp>
        <p:nvSpPr>
          <p:cNvPr id="378902" name="Rectangle 22"/>
          <p:cNvSpPr>
            <a:spLocks noChangeArrowheads="1"/>
          </p:cNvSpPr>
          <p:nvPr/>
        </p:nvSpPr>
        <p:spPr bwMode="auto">
          <a:xfrm>
            <a:off x="7335838" y="5334000"/>
            <a:ext cx="1239837" cy="762000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4400" b="1">
                <a:solidFill>
                  <a:srgbClr val="0F116A"/>
                </a:solidFill>
              </a:rPr>
              <a:t>trait</a:t>
            </a:r>
            <a:endParaRPr lang="en-US" sz="4000" b="1">
              <a:solidFill>
                <a:schemeClr val="tx2"/>
              </a:solidFill>
            </a:endParaRPr>
          </a:p>
        </p:txBody>
      </p:sp>
      <p:pic>
        <p:nvPicPr>
          <p:cNvPr id="31760" name="Picture 2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4163" y="4027488"/>
            <a:ext cx="217170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3808413" y="4029075"/>
            <a:ext cx="1714500" cy="1943100"/>
            <a:chOff x="5661" y="3964"/>
            <a:chExt cx="2700" cy="3060"/>
          </a:xfrm>
        </p:grpSpPr>
        <p:pic>
          <p:nvPicPr>
            <p:cNvPr id="31775" name="Picture 26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661" y="3964"/>
              <a:ext cx="2700" cy="1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76" name="Picture 27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661" y="4504"/>
              <a:ext cx="2700" cy="1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77" name="Picture 28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661" y="5215"/>
              <a:ext cx="2700" cy="1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7115175" y="0"/>
            <a:ext cx="1460500" cy="4057650"/>
            <a:chOff x="4704" y="576"/>
            <a:chExt cx="920" cy="2556"/>
          </a:xfrm>
        </p:grpSpPr>
        <p:pic>
          <p:nvPicPr>
            <p:cNvPr id="31765" name="Picture 3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088" y="2352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6" name="Picture 33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752" y="2832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7" name="Picture 34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800" y="1536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8" name="Picture 35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848" y="2544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9" name="Picture 36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704" y="1824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70" name="Picture 37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992" y="1296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71" name="Picture 38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896" y="2100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72" name="Picture 39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088" y="1008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73" name="Picture 40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280" y="768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74" name="Picture 41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040" y="576"/>
              <a:ext cx="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8892" name="Rectangle 12"/>
          <p:cNvSpPr>
            <a:spLocks noChangeArrowheads="1"/>
          </p:cNvSpPr>
          <p:nvPr/>
        </p:nvSpPr>
        <p:spPr bwMode="auto">
          <a:xfrm>
            <a:off x="6913563" y="3124200"/>
            <a:ext cx="2078037" cy="762000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4400" b="1">
                <a:solidFill>
                  <a:srgbClr val="0F116A"/>
                </a:solidFill>
              </a:rPr>
              <a:t>protein</a:t>
            </a:r>
            <a:endParaRPr lang="en-US" sz="4000" b="1">
              <a:solidFill>
                <a:schemeClr val="tx2"/>
              </a:solidFill>
            </a:endParaRPr>
          </a:p>
        </p:txBody>
      </p:sp>
      <p:pic>
        <p:nvPicPr>
          <p:cNvPr id="378922" name="Picture 42" descr="penguin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flipH="1">
            <a:off x="6153150" y="5362575"/>
            <a:ext cx="1471613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88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88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8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8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89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89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89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788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789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789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789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78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1" grpId="0" animBg="1"/>
      <p:bldP spid="378883" grpId="0" animBg="1"/>
      <p:bldP spid="378884" grpId="0" animBg="1"/>
      <p:bldP spid="378886" grpId="0" animBg="1"/>
      <p:bldP spid="378888" grpId="0"/>
      <p:bldP spid="378893" grpId="0"/>
      <p:bldP spid="378902" grpId="0" animBg="1"/>
      <p:bldP spid="378892" grpId="0" animBg="1"/>
    </p:bldLst>
  </p:timing>
</p:sld>
</file>

<file path=ppt/theme/theme1.xml><?xml version="1.0" encoding="utf-8"?>
<a:theme xmlns:a="http://schemas.openxmlformats.org/drawingml/2006/main" name="template2005Regents">
  <a:themeElements>
    <a:clrScheme name="template2005Regents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template2005Rege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2005Regents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2004:Templates:My Templates:template2005Regents.pot</Template>
  <TotalTime>7132</TotalTime>
  <Words>809</Words>
  <Application>Microsoft Office PowerPoint</Application>
  <PresentationFormat>On-screen Show (4:3)</PresentationFormat>
  <Paragraphs>478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template2005Regents</vt:lpstr>
      <vt:lpstr>Slide 1</vt:lpstr>
      <vt:lpstr>Bodies  Cells  DNA </vt:lpstr>
      <vt:lpstr>DNA  Cells  Bodies</vt:lpstr>
      <vt:lpstr>DNA  Proteins  Cells  Bodies </vt:lpstr>
      <vt:lpstr>How do proteins do all the work</vt:lpstr>
      <vt:lpstr>Cell organization</vt:lpstr>
      <vt:lpstr>Cell organization</vt:lpstr>
      <vt:lpstr>Passing on DNA information</vt:lpstr>
      <vt:lpstr>From nucleus to cytoplasm</vt:lpstr>
      <vt:lpstr>DNA vs. RNA</vt:lpstr>
      <vt:lpstr>Transcription</vt:lpstr>
      <vt:lpstr>Matching bases of DNA &amp; RNA</vt:lpstr>
      <vt:lpstr>Matching bases of DNA &amp; RNA</vt:lpstr>
      <vt:lpstr>Matching bases of DNA &amp; RNA</vt:lpstr>
      <vt:lpstr>Matching bases of DNA &amp; RNA</vt:lpstr>
      <vt:lpstr>Slide 16</vt:lpstr>
      <vt:lpstr>How does mRNA code for proteins</vt:lpstr>
      <vt:lpstr>How does mRNA code for proteins?</vt:lpstr>
      <vt:lpstr>mRNA codes for proteins in triplets</vt:lpstr>
      <vt:lpstr>The mRNA code</vt:lpstr>
      <vt:lpstr>How are the codons matched to amino acids?</vt:lpstr>
      <vt:lpstr>mRNA to protein = Translation</vt:lpstr>
      <vt:lpstr>From gene to protein</vt:lpstr>
      <vt:lpstr>Slide 24</vt:lpstr>
      <vt:lpstr>From gene to protein</vt:lpstr>
      <vt:lpstr>Slide 26</vt:lpstr>
    </vt:vector>
  </TitlesOfParts>
  <Manager/>
  <Company>Kim Foglia</Company>
  <LinksUpToDate>false</LinksUpToDate>
  <SharedDoc>false</SharedDoc>
  <HyperlinkBase>http://bio.kimunity.com, http://www.WDinteractive.com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AP &amp; Regents Biology</dc:subject>
  <dc:creator>Kim Foglia</dc:creator>
  <cp:keywords>Education, Biology Zone, Kim Foglia</cp:keywords>
  <dc:description>All Rights Reserved. Copyright 2003. WD Interactive.</dc:description>
  <cp:lastModifiedBy>KMARTINI</cp:lastModifiedBy>
  <cp:revision>142</cp:revision>
  <cp:lastPrinted>2008-12-18T01:25:37Z</cp:lastPrinted>
  <dcterms:created xsi:type="dcterms:W3CDTF">2010-03-22T13:57:28Z</dcterms:created>
  <dcterms:modified xsi:type="dcterms:W3CDTF">2011-01-26T22:56:36Z</dcterms:modified>
  <cp:category>Education</cp:category>
</cp:coreProperties>
</file>