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69" r:id="rId2"/>
    <p:sldId id="399" r:id="rId3"/>
    <p:sldId id="400" r:id="rId4"/>
    <p:sldId id="401" r:id="rId5"/>
    <p:sldId id="402" r:id="rId6"/>
    <p:sldId id="403" r:id="rId7"/>
    <p:sldId id="396" r:id="rId8"/>
    <p:sldId id="409" r:id="rId9"/>
    <p:sldId id="418" r:id="rId10"/>
    <p:sldId id="420" r:id="rId11"/>
    <p:sldId id="423" r:id="rId12"/>
    <p:sldId id="406" r:id="rId13"/>
    <p:sldId id="407" r:id="rId14"/>
    <p:sldId id="417" r:id="rId15"/>
    <p:sldId id="424" r:id="rId16"/>
    <p:sldId id="415" r:id="rId17"/>
    <p:sldId id="416" r:id="rId18"/>
    <p:sldId id="425" r:id="rId19"/>
    <p:sldId id="426" r:id="rId20"/>
    <p:sldId id="365" r:id="rId21"/>
  </p:sldIdLst>
  <p:sldSz cx="9144000" cy="6858000" type="screen4x3"/>
  <p:notesSz cx="6881813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4F4"/>
    <a:srgbClr val="006C01"/>
    <a:srgbClr val="CC0000"/>
    <a:srgbClr val="FFEA18"/>
    <a:srgbClr val="FFCC18"/>
    <a:srgbClr val="0F116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4" autoAdjust="0"/>
    <p:restoredTop sz="90929"/>
  </p:normalViewPr>
  <p:slideViewPr>
    <p:cSldViewPr snapToGrid="0">
      <p:cViewPr varScale="1">
        <p:scale>
          <a:sx n="74" d="100"/>
          <a:sy n="74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3136" y="-9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17167" y="8831580"/>
            <a:ext cx="764646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9A4ED6A5-6BFC-402C-9092-741C43AFE124}" type="slidenum">
              <a:rPr lang="en-US"/>
              <a:pPr/>
              <a:t>‹#›</a:t>
            </a:fld>
            <a:endParaRPr lang="en-US" sz="1200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9394" y="143643"/>
            <a:ext cx="6423025" cy="4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446" tIns="46223" rIns="92446" bIns="46223" anchor="ctr">
            <a:spAutoFit/>
          </a:bodyPr>
          <a:lstStyle/>
          <a:p>
            <a:pPr algn="l">
              <a:tabLst>
                <a:tab pos="6238490" algn="r"/>
              </a:tabLst>
            </a:pPr>
            <a:r>
              <a:rPr lang="en-US" sz="1100" b="1" dirty="0"/>
              <a:t>Division Ave. High School	Ms. </a:t>
            </a:r>
            <a:r>
              <a:rPr lang="en-US" sz="1100" b="1" dirty="0" err="1"/>
              <a:t>Foglia</a:t>
            </a:r>
            <a:endParaRPr lang="en-US" sz="1800" b="1" dirty="0"/>
          </a:p>
          <a:p>
            <a:pPr>
              <a:tabLst>
                <a:tab pos="6238490" algn="r"/>
              </a:tabLst>
            </a:pPr>
            <a:r>
              <a:rPr lang="en-US" sz="1400" b="1" dirty="0"/>
              <a:t>Regents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572523B8-903C-4651-ABB0-A661B48182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fontAlgn="base">
      <a:spcBef>
        <a:spcPct val="30000"/>
      </a:spcBef>
      <a:spcAft>
        <a:spcPct val="0"/>
      </a:spcAft>
      <a:buFont typeface="Wingdings" pitchFamily="1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fontAlgn="base">
      <a:spcBef>
        <a:spcPct val="30000"/>
      </a:spcBef>
      <a:spcAft>
        <a:spcPct val="0"/>
      </a:spcAft>
      <a:buFont typeface="Wingdings" pitchFamily="1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buFont typeface="Wingdings" pitchFamily="1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2516B-3484-4867-9317-4B85290D4EA2}" type="slidenum">
              <a:rPr lang="en-US"/>
              <a:pPr/>
              <a:t>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7A4A2-F64B-4436-ADCC-FFBDF0C655F5}" type="slidenum">
              <a:rPr lang="en-US"/>
              <a:pPr/>
              <a:t>13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8A98F-4C9F-4E2E-8FA2-826D8BAAD2BD}" type="slidenum">
              <a:rPr lang="en-US"/>
              <a:pPr/>
              <a:t>14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A42D3-A2C3-4B4C-9B3F-68110EB9E772}" type="slidenum">
              <a:rPr lang="en-US"/>
              <a:pPr/>
              <a:t>16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7317A-ACFF-44F4-BD56-A8F375D22E8C}" type="slidenum">
              <a:rPr lang="en-US"/>
              <a:pPr/>
              <a:t>17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54BCE-3DBA-4CE2-B83A-EF5F0B921814}" type="slidenum">
              <a:rPr lang="en-US" smtClean="0">
                <a:latin typeface="Times" pitchFamily="48" charset="0"/>
              </a:rPr>
              <a:pPr/>
              <a:t>18</a:t>
            </a:fld>
            <a:endParaRPr lang="en-US" smtClean="0">
              <a:latin typeface="Times" pitchFamily="4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E12CF-426E-4476-B0B8-CA1744F93D51}" type="slidenum">
              <a:rPr lang="en-US" smtClean="0">
                <a:latin typeface="Times" pitchFamily="48" charset="0"/>
              </a:rPr>
              <a:pPr/>
              <a:t>19</a:t>
            </a:fld>
            <a:endParaRPr lang="en-US" smtClean="0">
              <a:latin typeface="Times" pitchFamily="4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82CCD-B39B-41DC-B7C4-229952C5243B}" type="slidenum">
              <a:rPr lang="en-US"/>
              <a:pPr/>
              <a:t>20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E90FD-9967-4394-887B-87CCA9E56AEA}" type="slidenum">
              <a:rPr lang="en-US"/>
              <a:pPr/>
              <a:t>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What did Darwin say?</a:t>
            </a:r>
          </a:p>
          <a:p>
            <a:r>
              <a:rPr lang="en-US"/>
              <a:t>What evidence supports Evolution by Natural Selection?</a:t>
            </a:r>
          </a:p>
          <a:p>
            <a:r>
              <a:rPr lang="en-US"/>
              <a:t>What impact did Evolution have on biology?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1B5B-5694-4665-97B0-8DD9B0F8640B}" type="slidenum">
              <a:rPr lang="en-US"/>
              <a:pPr/>
              <a:t>3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After graduation Darwin was recommended to be the conversation companion to Captain Robert FitzRoy, preparing the survey ship </a:t>
            </a:r>
            <a:r>
              <a:rPr lang="en-US" i="1">
                <a:solidFill>
                  <a:srgbClr val="000000"/>
                </a:solidFill>
              </a:rPr>
              <a:t>Beagle</a:t>
            </a:r>
            <a:r>
              <a:rPr lang="en-US">
                <a:solidFill>
                  <a:srgbClr val="000000"/>
                </a:solidFill>
              </a:rPr>
              <a:t> for a voyage around the world. 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FitzRoy chose Darwin because of his education, his similar social class, and similar age as the captain.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Darwin noted that the plants and animals of South America were very distinct from those of Europe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B0FDE-E12F-4C48-88B2-B065A945BF1E}" type="slidenum">
              <a:rPr lang="en-US"/>
              <a:pPr/>
              <a:t>4</a:t>
            </a:fld>
            <a:endParaRPr lang="en-US"/>
          </a:p>
        </p:txBody>
      </p:sp>
      <p:sp>
        <p:nvSpPr>
          <p:cNvPr id="441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517"/>
              </a:spcBef>
            </a:pPr>
            <a:r>
              <a:rPr lang="en-US" dirty="0">
                <a:solidFill>
                  <a:srgbClr val="000000"/>
                </a:solidFill>
              </a:rPr>
              <a:t>The origin of the fauna of the Galapagos, 900 km west of the South American coast, especially puzzled Darwin.</a:t>
            </a:r>
          </a:p>
          <a:p>
            <a:pPr>
              <a:spcBef>
                <a:spcPts val="1517"/>
              </a:spcBef>
            </a:pPr>
            <a:r>
              <a:rPr lang="en-US" dirty="0">
                <a:solidFill>
                  <a:srgbClr val="000000"/>
                </a:solidFill>
              </a:rPr>
              <a:t>On further study after his voyage, Darwin noted that while most of the animal species on the Galapagos lived nowhere else, they resembled species living on the South American mainland.</a:t>
            </a:r>
          </a:p>
          <a:p>
            <a:pPr>
              <a:spcBef>
                <a:spcPts val="1517"/>
              </a:spcBef>
            </a:pPr>
            <a:r>
              <a:rPr lang="en-US" dirty="0">
                <a:solidFill>
                  <a:srgbClr val="000000"/>
                </a:solidFill>
              </a:rPr>
              <a:t>It seemed that the islands had been colonized by plants and animals from the mainland that had then diversified on the different islands</a:t>
            </a:r>
            <a:endParaRPr lang="en-US" dirty="0">
              <a:solidFill>
                <a:srgbClr val="000000"/>
              </a:solidFill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C1FC1-8BB9-404E-B7EA-7AB8C8C839E6}" type="slidenum">
              <a:rPr lang="en-US"/>
              <a:pPr/>
              <a:t>5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FF444-D80D-4D5D-9AD5-36FA4CA95CF3}" type="slidenum">
              <a:rPr lang="en-US"/>
              <a:pPr/>
              <a:t>6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BB0A6-14B2-4C6A-B22B-60B8DB81103E}" type="slidenum">
              <a:rPr lang="en-US"/>
              <a:pPr/>
              <a:t>7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1ACE2-0D21-4D54-B414-2AA867269C87}" type="slidenum">
              <a:rPr lang="en-US"/>
              <a:pPr/>
              <a:t>8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0D502-3E8E-4715-8B43-8B126609D103}" type="slidenum">
              <a:rPr lang="en-US"/>
              <a:pPr/>
              <a:t>12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endParaRPr lang="en-US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1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2E3430-ADDC-4832-AC42-508369B0F0B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39E67F-E372-47BE-A70D-5202CDDBF24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235048-BC1C-4807-9D27-8F3B6FC2DF7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7BB0A9-1D4D-450E-9844-F22A5EF00B4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35B983-CDA0-4EFD-B3C1-6C95AA52B35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A243C0-AC72-4B15-ACC0-881549B9B4C2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44EDD0-3A6E-49F3-A592-4E1628F7D0F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9F0A8B-DCE6-4D6C-92D1-B98CF42F675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525A70-2B88-468D-A9BD-A5D3D21D997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5CA0F1-DA56-440C-8842-DABE8DA2515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B8813606-D751-4BC6-A300-B38C7F449F7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1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hyperlink" Target="http://images.google.com/imgres?imgurl=http://www.exoticbirding.com/images/small-ground-finch-006-gallery.jpg&amp;imgrefurl=http://www.exoticbirding.com/galleries/galapagos-photos/gallery-1.html&amp;usg=__GsVxK59aPKaZKoIcbFun4_ubE9g=&amp;h=504&amp;w=670&amp;sz=184&amp;hl=en&amp;start=3&amp;itbs=1&amp;tbnid=0PfP74RHAfWbqM:&amp;tbnh=104&amp;tbnw=138&amp;prev=/images?q=small+ground+finch&amp;hl=en&amp;sa=G&amp;gbv=2&amp;tbs=isch:1" TargetMode="External"/><Relationship Id="rId12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hyperlink" Target="http://images.google.com/imgres?imgurl=http://www.calacademy.org/science_now/images/gfinch2.jpg&amp;imgrefurl=http://www.calacademy.org/science_now/archive/headline_science/galapfinch.php&amp;usg=__AzJnPQnghl5juxW_TqpQfiiIkxQ=&amp;h=270&amp;w=400&amp;sz=15&amp;hl=en&amp;start=7&amp;itbs=1&amp;tbnid=QJt_zJTMvacXPM:&amp;tbnh=84&amp;tbnw=124&amp;prev=/images?q=Tree+finch&amp;hl=en&amp;sa=G&amp;gbv=2&amp;tbs=isch:1" TargetMode="External"/><Relationship Id="rId5" Type="http://schemas.openxmlformats.org/officeDocument/2006/relationships/image" Target="../media/image21.wmf"/><Relationship Id="rId10" Type="http://schemas.openxmlformats.org/officeDocument/2006/relationships/image" Target="../media/image23.jpeg"/><Relationship Id="rId4" Type="http://schemas.openxmlformats.org/officeDocument/2006/relationships/audio" Target="../media/audio5.wav"/><Relationship Id="rId9" Type="http://schemas.openxmlformats.org/officeDocument/2006/relationships/hyperlink" Target="http://images.google.com/imgres?imgurl=http://www.birdforum.net/opus/images/thumb/9/9a/Warbler_Finch.jpg/550px-Warbler_Finch.jpg&amp;imgrefurl=http://www.birdforum.net/opus/Warbler-Finch&amp;usg=__L7G-iDiN1okSVQTI45d6GCwnK5M=&amp;h=550&amp;w=550&amp;sz=88&amp;hl=en&amp;start=1&amp;itbs=1&amp;tbnid=APRK2ADU74CkeM:&amp;tbnh=133&amp;tbnw=133&amp;prev=/images?q=warbler+finch&amp;hl=en&amp;sa=G&amp;gbv=2&amp;tbs=isch: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21.wm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www.ed.ac.uk/polopoly_fs/1.3663!fileManager/james-hutton2.jpg&amp;imgrefurl=http://www.ed.ac.uk/about/people/millennial/hutton&amp;usg=__v5XBL5sV3n5N2KY5dofyL2ZF8Ek=&amp;h=180&amp;w=151&amp;sz=6&amp;hl=en&amp;start=21&amp;itbs=1&amp;tbnid=Ej2dSFdNYoS7vM:&amp;tbnh=101&amp;tbnw=85&amp;prev=/images?q=james+hutton+geologist&amp;start=20&amp;hl=en&amp;sa=N&amp;gbv=2&amp;ndsp=20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google.com/imgres?imgurl=http://content.answers.com/main/content/img/scitech/HSsircha.jpg&amp;imgrefurl=http://www.answers.com/topic/charles-lyell&amp;usg=__Cd-S72G_9cal5cZ5nXL7pik6Xmw=&amp;h=374&amp;w=280&amp;sz=11&amp;hl=en&amp;start=4&amp;itbs=1&amp;tbnid=HEJrBffe8Exx1M:&amp;tbnh=122&amp;tbnw=91&amp;prev=/images?q=Charles+Lyell&amp;hl=en&amp;sa=G&amp;gbv=2&amp;tbs=isch: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hyperlink" Target="http://images.google.com/imgres?imgurl=http://www.exoticbirding.com/images/small-ground-finch-006-gallery.jpg&amp;imgrefurl=http://www.exoticbirding.com/galleries/galapagos-photos/gallery-1.html&amp;usg=__GsVxK59aPKaZKoIcbFun4_ubE9g=&amp;h=504&amp;w=670&amp;sz=184&amp;hl=en&amp;start=3&amp;itbs=1&amp;tbnid=0PfP74RHAfWbqM:&amp;tbnh=104&amp;tbnw=138&amp;prev=/images?q=small+ground+finch&amp;hl=en&amp;sa=G&amp;gbv=2&amp;tbs=isch:1" TargetMode="External"/><Relationship Id="rId12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hyperlink" Target="http://images.google.com/imgres?imgurl=http://www.calacademy.org/science_now/images/gfinch2.jpg&amp;imgrefurl=http://www.calacademy.org/science_now/archive/headline_science/galapfinch.php&amp;usg=__AzJnPQnghl5juxW_TqpQfiiIkxQ=&amp;h=270&amp;w=400&amp;sz=15&amp;hl=en&amp;start=7&amp;itbs=1&amp;tbnid=QJt_zJTMvacXPM:&amp;tbnh=84&amp;tbnw=124&amp;prev=/images?q=Tree+finch&amp;hl=en&amp;sa=G&amp;gbv=2&amp;tbs=isch:1" TargetMode="External"/><Relationship Id="rId5" Type="http://schemas.openxmlformats.org/officeDocument/2006/relationships/image" Target="../media/image21.wmf"/><Relationship Id="rId10" Type="http://schemas.openxmlformats.org/officeDocument/2006/relationships/image" Target="../media/image23.jpeg"/><Relationship Id="rId4" Type="http://schemas.openxmlformats.org/officeDocument/2006/relationships/audio" Target="../media/audio4.wav"/><Relationship Id="rId9" Type="http://schemas.openxmlformats.org/officeDocument/2006/relationships/hyperlink" Target="http://images.google.com/imgres?imgurl=http://www.birdforum.net/opus/images/thumb/9/9a/Warbler_Finch.jpg/550px-Warbler_Finch.jpg&amp;imgrefurl=http://www.birdforum.net/opus/Warbler-Finch&amp;usg=__L7G-iDiN1okSVQTI45d6GCwnK5M=&amp;h=550&amp;w=550&amp;sz=88&amp;hl=en&amp;start=1&amp;itbs=1&amp;tbnid=APRK2ADU74CkeM:&amp;tbnh=133&amp;tbnw=133&amp;prev=/images?q=warbler+finch&amp;hl=en&amp;sa=G&amp;gbv=2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11" name="Group 27"/>
          <p:cNvGrpSpPr>
            <a:grpSpLocks/>
          </p:cNvGrpSpPr>
          <p:nvPr/>
        </p:nvGrpSpPr>
        <p:grpSpPr bwMode="auto">
          <a:xfrm>
            <a:off x="2435225" y="2441575"/>
            <a:ext cx="6708775" cy="4416425"/>
            <a:chOff x="811" y="1537"/>
            <a:chExt cx="4226" cy="2782"/>
          </a:xfrm>
        </p:grpSpPr>
        <p:pic>
          <p:nvPicPr>
            <p:cNvPr id="37479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0126" t="7500" r="10126" b="22501"/>
            <a:stretch>
              <a:fillRect/>
            </a:stretch>
          </p:blipFill>
          <p:spPr bwMode="auto">
            <a:xfrm>
              <a:off x="811" y="1537"/>
              <a:ext cx="4226" cy="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4804" name="Rectangle 20"/>
            <p:cNvSpPr>
              <a:spLocks noChangeArrowheads="1"/>
            </p:cNvSpPr>
            <p:nvPr/>
          </p:nvSpPr>
          <p:spPr bwMode="auto">
            <a:xfrm>
              <a:off x="2112" y="3450"/>
              <a:ext cx="7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Insect eaters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374805" name="Rectangle 21"/>
            <p:cNvSpPr>
              <a:spLocks noChangeArrowheads="1"/>
            </p:cNvSpPr>
            <p:nvPr/>
          </p:nvSpPr>
          <p:spPr bwMode="auto">
            <a:xfrm>
              <a:off x="2009" y="3930"/>
              <a:ext cx="5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Bud eater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374806" name="Rectangle 22"/>
            <p:cNvSpPr>
              <a:spLocks noChangeArrowheads="1"/>
            </p:cNvSpPr>
            <p:nvPr/>
          </p:nvSpPr>
          <p:spPr bwMode="auto">
            <a:xfrm>
              <a:off x="3037" y="3643"/>
              <a:ext cx="7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Seed eaters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374807" name="Rectangle 23"/>
            <p:cNvSpPr>
              <a:spLocks noChangeArrowheads="1"/>
            </p:cNvSpPr>
            <p:nvPr/>
          </p:nvSpPr>
          <p:spPr bwMode="auto">
            <a:xfrm>
              <a:off x="2830" y="3041"/>
              <a:ext cx="4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Cactus</a:t>
              </a:r>
            </a:p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eater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374808" name="Rectangle 24"/>
            <p:cNvSpPr>
              <a:spLocks noChangeArrowheads="1"/>
            </p:cNvSpPr>
            <p:nvPr/>
          </p:nvSpPr>
          <p:spPr bwMode="auto">
            <a:xfrm rot="-659761">
              <a:off x="2510" y="2615"/>
              <a:ext cx="47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Warbler</a:t>
              </a:r>
            </a:p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374809" name="Rectangle 25"/>
            <p:cNvSpPr>
              <a:spLocks noChangeArrowheads="1"/>
            </p:cNvSpPr>
            <p:nvPr/>
          </p:nvSpPr>
          <p:spPr bwMode="auto">
            <a:xfrm rot="-3336602">
              <a:off x="1527" y="3160"/>
              <a:ext cx="7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Tree finches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374810" name="Rectangle 26"/>
            <p:cNvSpPr>
              <a:spLocks noChangeArrowheads="1"/>
            </p:cNvSpPr>
            <p:nvPr/>
          </p:nvSpPr>
          <p:spPr bwMode="auto">
            <a:xfrm rot="3307343">
              <a:off x="3550" y="3245"/>
              <a:ext cx="9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Ground finches</a:t>
              </a:r>
              <a:endParaRPr lang="en-US" sz="1600" b="1">
                <a:ea typeface="Geneva" pitchFamily="1" charset="-128"/>
              </a:endParaRPr>
            </a:p>
          </p:txBody>
        </p:sp>
      </p:grp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 l="1643" t="1198"/>
          <a:stretch>
            <a:fillRect/>
          </a:stretch>
        </p:blipFill>
        <p:spPr bwMode="auto">
          <a:xfrm>
            <a:off x="-7938" y="312738"/>
            <a:ext cx="3154363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5688" y="781050"/>
            <a:ext cx="4776787" cy="1752600"/>
          </a:xfrm>
        </p:spPr>
        <p:txBody>
          <a:bodyPr/>
          <a:lstStyle/>
          <a:p>
            <a:pPr algn="ctr"/>
            <a:r>
              <a:rPr lang="en-US" dirty="0" smtClean="0"/>
              <a:t>Darwin’s Theory of Evolution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70" name="Rectangle 1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2413" y="1258888"/>
            <a:ext cx="4649787" cy="1911350"/>
          </a:xfrm>
          <a:solidFill>
            <a:schemeClr val="bg1"/>
          </a:solidFill>
        </p:spPr>
        <p:txBody>
          <a:bodyPr/>
          <a:lstStyle/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600">
                <a:solidFill>
                  <a:srgbClr val="006C01"/>
                </a:solidFill>
              </a:rPr>
              <a:t>Darwin was amazed to </a:t>
            </a:r>
            <a:br>
              <a:rPr lang="en-US" sz="2600">
                <a:solidFill>
                  <a:srgbClr val="006C01"/>
                </a:solidFill>
              </a:rPr>
            </a:br>
            <a:r>
              <a:rPr lang="en-US" sz="2600">
                <a:solidFill>
                  <a:srgbClr val="006C01"/>
                </a:solidFill>
              </a:rPr>
              <a:t>find out:</a:t>
            </a:r>
            <a:r>
              <a:rPr lang="en-US" sz="2600"/>
              <a:t>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600" i="1" u="sng"/>
              <a:t>All</a:t>
            </a:r>
            <a:r>
              <a:rPr lang="en-US" sz="2600"/>
              <a:t> 14 species of birds </a:t>
            </a:r>
            <a:br>
              <a:rPr lang="en-US" sz="2600"/>
            </a:br>
            <a:r>
              <a:rPr lang="en-US" sz="2600"/>
              <a:t>were </a:t>
            </a:r>
            <a:r>
              <a:rPr lang="en-US" sz="2600" u="sng"/>
              <a:t>finches</a:t>
            </a:r>
            <a:r>
              <a:rPr lang="en-US" sz="2600"/>
              <a:t>…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</p:txBody>
      </p:sp>
      <p:grpSp>
        <p:nvGrpSpPr>
          <p:cNvPr id="480276" name="Group 20"/>
          <p:cNvGrpSpPr>
            <a:grpSpLocks/>
          </p:cNvGrpSpPr>
          <p:nvPr/>
        </p:nvGrpSpPr>
        <p:grpSpPr bwMode="auto">
          <a:xfrm>
            <a:off x="3979863" y="1268413"/>
            <a:ext cx="5164137" cy="5589587"/>
            <a:chOff x="2507" y="799"/>
            <a:chExt cx="3253" cy="3521"/>
          </a:xfrm>
        </p:grpSpPr>
        <p:pic>
          <p:nvPicPr>
            <p:cNvPr id="480259" name="Picture 3"/>
            <p:cNvPicPr>
              <a:picLocks noChangeArrowheads="1"/>
            </p:cNvPicPr>
            <p:nvPr/>
          </p:nvPicPr>
          <p:blipFill>
            <a:blip r:embed="rId5" cstate="print"/>
            <a:srcRect l="17101" t="1199" r="14400"/>
            <a:stretch>
              <a:fillRect/>
            </a:stretch>
          </p:blipFill>
          <p:spPr bwMode="auto">
            <a:xfrm>
              <a:off x="2507" y="799"/>
              <a:ext cx="3253" cy="3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0260" name="Rectangle 4"/>
            <p:cNvSpPr>
              <a:spLocks/>
            </p:cNvSpPr>
            <p:nvPr/>
          </p:nvSpPr>
          <p:spPr bwMode="auto">
            <a:xfrm>
              <a:off x="2519" y="2208"/>
              <a:ext cx="1513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Finch?</a:t>
              </a:r>
              <a:b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</a:br>
              <a:endParaRPr lang="en-US" sz="2000" b="1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480261" name="Rectangle 5"/>
            <p:cNvSpPr>
              <a:spLocks/>
            </p:cNvSpPr>
            <p:nvPr/>
          </p:nvSpPr>
          <p:spPr bwMode="auto">
            <a:xfrm>
              <a:off x="4272" y="2208"/>
              <a:ext cx="148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Sparrow?</a:t>
              </a:r>
            </a:p>
          </p:txBody>
        </p:sp>
        <p:sp>
          <p:nvSpPr>
            <p:cNvPr id="480262" name="Rectangle 6"/>
            <p:cNvSpPr>
              <a:spLocks/>
            </p:cNvSpPr>
            <p:nvPr/>
          </p:nvSpPr>
          <p:spPr bwMode="auto">
            <a:xfrm>
              <a:off x="2616" y="4040"/>
              <a:ext cx="129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Woodpecker?</a:t>
              </a:r>
            </a:p>
          </p:txBody>
        </p:sp>
        <p:sp>
          <p:nvSpPr>
            <p:cNvPr id="480263" name="Rectangle 7"/>
            <p:cNvSpPr>
              <a:spLocks/>
            </p:cNvSpPr>
            <p:nvPr/>
          </p:nvSpPr>
          <p:spPr bwMode="auto">
            <a:xfrm>
              <a:off x="4224" y="4032"/>
              <a:ext cx="153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Warbler?</a:t>
              </a:r>
            </a:p>
          </p:txBody>
        </p:sp>
      </p:grpSp>
      <p:sp>
        <p:nvSpPr>
          <p:cNvPr id="480280" name="Rectangle 24"/>
          <p:cNvSpPr>
            <a:spLocks/>
          </p:cNvSpPr>
          <p:nvPr/>
        </p:nvSpPr>
        <p:spPr bwMode="auto">
          <a:xfrm>
            <a:off x="3730625" y="3563938"/>
            <a:ext cx="26670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Finch?</a:t>
            </a:r>
            <a:b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</a:br>
            <a:endParaRPr lang="en-US" sz="2000" b="1">
              <a:solidFill>
                <a:srgbClr val="121212"/>
              </a:solidFill>
              <a:cs typeface="Arial" charset="0"/>
              <a:sym typeface="Arial" charset="0"/>
            </a:endParaRPr>
          </a:p>
        </p:txBody>
      </p:sp>
      <p:sp>
        <p:nvSpPr>
          <p:cNvPr id="480281" name="Rectangle 25"/>
          <p:cNvSpPr>
            <a:spLocks/>
          </p:cNvSpPr>
          <p:nvPr/>
        </p:nvSpPr>
        <p:spPr bwMode="auto">
          <a:xfrm>
            <a:off x="6778625" y="3563938"/>
            <a:ext cx="23622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Sparrow?</a:t>
            </a:r>
          </a:p>
        </p:txBody>
      </p:sp>
      <p:sp>
        <p:nvSpPr>
          <p:cNvPr id="480282" name="Rectangle 26"/>
          <p:cNvSpPr>
            <a:spLocks/>
          </p:cNvSpPr>
          <p:nvPr/>
        </p:nvSpPr>
        <p:spPr bwMode="auto">
          <a:xfrm>
            <a:off x="4149725" y="6472238"/>
            <a:ext cx="2057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Woodpecker?</a:t>
            </a:r>
          </a:p>
        </p:txBody>
      </p:sp>
      <p:sp>
        <p:nvSpPr>
          <p:cNvPr id="480283" name="Rectangle 27"/>
          <p:cNvSpPr>
            <a:spLocks/>
          </p:cNvSpPr>
          <p:nvPr/>
        </p:nvSpPr>
        <p:spPr bwMode="auto">
          <a:xfrm>
            <a:off x="6702425" y="6459538"/>
            <a:ext cx="2438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Warbler?</a:t>
            </a:r>
          </a:p>
        </p:txBody>
      </p:sp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r>
              <a:rPr lang="en-US"/>
              <a:t>But Darwin found… a lot of </a:t>
            </a:r>
            <a:r>
              <a:rPr lang="en-US" i="1" u="sng">
                <a:solidFill>
                  <a:srgbClr val="CC0000"/>
                </a:solidFill>
              </a:rPr>
              <a:t>finches</a:t>
            </a:r>
            <a:endParaRPr lang="en-US"/>
          </a:p>
        </p:txBody>
      </p:sp>
      <p:sp>
        <p:nvSpPr>
          <p:cNvPr id="480265" name="Rectangle 9"/>
          <p:cNvSpPr>
            <a:spLocks/>
          </p:cNvSpPr>
          <p:nvPr/>
        </p:nvSpPr>
        <p:spPr bwMode="auto">
          <a:xfrm>
            <a:off x="3990975" y="3503613"/>
            <a:ext cx="20669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Large ground </a:t>
            </a:r>
            <a:b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</a:br>
            <a:r>
              <a:rPr lang="en-US" sz="2000" b="1">
                <a:solidFill>
                  <a:srgbClr val="CC0000"/>
                </a:solidFill>
                <a:cs typeface="Arial" charset="0"/>
                <a:sym typeface="Arial" charset="0"/>
              </a:rPr>
              <a:t>finch</a:t>
            </a:r>
            <a:endParaRPr lang="en-US" sz="2000" b="1">
              <a:solidFill>
                <a:srgbClr val="121212"/>
              </a:solidFill>
              <a:cs typeface="Arial" charset="0"/>
              <a:sym typeface="Arial" charset="0"/>
            </a:endParaRPr>
          </a:p>
        </p:txBody>
      </p:sp>
      <p:sp>
        <p:nvSpPr>
          <p:cNvPr id="480266" name="Rectangle 10"/>
          <p:cNvSpPr>
            <a:spLocks/>
          </p:cNvSpPr>
          <p:nvPr/>
        </p:nvSpPr>
        <p:spPr bwMode="auto">
          <a:xfrm>
            <a:off x="6781800" y="3503613"/>
            <a:ext cx="236220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Small ground </a:t>
            </a:r>
            <a:r>
              <a:rPr lang="en-US" sz="2000" b="1">
                <a:solidFill>
                  <a:srgbClr val="CC0000"/>
                </a:solidFill>
                <a:cs typeface="Arial" charset="0"/>
                <a:sym typeface="Arial" charset="0"/>
              </a:rPr>
              <a:t>finch</a:t>
            </a:r>
            <a:endParaRPr lang="en-US" sz="2000" b="1">
              <a:solidFill>
                <a:srgbClr val="121212"/>
              </a:solidFill>
              <a:cs typeface="Arial" charset="0"/>
              <a:sym typeface="Arial" charset="0"/>
            </a:endParaRPr>
          </a:p>
        </p:txBody>
      </p:sp>
      <p:sp>
        <p:nvSpPr>
          <p:cNvPr id="480267" name="Rectangle 11"/>
          <p:cNvSpPr>
            <a:spLocks/>
          </p:cNvSpPr>
          <p:nvPr/>
        </p:nvSpPr>
        <p:spPr bwMode="auto">
          <a:xfrm>
            <a:off x="4152900" y="6399213"/>
            <a:ext cx="2057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 dirty="0">
                <a:solidFill>
                  <a:srgbClr val="121212"/>
                </a:solidFill>
                <a:cs typeface="Arial" charset="0"/>
                <a:sym typeface="Arial" charset="0"/>
              </a:rPr>
              <a:t>Warbler </a:t>
            </a:r>
            <a:r>
              <a:rPr lang="en-US" sz="2000" b="1" dirty="0">
                <a:solidFill>
                  <a:srgbClr val="CC0000"/>
                </a:solidFill>
                <a:cs typeface="Arial" charset="0"/>
                <a:sym typeface="Arial" charset="0"/>
              </a:rPr>
              <a:t>finch</a:t>
            </a:r>
            <a:endParaRPr lang="en-US" sz="2000" b="1" dirty="0">
              <a:solidFill>
                <a:srgbClr val="121212"/>
              </a:solidFill>
              <a:cs typeface="Arial" charset="0"/>
              <a:sym typeface="Arial" charset="0"/>
            </a:endParaRPr>
          </a:p>
        </p:txBody>
      </p:sp>
      <p:sp>
        <p:nvSpPr>
          <p:cNvPr id="480268" name="Rectangle 12"/>
          <p:cNvSpPr>
            <a:spLocks/>
          </p:cNvSpPr>
          <p:nvPr/>
        </p:nvSpPr>
        <p:spPr bwMode="auto">
          <a:xfrm>
            <a:off x="6708775" y="6399213"/>
            <a:ext cx="2438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Tree </a:t>
            </a:r>
            <a:r>
              <a:rPr lang="en-US" sz="2000" b="1">
                <a:solidFill>
                  <a:srgbClr val="CC0000"/>
                </a:solidFill>
                <a:cs typeface="Arial" charset="0"/>
                <a:sym typeface="Arial" charset="0"/>
              </a:rPr>
              <a:t>finch</a:t>
            </a:r>
            <a:endParaRPr lang="en-US" sz="2000" b="1">
              <a:solidFill>
                <a:srgbClr val="121212"/>
              </a:solidFill>
              <a:cs typeface="Arial" charset="0"/>
              <a:sym typeface="Arial" charset="0"/>
            </a:endParaRPr>
          </a:p>
        </p:txBody>
      </p:sp>
      <p:pic>
        <p:nvPicPr>
          <p:cNvPr id="480275" name="Picture 19"/>
          <p:cNvPicPr>
            <a:picLocks noChangeArrowheads="1"/>
          </p:cNvPicPr>
          <p:nvPr/>
        </p:nvPicPr>
        <p:blipFill>
          <a:blip r:embed="rId6" cstate="print"/>
          <a:srcRect l="17085" t="22910" r="7323" b="13091"/>
          <a:stretch>
            <a:fillRect/>
          </a:stretch>
        </p:blipFill>
        <p:spPr bwMode="auto">
          <a:xfrm flipH="1">
            <a:off x="0" y="5384800"/>
            <a:ext cx="23320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80279" name="Rectangle 2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52413" y="2928938"/>
            <a:ext cx="3816350" cy="140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en-US" sz="800" b="1" dirty="0">
              <a:solidFill>
                <a:srgbClr val="0F116A"/>
              </a:solidFill>
            </a:endParaRPr>
          </a:p>
          <a:p>
            <a:pPr algn="l"/>
            <a:r>
              <a:rPr lang="en-US" sz="2600" b="1" i="1" dirty="0">
                <a:solidFill>
                  <a:srgbClr val="0F116A"/>
                </a:solidFill>
              </a:rPr>
              <a:t>But</a:t>
            </a:r>
            <a:r>
              <a:rPr lang="en-US" sz="2600" b="1" dirty="0">
                <a:solidFill>
                  <a:srgbClr val="0F116A"/>
                </a:solidFill>
              </a:rPr>
              <a:t> there is only </a:t>
            </a:r>
            <a:r>
              <a:rPr lang="en-US" sz="2600" b="1" i="1" u="sng" dirty="0">
                <a:solidFill>
                  <a:srgbClr val="0F116A"/>
                </a:solidFill>
              </a:rPr>
              <a:t>one</a:t>
            </a:r>
            <a:r>
              <a:rPr lang="en-US" sz="2600" b="1" dirty="0">
                <a:solidFill>
                  <a:srgbClr val="0F116A"/>
                </a:solidFill>
              </a:rPr>
              <a:t> species of finch on the mainland!</a:t>
            </a:r>
            <a:endParaRPr lang="en-US" sz="2800" b="1" dirty="0">
              <a:solidFill>
                <a:srgbClr val="0F116A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</p:txBody>
      </p:sp>
      <p:pic>
        <p:nvPicPr>
          <p:cNvPr id="17410" name="Picture 2" descr="http://t3.gstatic.com/images?q=tbn:0PfP74RHAfWbqM:http://www.exoticbirding.com/images/small-ground-finch-006-galler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8315" y="1815152"/>
            <a:ext cx="2047036" cy="1542695"/>
          </a:xfrm>
          <a:prstGeom prst="rect">
            <a:avLst/>
          </a:prstGeom>
          <a:noFill/>
        </p:spPr>
      </p:pic>
      <p:pic>
        <p:nvPicPr>
          <p:cNvPr id="22" name="Picture 15"/>
          <p:cNvPicPr>
            <a:picLocks noChangeArrowheads="1"/>
          </p:cNvPicPr>
          <p:nvPr/>
        </p:nvPicPr>
        <p:blipFill>
          <a:blip r:embed="rId6" cstate="print"/>
          <a:srcRect l="17085" t="22910" r="7323" b="13091"/>
          <a:stretch>
            <a:fillRect/>
          </a:stretch>
        </p:blipFill>
        <p:spPr bwMode="auto">
          <a:xfrm flipH="1">
            <a:off x="4095253" y="1667658"/>
            <a:ext cx="26162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7412" name="Picture 4" descr="http://t2.gstatic.com/images?q=tbn:APRK2ADU74CkeM:http://www.birdforum.net/opus/images/thumb/9/9a/Warbler_Finch.jpg/550px-Warbler_Finch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75688" y="4403187"/>
            <a:ext cx="1971894" cy="1971895"/>
          </a:xfrm>
          <a:prstGeom prst="rect">
            <a:avLst/>
          </a:prstGeom>
          <a:noFill/>
        </p:spPr>
      </p:pic>
      <p:pic>
        <p:nvPicPr>
          <p:cNvPr id="17414" name="Picture 6" descr="http://t3.gstatic.com/images?q=tbn:QJt_zJTMvacXPM:http://www.calacademy.org/science_now/images/gfinch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49694" y="4698608"/>
            <a:ext cx="2155400" cy="1460110"/>
          </a:xfrm>
          <a:prstGeom prst="rect">
            <a:avLst/>
          </a:prstGeom>
          <a:noFill/>
        </p:spPr>
      </p:pic>
      <p:sp>
        <p:nvSpPr>
          <p:cNvPr id="480277" name="AutoShape 21"/>
          <p:cNvSpPr>
            <a:spLocks noChangeArrowheads="1"/>
          </p:cNvSpPr>
          <p:nvPr/>
        </p:nvSpPr>
        <p:spPr bwMode="auto">
          <a:xfrm>
            <a:off x="3168989" y="3445795"/>
            <a:ext cx="5789612" cy="2763838"/>
          </a:xfrm>
          <a:prstGeom prst="wedgeEllipseCallout">
            <a:avLst>
              <a:gd name="adj1" fmla="val -65769"/>
              <a:gd name="adj2" fmla="val 40120"/>
            </a:avLst>
          </a:prstGeom>
          <a:solidFill>
            <a:srgbClr val="FFEA18"/>
          </a:solidFill>
          <a:ln w="57150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eaLnBrk="1" hangingPunct="1">
              <a:spcBef>
                <a:spcPts val="1400"/>
              </a:spcBef>
            </a:pPr>
            <a:r>
              <a:rPr lang="en-US" sz="2800" b="1" dirty="0">
                <a:solidFill>
                  <a:srgbClr val="006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Darwin asked:</a:t>
            </a:r>
            <a:endParaRPr lang="en-US" sz="2800" b="1" dirty="0">
              <a:solidFill>
                <a:srgbClr val="0F116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eaLnBrk="1" hangingPunct="1">
              <a:spcBef>
                <a:spcPts val="1400"/>
              </a:spcBef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If the Galapagos finches came from the mainland, why are they so different now?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10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5" grpId="0" animBg="1"/>
      <p:bldP spid="480266" grpId="0" animBg="1"/>
      <p:bldP spid="480267" grpId="0" animBg="1"/>
      <p:bldP spid="480268" grpId="0" animBg="1"/>
      <p:bldP spid="480279" grpId="0" animBg="1"/>
      <p:bldP spid="480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354" name="Group 2"/>
          <p:cNvGrpSpPr>
            <a:grpSpLocks/>
          </p:cNvGrpSpPr>
          <p:nvPr/>
        </p:nvGrpSpPr>
        <p:grpSpPr bwMode="auto">
          <a:xfrm>
            <a:off x="3979863" y="1268413"/>
            <a:ext cx="5164137" cy="5589587"/>
            <a:chOff x="2507" y="799"/>
            <a:chExt cx="3253" cy="3521"/>
          </a:xfrm>
        </p:grpSpPr>
        <p:pic>
          <p:nvPicPr>
            <p:cNvPr id="484355" name="Picture 3"/>
            <p:cNvPicPr>
              <a:picLocks noChangeArrowheads="1"/>
            </p:cNvPicPr>
            <p:nvPr/>
          </p:nvPicPr>
          <p:blipFill>
            <a:blip r:embed="rId5" cstate="print"/>
            <a:srcRect l="17101" t="1199" r="14400"/>
            <a:stretch>
              <a:fillRect/>
            </a:stretch>
          </p:blipFill>
          <p:spPr bwMode="auto">
            <a:xfrm>
              <a:off x="2507" y="799"/>
              <a:ext cx="3253" cy="3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4356" name="Rectangle 4"/>
            <p:cNvSpPr>
              <a:spLocks/>
            </p:cNvSpPr>
            <p:nvPr/>
          </p:nvSpPr>
          <p:spPr bwMode="auto">
            <a:xfrm>
              <a:off x="2519" y="2208"/>
              <a:ext cx="1513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Finch?</a:t>
              </a:r>
              <a:b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</a:br>
              <a:endParaRPr lang="en-US" sz="2000" b="1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484357" name="Rectangle 5"/>
            <p:cNvSpPr>
              <a:spLocks/>
            </p:cNvSpPr>
            <p:nvPr/>
          </p:nvSpPr>
          <p:spPr bwMode="auto">
            <a:xfrm>
              <a:off x="4272" y="2208"/>
              <a:ext cx="148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Sparrow?</a:t>
              </a:r>
            </a:p>
          </p:txBody>
        </p:sp>
        <p:sp>
          <p:nvSpPr>
            <p:cNvPr id="484358" name="Rectangle 6"/>
            <p:cNvSpPr>
              <a:spLocks/>
            </p:cNvSpPr>
            <p:nvPr/>
          </p:nvSpPr>
          <p:spPr bwMode="auto">
            <a:xfrm>
              <a:off x="2616" y="4040"/>
              <a:ext cx="129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Woodpecker?</a:t>
              </a:r>
            </a:p>
          </p:txBody>
        </p:sp>
        <p:sp>
          <p:nvSpPr>
            <p:cNvPr id="484359" name="Rectangle 7"/>
            <p:cNvSpPr>
              <a:spLocks/>
            </p:cNvSpPr>
            <p:nvPr/>
          </p:nvSpPr>
          <p:spPr bwMode="auto">
            <a:xfrm>
              <a:off x="4224" y="4032"/>
              <a:ext cx="153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Warbler?</a:t>
              </a:r>
            </a:p>
          </p:txBody>
        </p:sp>
      </p:grpSp>
      <p:sp>
        <p:nvSpPr>
          <p:cNvPr id="48436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670800" cy="762000"/>
          </a:xfrm>
        </p:spPr>
        <p:txBody>
          <a:bodyPr/>
          <a:lstStyle/>
          <a:p>
            <a:r>
              <a:rPr lang="en-US"/>
              <a:t>The finches cinched it!</a:t>
            </a:r>
          </a:p>
        </p:txBody>
      </p:sp>
      <p:sp>
        <p:nvSpPr>
          <p:cNvPr id="484361" name="Rectangle 9"/>
          <p:cNvSpPr>
            <a:spLocks/>
          </p:cNvSpPr>
          <p:nvPr/>
        </p:nvSpPr>
        <p:spPr bwMode="auto">
          <a:xfrm>
            <a:off x="3990975" y="3503613"/>
            <a:ext cx="20669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Large ground </a:t>
            </a:r>
            <a:b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</a:b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finch</a:t>
            </a:r>
          </a:p>
        </p:txBody>
      </p:sp>
      <p:sp>
        <p:nvSpPr>
          <p:cNvPr id="484362" name="Rectangle 10"/>
          <p:cNvSpPr>
            <a:spLocks/>
          </p:cNvSpPr>
          <p:nvPr/>
        </p:nvSpPr>
        <p:spPr bwMode="auto">
          <a:xfrm>
            <a:off x="6781800" y="3503613"/>
            <a:ext cx="236220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Small ground finch</a:t>
            </a:r>
          </a:p>
        </p:txBody>
      </p:sp>
      <p:sp>
        <p:nvSpPr>
          <p:cNvPr id="484363" name="Rectangle 11"/>
          <p:cNvSpPr>
            <a:spLocks/>
          </p:cNvSpPr>
          <p:nvPr/>
        </p:nvSpPr>
        <p:spPr bwMode="auto">
          <a:xfrm>
            <a:off x="4152900" y="6399213"/>
            <a:ext cx="2057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Warbler finch</a:t>
            </a:r>
          </a:p>
        </p:txBody>
      </p:sp>
      <p:sp>
        <p:nvSpPr>
          <p:cNvPr id="484364" name="Rectangle 12"/>
          <p:cNvSpPr>
            <a:spLocks/>
          </p:cNvSpPr>
          <p:nvPr/>
        </p:nvSpPr>
        <p:spPr bwMode="auto">
          <a:xfrm>
            <a:off x="6708775" y="6399213"/>
            <a:ext cx="2438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Tree finch</a:t>
            </a:r>
          </a:p>
        </p:txBody>
      </p:sp>
      <p:sp>
        <p:nvSpPr>
          <p:cNvPr id="484365" name="Rectangle 13"/>
          <p:cNvSpPr>
            <a:spLocks/>
          </p:cNvSpPr>
          <p:nvPr/>
        </p:nvSpPr>
        <p:spPr bwMode="auto">
          <a:xfrm>
            <a:off x="4008438" y="3503613"/>
            <a:ext cx="2049462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Big seed eater</a:t>
            </a:r>
          </a:p>
        </p:txBody>
      </p:sp>
      <p:sp>
        <p:nvSpPr>
          <p:cNvPr id="484366" name="Rectangle 14"/>
          <p:cNvSpPr>
            <a:spLocks/>
          </p:cNvSpPr>
          <p:nvPr/>
        </p:nvSpPr>
        <p:spPr bwMode="auto">
          <a:xfrm>
            <a:off x="6781800" y="3503613"/>
            <a:ext cx="236220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Small seed eater</a:t>
            </a:r>
          </a:p>
        </p:txBody>
      </p:sp>
      <p:sp>
        <p:nvSpPr>
          <p:cNvPr id="484367" name="Rectangle 15"/>
          <p:cNvSpPr>
            <a:spLocks/>
          </p:cNvSpPr>
          <p:nvPr/>
        </p:nvSpPr>
        <p:spPr bwMode="auto">
          <a:xfrm>
            <a:off x="4152900" y="6399213"/>
            <a:ext cx="2057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Insect eater</a:t>
            </a:r>
          </a:p>
        </p:txBody>
      </p:sp>
      <p:sp>
        <p:nvSpPr>
          <p:cNvPr id="484368" name="Rectangle 16"/>
          <p:cNvSpPr>
            <a:spLocks/>
          </p:cNvSpPr>
          <p:nvPr/>
        </p:nvSpPr>
        <p:spPr bwMode="auto">
          <a:xfrm>
            <a:off x="6708775" y="6399213"/>
            <a:ext cx="2438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Leaf &amp; bud eater</a:t>
            </a:r>
          </a:p>
        </p:txBody>
      </p:sp>
      <p:pic>
        <p:nvPicPr>
          <p:cNvPr id="484369" name="Picture 17"/>
          <p:cNvPicPr>
            <a:picLocks noChangeArrowheads="1"/>
          </p:cNvPicPr>
          <p:nvPr/>
        </p:nvPicPr>
        <p:blipFill>
          <a:blip r:embed="rId6" cstate="print"/>
          <a:srcRect l="17085" t="22910" r="7323" b="13091"/>
          <a:stretch>
            <a:fillRect/>
          </a:stretch>
        </p:blipFill>
        <p:spPr bwMode="auto">
          <a:xfrm flipH="1">
            <a:off x="0" y="5384800"/>
            <a:ext cx="23320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84370" name="AutoShape 18"/>
          <p:cNvSpPr>
            <a:spLocks noChangeArrowheads="1"/>
          </p:cNvSpPr>
          <p:nvPr/>
        </p:nvSpPr>
        <p:spPr bwMode="auto">
          <a:xfrm>
            <a:off x="3844925" y="1574800"/>
            <a:ext cx="5299075" cy="4735513"/>
          </a:xfrm>
          <a:prstGeom prst="wedgeEllipseCallout">
            <a:avLst>
              <a:gd name="adj1" fmla="val -76722"/>
              <a:gd name="adj2" fmla="val 46713"/>
            </a:avLst>
          </a:prstGeom>
          <a:solidFill>
            <a:srgbClr val="FFEA18"/>
          </a:solidFill>
          <a:ln w="57150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eaLnBrk="1" hangingPunct="1">
              <a:spcBef>
                <a:spcPts val="1400"/>
              </a:spcBef>
            </a:pPr>
            <a:r>
              <a:rPr lang="en-US" sz="2800" b="1">
                <a:solidFill>
                  <a:srgbClr val="006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Darwin said:</a:t>
            </a:r>
            <a:endParaRPr lang="en-US" sz="2800" b="1">
              <a:solidFill>
                <a:srgbClr val="0F116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eaLnBrk="1" hangingPunct="1">
              <a:spcBef>
                <a:spcPts val="1400"/>
              </a:spcBef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Ahaaaa! </a:t>
            </a:r>
            <a:b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</a:b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A flock of South American finches were stranded on the Galapagos…</a:t>
            </a:r>
          </a:p>
          <a:p>
            <a:pPr eaLnBrk="1" hangingPunct="1">
              <a:spcBef>
                <a:spcPts val="1400"/>
              </a:spcBef>
            </a:pPr>
            <a:endParaRPr lang="en-US" sz="28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484371" name="Rectangle 1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9288" y="1258888"/>
            <a:ext cx="3670300" cy="3168650"/>
          </a:xfrm>
          <a:noFill/>
        </p:spPr>
        <p:txBody>
          <a:bodyPr/>
          <a:lstStyle/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600">
                <a:solidFill>
                  <a:srgbClr val="006C01"/>
                </a:solidFill>
              </a:rPr>
              <a:t>Darwin found:</a:t>
            </a:r>
            <a:r>
              <a:rPr lang="en-US" sz="2600"/>
              <a:t>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600"/>
              <a:t>The differences between species of finches were associated with the different food they ate.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484374" name="AutoShape 22"/>
          <p:cNvSpPr>
            <a:spLocks noChangeArrowheads="1"/>
          </p:cNvSpPr>
          <p:nvPr/>
        </p:nvSpPr>
        <p:spPr bwMode="auto">
          <a:xfrm>
            <a:off x="2970213" y="201613"/>
            <a:ext cx="6170612" cy="6651625"/>
          </a:xfrm>
          <a:prstGeom prst="wedgeEllipseCallout">
            <a:avLst>
              <a:gd name="adj1" fmla="val -59468"/>
              <a:gd name="adj2" fmla="val 39713"/>
            </a:avLst>
          </a:prstGeom>
          <a:solidFill>
            <a:srgbClr val="FFEA18"/>
          </a:solidFill>
          <a:ln w="57150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eaLnBrk="1" hangingPunct="1">
              <a:spcBef>
                <a:spcPts val="1400"/>
              </a:spcBef>
            </a:pPr>
            <a:endParaRPr lang="en-US" sz="2800" b="1">
              <a:solidFill>
                <a:srgbClr val="006C0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eaLnBrk="1" hangingPunct="1">
              <a:spcBef>
                <a:spcPts val="1400"/>
              </a:spcBef>
            </a:pPr>
            <a:endParaRPr lang="en-US" sz="2800" b="1">
              <a:solidFill>
                <a:srgbClr val="006C0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eaLnBrk="1" hangingPunct="1">
              <a:spcBef>
                <a:spcPts val="1400"/>
              </a:spcBef>
            </a:pPr>
            <a:endParaRPr lang="en-US" sz="2800" b="1">
              <a:solidFill>
                <a:srgbClr val="006C0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eaLnBrk="1" hangingPunct="1">
              <a:spcBef>
                <a:spcPts val="1400"/>
              </a:spcBef>
            </a:pPr>
            <a:endParaRPr lang="en-US" sz="2800" b="1">
              <a:solidFill>
                <a:srgbClr val="006C0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eaLnBrk="1" hangingPunct="1">
              <a:spcBef>
                <a:spcPts val="1400"/>
              </a:spcBef>
            </a:pPr>
            <a:endParaRPr lang="en-US" sz="2800" b="1">
              <a:solidFill>
                <a:srgbClr val="006C0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eaLnBrk="1" hangingPunct="1">
              <a:spcBef>
                <a:spcPts val="1400"/>
              </a:spcBef>
            </a:pPr>
            <a:endParaRPr lang="en-US" sz="2800" b="1">
              <a:solidFill>
                <a:srgbClr val="0F116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484375" name="Rectangle 23"/>
          <p:cNvSpPr>
            <a:spLocks noChangeArrowheads="1"/>
          </p:cNvSpPr>
          <p:nvPr/>
        </p:nvSpPr>
        <p:spPr bwMode="auto">
          <a:xfrm>
            <a:off x="3830638" y="939800"/>
            <a:ext cx="48101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algn="l">
              <a:buClr>
                <a:srgbClr val="000000"/>
              </a:buClr>
              <a:buSzPct val="65000"/>
              <a:buFont typeface="Wingdings" pitchFamily="1" charset="2"/>
              <a:buChar char="n"/>
            </a:pPr>
            <a:r>
              <a:rPr lang="en-US" sz="2800" b="1" u="sng">
                <a:solidFill>
                  <a:srgbClr val="CC0000"/>
                </a:solidFill>
                <a:cs typeface="Arial" charset="0"/>
                <a:sym typeface="Arial" charset="0"/>
              </a:rPr>
              <a:t>different beaks are inherited variations </a:t>
            </a:r>
          </a:p>
          <a:p>
            <a:pPr marL="290513" indent="-290513" algn="l">
              <a:buClr>
                <a:srgbClr val="000000"/>
              </a:buClr>
              <a:buSzPct val="65000"/>
              <a:buFont typeface="Wingdings" pitchFamily="1" charset="2"/>
              <a:buChar char="n"/>
            </a:pPr>
            <a:r>
              <a:rPr lang="en-US" sz="2800" b="1" u="sng">
                <a:solidFill>
                  <a:srgbClr val="CC0000"/>
                </a:solidFill>
                <a:cs typeface="Arial" charset="0"/>
                <a:sym typeface="Arial" charset="0"/>
              </a:rPr>
              <a:t>serve as adaptations</a:t>
            </a:r>
            <a:br>
              <a:rPr lang="en-US" sz="2800" b="1" u="sng">
                <a:solidFill>
                  <a:srgbClr val="CC0000"/>
                </a:solidFill>
                <a:cs typeface="Arial" charset="0"/>
                <a:sym typeface="Arial" charset="0"/>
              </a:rPr>
            </a:br>
            <a:r>
              <a:rPr lang="en-US" sz="2800" b="1" u="sng">
                <a:solidFill>
                  <a:srgbClr val="CC0000"/>
                </a:solidFill>
                <a:cs typeface="Arial" charset="0"/>
                <a:sym typeface="Arial" charset="0"/>
              </a:rPr>
              <a:t>that help birds compete for food</a:t>
            </a:r>
          </a:p>
          <a:p>
            <a:pPr marL="290513" indent="-290513" algn="l">
              <a:buClr>
                <a:srgbClr val="000000"/>
              </a:buClr>
              <a:buSzPct val="65000"/>
              <a:buFont typeface="Wingdings" pitchFamily="1" charset="2"/>
              <a:buChar char="n"/>
            </a:pPr>
            <a:r>
              <a:rPr lang="en-US" sz="2800" b="1" u="sng">
                <a:solidFill>
                  <a:srgbClr val="CC0000"/>
                </a:solidFill>
                <a:cs typeface="Arial" charset="0"/>
                <a:sym typeface="Arial" charset="0"/>
              </a:rPr>
              <a:t>these birds survive &amp; reproduce</a:t>
            </a:r>
          </a:p>
          <a:p>
            <a:pPr marL="290513" indent="-290513" algn="l">
              <a:buClr>
                <a:srgbClr val="000000"/>
              </a:buClr>
              <a:buSzPct val="65000"/>
              <a:buFont typeface="Wingdings" pitchFamily="1" charset="2"/>
              <a:buChar char="n"/>
            </a:pPr>
            <a:r>
              <a:rPr lang="en-US" sz="2800" b="1" u="sng">
                <a:solidFill>
                  <a:srgbClr val="CC0000"/>
                </a:solidFill>
                <a:cs typeface="Arial" charset="0"/>
                <a:sym typeface="Arial" charset="0"/>
              </a:rPr>
              <a:t>pass on the genes for those more fit beaks</a:t>
            </a:r>
          </a:p>
          <a:p>
            <a:pPr marL="290513" indent="-290513" algn="l">
              <a:buClr>
                <a:srgbClr val="000000"/>
              </a:buClr>
              <a:buSzPct val="65000"/>
              <a:buFont typeface="Wingdings" pitchFamily="1" charset="2"/>
              <a:buChar char="n"/>
            </a:pPr>
            <a:r>
              <a:rPr lang="en-US" sz="2800" b="1" u="sng">
                <a:solidFill>
                  <a:srgbClr val="CC0000"/>
                </a:solidFill>
                <a:cs typeface="Arial" charset="0"/>
                <a:sym typeface="Arial" charset="0"/>
              </a:rPr>
              <a:t>over time nature selected for different species with different beaks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11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4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61" grpId="0" animBg="1"/>
      <p:bldP spid="484362" grpId="0" animBg="1"/>
      <p:bldP spid="484363" grpId="0" animBg="1"/>
      <p:bldP spid="484364" grpId="0" animBg="1"/>
      <p:bldP spid="484365" grpId="0" animBg="1"/>
      <p:bldP spid="484366" grpId="0" animBg="1"/>
      <p:bldP spid="484367" grpId="0" animBg="1"/>
      <p:bldP spid="484368" grpId="0" animBg="1"/>
      <p:bldP spid="484370" grpId="0" animBg="1"/>
      <p:bldP spid="484374" grpId="0" animBg="1"/>
      <p:bldP spid="4843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/>
          <p:cNvPicPr>
            <a:picLocks noChangeArrowheads="1"/>
          </p:cNvPicPr>
          <p:nvPr/>
        </p:nvPicPr>
        <p:blipFill>
          <a:blip r:embed="rId3" cstate="print"/>
          <a:srcRect b="3783"/>
          <a:stretch>
            <a:fillRect/>
          </a:stretch>
        </p:blipFill>
        <p:spPr bwMode="auto">
          <a:xfrm>
            <a:off x="131763" y="752475"/>
            <a:ext cx="88773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762000"/>
          </a:xfrm>
          <a:noFill/>
          <a:ln/>
        </p:spPr>
        <p:txBody>
          <a:bodyPr/>
          <a:lstStyle/>
          <a:p>
            <a:r>
              <a:rPr lang="en-US" sz="2800"/>
              <a:t>Relationship between species (beaks) &amp; food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12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Darwin’s finches</a:t>
            </a:r>
          </a:p>
        </p:txBody>
      </p:sp>
      <p:sp>
        <p:nvSpPr>
          <p:cNvPr id="452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5334000"/>
          </a:xfrm>
        </p:spPr>
        <p:txBody>
          <a:bodyPr/>
          <a:lstStyle/>
          <a:p>
            <a:pPr>
              <a:buClrTx/>
            </a:pPr>
            <a:r>
              <a:rPr lang="en-US"/>
              <a:t>Darwin’s conclusions 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variations in beaks</a:t>
            </a:r>
            <a:r>
              <a:rPr lang="en-US"/>
              <a:t> </a:t>
            </a:r>
            <a:endParaRPr lang="en-US" b="0">
              <a:solidFill>
                <a:srgbClr val="0F116A"/>
              </a:solidFill>
              <a:latin typeface="Lucida Grande" pitchFamily="1" charset="0"/>
            </a:endParaRPr>
          </a:p>
          <a:p>
            <a:pPr lvl="2"/>
            <a:r>
              <a:rPr lang="en-US"/>
              <a:t>differences in beaks in the original flock</a:t>
            </a:r>
          </a:p>
          <a:p>
            <a:pPr lvl="2"/>
            <a:r>
              <a:rPr lang="en-US"/>
              <a:t>adaptations to foods available on islands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natural selection for most fit</a:t>
            </a:r>
          </a:p>
          <a:p>
            <a:pPr lvl="2"/>
            <a:r>
              <a:rPr lang="en-US"/>
              <a:t>over many generations, the finches were selected for specific beaks &amp; behaviors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offspring inherit successful traits</a:t>
            </a:r>
            <a:endParaRPr lang="en-US"/>
          </a:p>
          <a:p>
            <a:pPr lvl="2"/>
            <a:r>
              <a:rPr lang="en-US"/>
              <a:t>accumulation of winning traits:</a:t>
            </a:r>
            <a:br>
              <a:rPr lang="en-US"/>
            </a:br>
            <a:r>
              <a:rPr lang="en-US"/>
              <a:t>both beaks &amp; behaviors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separate into different species</a:t>
            </a:r>
            <a:endParaRPr lang="en-US"/>
          </a:p>
        </p:txBody>
      </p:sp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57200"/>
            <a:ext cx="4648200" cy="9207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13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2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2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139" name="Group 27"/>
          <p:cNvGrpSpPr>
            <a:grpSpLocks/>
          </p:cNvGrpSpPr>
          <p:nvPr/>
        </p:nvGrpSpPr>
        <p:grpSpPr bwMode="auto">
          <a:xfrm>
            <a:off x="-34925" y="927100"/>
            <a:ext cx="9210675" cy="4587875"/>
            <a:chOff x="19" y="394"/>
            <a:chExt cx="5802" cy="2890"/>
          </a:xfrm>
        </p:grpSpPr>
        <p:pic>
          <p:nvPicPr>
            <p:cNvPr id="47412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t="7500" b="22501"/>
            <a:stretch>
              <a:fillRect/>
            </a:stretch>
          </p:blipFill>
          <p:spPr bwMode="auto">
            <a:xfrm>
              <a:off x="231" y="394"/>
              <a:ext cx="5503" cy="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4122" name="Rectangle 10"/>
            <p:cNvSpPr>
              <a:spLocks noChangeArrowheads="1"/>
            </p:cNvSpPr>
            <p:nvPr/>
          </p:nvSpPr>
          <p:spPr bwMode="auto">
            <a:xfrm>
              <a:off x="2053" y="696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Warbler 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23" name="Rectangle 11"/>
            <p:cNvSpPr>
              <a:spLocks noChangeArrowheads="1"/>
            </p:cNvSpPr>
            <p:nvPr/>
          </p:nvSpPr>
          <p:spPr bwMode="auto">
            <a:xfrm>
              <a:off x="721" y="1014"/>
              <a:ext cx="11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Woodpecker 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24" name="Rectangle 12"/>
            <p:cNvSpPr>
              <a:spLocks noChangeArrowheads="1"/>
            </p:cNvSpPr>
            <p:nvPr/>
          </p:nvSpPr>
          <p:spPr bwMode="auto">
            <a:xfrm>
              <a:off x="342" y="1429"/>
              <a:ext cx="959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Small </a:t>
              </a:r>
              <a:b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</a:br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insectivorous</a:t>
              </a:r>
            </a:p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tree 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25" name="Rectangle 13"/>
            <p:cNvSpPr>
              <a:spLocks noChangeArrowheads="1"/>
            </p:cNvSpPr>
            <p:nvPr/>
          </p:nvSpPr>
          <p:spPr bwMode="auto">
            <a:xfrm>
              <a:off x="19" y="1904"/>
              <a:ext cx="939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Large</a:t>
              </a:r>
            </a:p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insectivorous</a:t>
              </a:r>
            </a:p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tree 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26" name="Rectangle 14"/>
            <p:cNvSpPr>
              <a:spLocks noChangeArrowheads="1"/>
            </p:cNvSpPr>
            <p:nvPr/>
          </p:nvSpPr>
          <p:spPr bwMode="auto">
            <a:xfrm>
              <a:off x="216" y="2744"/>
              <a:ext cx="65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Vegetarian</a:t>
              </a:r>
            </a:p>
            <a:p>
              <a:pPr algn="r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tree 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27" name="Rectangle 15"/>
            <p:cNvSpPr>
              <a:spLocks noChangeArrowheads="1"/>
            </p:cNvSpPr>
            <p:nvPr/>
          </p:nvSpPr>
          <p:spPr bwMode="auto">
            <a:xfrm>
              <a:off x="3169" y="696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Cactus 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28" name="Rectangle 16"/>
            <p:cNvSpPr>
              <a:spLocks noChangeArrowheads="1"/>
            </p:cNvSpPr>
            <p:nvPr/>
          </p:nvSpPr>
          <p:spPr bwMode="auto">
            <a:xfrm>
              <a:off x="4021" y="1014"/>
              <a:ext cx="11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Sharp-beaked 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29" name="Rectangle 17"/>
            <p:cNvSpPr>
              <a:spLocks noChangeArrowheads="1"/>
            </p:cNvSpPr>
            <p:nvPr/>
          </p:nvSpPr>
          <p:spPr bwMode="auto">
            <a:xfrm>
              <a:off x="4754" y="1429"/>
              <a:ext cx="44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Small </a:t>
              </a:r>
              <a:b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</a:br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ground</a:t>
              </a:r>
            </a:p>
            <a:p>
              <a:pPr algn="l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0" name="Rectangle 18"/>
            <p:cNvSpPr>
              <a:spLocks noChangeArrowheads="1"/>
            </p:cNvSpPr>
            <p:nvPr/>
          </p:nvSpPr>
          <p:spPr bwMode="auto">
            <a:xfrm>
              <a:off x="5037" y="2064"/>
              <a:ext cx="604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Medium</a:t>
              </a:r>
            </a:p>
            <a:p>
              <a:pPr algn="l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ground 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1" name="Rectangle 19"/>
            <p:cNvSpPr>
              <a:spLocks noChangeArrowheads="1"/>
            </p:cNvSpPr>
            <p:nvPr/>
          </p:nvSpPr>
          <p:spPr bwMode="auto">
            <a:xfrm>
              <a:off x="5217" y="2632"/>
              <a:ext cx="604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Large </a:t>
              </a:r>
              <a:b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</a:br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ground</a:t>
              </a:r>
            </a:p>
            <a:p>
              <a:pPr algn="l"/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2" name="Rectangle 20"/>
            <p:cNvSpPr>
              <a:spLocks noChangeArrowheads="1"/>
            </p:cNvSpPr>
            <p:nvPr/>
          </p:nvSpPr>
          <p:spPr bwMode="auto">
            <a:xfrm>
              <a:off x="2163" y="2381"/>
              <a:ext cx="7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Insect eaters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3" name="Rectangle 21"/>
            <p:cNvSpPr>
              <a:spLocks noChangeArrowheads="1"/>
            </p:cNvSpPr>
            <p:nvPr/>
          </p:nvSpPr>
          <p:spPr bwMode="auto">
            <a:xfrm>
              <a:off x="2052" y="2880"/>
              <a:ext cx="5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Bud eater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4" name="Rectangle 22"/>
            <p:cNvSpPr>
              <a:spLocks noChangeArrowheads="1"/>
            </p:cNvSpPr>
            <p:nvPr/>
          </p:nvSpPr>
          <p:spPr bwMode="auto">
            <a:xfrm>
              <a:off x="3122" y="2582"/>
              <a:ext cx="7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Seed eaters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5" name="Rectangle 23"/>
            <p:cNvSpPr>
              <a:spLocks noChangeArrowheads="1"/>
            </p:cNvSpPr>
            <p:nvPr/>
          </p:nvSpPr>
          <p:spPr bwMode="auto">
            <a:xfrm>
              <a:off x="2902" y="1956"/>
              <a:ext cx="4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Cactus</a:t>
              </a:r>
            </a:p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eater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6" name="Rectangle 24"/>
            <p:cNvSpPr>
              <a:spLocks noChangeArrowheads="1"/>
            </p:cNvSpPr>
            <p:nvPr/>
          </p:nvSpPr>
          <p:spPr bwMode="auto">
            <a:xfrm rot="-659761">
              <a:off x="2569" y="1514"/>
              <a:ext cx="47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Warbler</a:t>
              </a:r>
            </a:p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finch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7" name="Rectangle 25"/>
            <p:cNvSpPr>
              <a:spLocks noChangeArrowheads="1"/>
            </p:cNvSpPr>
            <p:nvPr/>
          </p:nvSpPr>
          <p:spPr bwMode="auto">
            <a:xfrm rot="-3336602">
              <a:off x="1533" y="2098"/>
              <a:ext cx="7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Tree finches</a:t>
              </a:r>
              <a:endParaRPr lang="en-US" sz="1600" b="1">
                <a:ea typeface="Geneva" pitchFamily="1" charset="-128"/>
              </a:endParaRPr>
            </a:p>
          </p:txBody>
        </p:sp>
        <p:sp>
          <p:nvSpPr>
            <p:cNvPr id="474138" name="Rectangle 26"/>
            <p:cNvSpPr>
              <a:spLocks noChangeArrowheads="1"/>
            </p:cNvSpPr>
            <p:nvPr/>
          </p:nvSpPr>
          <p:spPr bwMode="auto">
            <a:xfrm rot="3307343">
              <a:off x="3662" y="2171"/>
              <a:ext cx="9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Geneva" pitchFamily="1" charset="-128"/>
                </a:rPr>
                <a:t>Ground finches</a:t>
              </a:r>
              <a:endParaRPr lang="en-US" sz="1600" b="1">
                <a:ea typeface="Geneva" pitchFamily="1" charset="-128"/>
              </a:endParaRPr>
            </a:p>
          </p:txBody>
        </p:sp>
      </p:grp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333375" y="5795963"/>
            <a:ext cx="2205038" cy="681037"/>
          </a:xfrm>
          <a:prstGeom prst="rect">
            <a:avLst/>
          </a:prstGeom>
          <a:solidFill>
            <a:srgbClr val="FFEA18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800" b="1" u="sng">
                <a:solidFill>
                  <a:srgbClr val="CC0000"/>
                </a:solidFill>
              </a:rPr>
              <a:t>variation</a:t>
            </a:r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3527425" y="5568950"/>
            <a:ext cx="5400675" cy="1136650"/>
          </a:xfrm>
          <a:prstGeom prst="rect">
            <a:avLst/>
          </a:prstGeom>
          <a:solidFill>
            <a:srgbClr val="FFEA18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3400" b="1" u="sng">
                <a:solidFill>
                  <a:srgbClr val="CC0000"/>
                </a:solidFill>
              </a:rPr>
              <a:t>natural selection for best survival &amp; reproduction</a:t>
            </a:r>
          </a:p>
        </p:txBody>
      </p:sp>
      <p:sp>
        <p:nvSpPr>
          <p:cNvPr id="474141" name="AutoShape 29"/>
          <p:cNvSpPr>
            <a:spLocks noChangeArrowheads="1"/>
          </p:cNvSpPr>
          <p:nvPr/>
        </p:nvSpPr>
        <p:spPr bwMode="auto">
          <a:xfrm>
            <a:off x="2730500" y="5865813"/>
            <a:ext cx="622300" cy="541337"/>
          </a:xfrm>
          <a:prstGeom prst="rightArrow">
            <a:avLst>
              <a:gd name="adj1" fmla="val 64806"/>
              <a:gd name="adj2" fmla="val 48388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4143" name="Rectangle 31"/>
          <p:cNvSpPr>
            <a:spLocks noGrp="1" noChangeArrowheads="1"/>
          </p:cNvSpPr>
          <p:nvPr>
            <p:ph type="title"/>
          </p:nvPr>
        </p:nvSpPr>
        <p:spPr>
          <a:xfrm>
            <a:off x="609600" y="660400"/>
            <a:ext cx="8050213" cy="762000"/>
          </a:xfrm>
          <a:noFill/>
          <a:ln/>
        </p:spPr>
        <p:txBody>
          <a:bodyPr/>
          <a:lstStyle/>
          <a:p>
            <a:r>
              <a:rPr lang="en-US"/>
              <a:t>From 1 species to 14 species…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14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74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 animBg="1" autoUpdateAnimBg="0"/>
      <p:bldP spid="474117" grpId="0" animBg="1" autoUpdateAnimBg="0"/>
      <p:bldP spid="4741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Ideas that shaped Darwin’s Thinking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599"/>
            <a:ext cx="5412475" cy="4633415"/>
          </a:xfrm>
        </p:spPr>
        <p:txBody>
          <a:bodyPr/>
          <a:lstStyle/>
          <a:p>
            <a:r>
              <a:rPr lang="en-US" dirty="0" smtClean="0"/>
              <a:t>James Hutton and Charles Lyell</a:t>
            </a:r>
          </a:p>
          <a:p>
            <a:pPr lvl="1"/>
            <a:r>
              <a:rPr lang="en-US" sz="2400" dirty="0" smtClean="0"/>
              <a:t>Geologists</a:t>
            </a:r>
          </a:p>
          <a:p>
            <a:pPr lvl="1"/>
            <a:r>
              <a:rPr lang="en-US" sz="2400" dirty="0" smtClean="0"/>
              <a:t>Realized that the earth was many millions of years old, and had been slowly changing over time</a:t>
            </a:r>
          </a:p>
          <a:p>
            <a:pPr lvl="1"/>
            <a:r>
              <a:rPr lang="en-US" sz="2400" dirty="0" smtClean="0"/>
              <a:t>Darwin asked if the earth was so old and was changing over time, might life be changing as well?</a:t>
            </a:r>
            <a:endParaRPr lang="en-US" sz="2400" dirty="0"/>
          </a:p>
        </p:txBody>
      </p:sp>
      <p:pic>
        <p:nvPicPr>
          <p:cNvPr id="49154" name="Picture 2" descr="http://t1.gstatic.com/images?q=tbn:Ej2dSFdNYoS7vM:http://www.ed.ac.uk/polopoly_fs/1.3663!fileManager/james-hutto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8473" y="1662487"/>
            <a:ext cx="1265450" cy="1503652"/>
          </a:xfrm>
          <a:prstGeom prst="rect">
            <a:avLst/>
          </a:prstGeom>
          <a:noFill/>
        </p:spPr>
      </p:pic>
      <p:pic>
        <p:nvPicPr>
          <p:cNvPr id="49156" name="Picture 4" descr="http://t3.gstatic.com/images?q=tbn:HEJrBffe8Exx1M:http://content.answers.com/main/content/img/scitech/HSsirch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6711" y="3546694"/>
            <a:ext cx="1268010" cy="169996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15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475163" cy="5257800"/>
          </a:xfrm>
          <a:solidFill>
            <a:schemeClr val="bg1"/>
          </a:solidFill>
        </p:spPr>
        <p:txBody>
          <a:bodyPr/>
          <a:lstStyle/>
          <a:p>
            <a:r>
              <a:rPr lang="en-US" sz="2600"/>
              <a:t>LaMarck</a:t>
            </a:r>
          </a:p>
          <a:p>
            <a:pPr lvl="1"/>
            <a:r>
              <a:rPr lang="en-US" sz="2400" u="sng">
                <a:solidFill>
                  <a:srgbClr val="CC0000"/>
                </a:solidFill>
              </a:rPr>
              <a:t>evolution by acquired traits</a:t>
            </a:r>
            <a:endParaRPr lang="en-US" sz="2400"/>
          </a:p>
          <a:p>
            <a:pPr lvl="2"/>
            <a:r>
              <a:rPr lang="en-US" sz="2000"/>
              <a:t>creatures developed traits during their lifetime </a:t>
            </a:r>
          </a:p>
          <a:p>
            <a:pPr lvl="2"/>
            <a:r>
              <a:rPr lang="en-US" sz="2000"/>
              <a:t>give those traits to their offspring</a:t>
            </a:r>
          </a:p>
          <a:p>
            <a:pPr lvl="1"/>
            <a:r>
              <a:rPr lang="en-US" sz="2400"/>
              <a:t>example</a:t>
            </a:r>
          </a:p>
          <a:p>
            <a:pPr lvl="2"/>
            <a:r>
              <a:rPr lang="en-US" sz="2000"/>
              <a:t>in reaching higher </a:t>
            </a:r>
            <a:br>
              <a:rPr lang="en-US" sz="2000"/>
            </a:br>
            <a:r>
              <a:rPr lang="en-US" sz="2000"/>
              <a:t>leaves giraffes stretch their necks &amp; give the </a:t>
            </a:r>
            <a:r>
              <a:rPr lang="en-US" sz="2000" u="sng">
                <a:solidFill>
                  <a:srgbClr val="CC0000"/>
                </a:solidFill>
              </a:rPr>
              <a:t>acquired</a:t>
            </a:r>
            <a:r>
              <a:rPr lang="en-US" sz="2000"/>
              <a:t> longer neck to offspring</a:t>
            </a:r>
          </a:p>
          <a:p>
            <a:pPr lvl="1"/>
            <a:r>
              <a:rPr lang="en-US" sz="2400" u="sng">
                <a:solidFill>
                  <a:srgbClr val="CC0000"/>
                </a:solidFill>
              </a:rPr>
              <a:t>not accepted as valid</a:t>
            </a:r>
            <a:endParaRPr lang="en-US" sz="2400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Earlier ideas on Evolution</a:t>
            </a:r>
          </a:p>
        </p:txBody>
      </p:sp>
      <p:pic>
        <p:nvPicPr>
          <p:cNvPr id="4689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00" y="1270000"/>
            <a:ext cx="3810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8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8725" y="3108325"/>
            <a:ext cx="2743200" cy="365760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rgbClr val="41552A"/>
            </a:outerShdw>
          </a:effectLst>
        </p:spPr>
      </p:pic>
      <p:pic>
        <p:nvPicPr>
          <p:cNvPr id="4690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3650" y="4673600"/>
            <a:ext cx="13970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  <p:grpSp>
        <p:nvGrpSpPr>
          <p:cNvPr id="469008" name="Group 16"/>
          <p:cNvGrpSpPr>
            <a:grpSpLocks/>
          </p:cNvGrpSpPr>
          <p:nvPr/>
        </p:nvGrpSpPr>
        <p:grpSpPr bwMode="auto">
          <a:xfrm>
            <a:off x="1738313" y="584200"/>
            <a:ext cx="5902325" cy="5902325"/>
            <a:chOff x="1145" y="518"/>
            <a:chExt cx="3718" cy="3718"/>
          </a:xfrm>
        </p:grpSpPr>
        <p:sp>
          <p:nvSpPr>
            <p:cNvPr id="469009" name="Oval 17"/>
            <p:cNvSpPr>
              <a:spLocks noChangeArrowheads="1"/>
            </p:cNvSpPr>
            <p:nvPr/>
          </p:nvSpPr>
          <p:spPr bwMode="auto">
            <a:xfrm>
              <a:off x="1145" y="518"/>
              <a:ext cx="3718" cy="3718"/>
            </a:xfrm>
            <a:prstGeom prst="ellipse">
              <a:avLst/>
            </a:prstGeom>
            <a:noFill/>
            <a:ln w="3048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0" name="Line 18"/>
            <p:cNvSpPr>
              <a:spLocks noChangeShapeType="1"/>
            </p:cNvSpPr>
            <p:nvPr/>
          </p:nvSpPr>
          <p:spPr bwMode="auto">
            <a:xfrm>
              <a:off x="1851" y="871"/>
              <a:ext cx="2212" cy="3027"/>
            </a:xfrm>
            <a:prstGeom prst="line">
              <a:avLst/>
            </a:prstGeom>
            <a:noFill/>
            <a:ln w="3048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16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8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8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8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8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8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8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9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wd Laug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2" name="Rectangle 12"/>
          <p:cNvSpPr>
            <a:spLocks noChangeArrowheads="1"/>
          </p:cNvSpPr>
          <p:nvPr/>
        </p:nvSpPr>
        <p:spPr bwMode="auto">
          <a:xfrm>
            <a:off x="185738" y="6284913"/>
            <a:ext cx="1825625" cy="573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Darwin’s view of Evolution</a:t>
            </a:r>
          </a:p>
        </p:txBody>
      </p:sp>
      <p:pic>
        <p:nvPicPr>
          <p:cNvPr id="471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1270000"/>
            <a:ext cx="3810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6425" y="1447800"/>
            <a:ext cx="4391025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Darwin-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000" dirty="0"/>
              <a:t>giraffes that </a:t>
            </a:r>
            <a:r>
              <a:rPr lang="en-US" sz="2000" i="1" u="sng" dirty="0">
                <a:solidFill>
                  <a:srgbClr val="CC0000"/>
                </a:solidFill>
              </a:rPr>
              <a:t>already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have long necks </a:t>
            </a:r>
            <a:br>
              <a:rPr lang="en-US" sz="2000" dirty="0"/>
            </a:br>
            <a:r>
              <a:rPr lang="en-US" sz="2000" dirty="0"/>
              <a:t>survive better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leave more offspring who </a:t>
            </a:r>
            <a:r>
              <a:rPr lang="en-US" sz="2000" u="sng" dirty="0">
                <a:solidFill>
                  <a:srgbClr val="CC0000"/>
                </a:solidFill>
              </a:rPr>
              <a:t>inherit</a:t>
            </a:r>
            <a:r>
              <a:rPr lang="en-US" sz="2000" dirty="0"/>
              <a:t> their long necks</a:t>
            </a:r>
          </a:p>
          <a:p>
            <a:pPr lvl="1">
              <a:lnSpc>
                <a:spcPct val="90000"/>
              </a:lnSpc>
            </a:pPr>
            <a:endParaRPr lang="en-US" sz="2400" u="sng" dirty="0" smtClean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Fitness</a:t>
            </a:r>
            <a:r>
              <a:rPr lang="en-US" sz="2400" dirty="0" smtClean="0">
                <a:solidFill>
                  <a:srgbClr val="CC0000"/>
                </a:solidFill>
              </a:rPr>
              <a:t>: the ability of an individual to survive and reproduce in that environment</a:t>
            </a:r>
          </a:p>
          <a:p>
            <a:pPr lvl="2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710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113088"/>
            <a:ext cx="2743200" cy="365760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rgbClr val="41552A"/>
            </a:outerShdw>
          </a:effectLst>
        </p:spPr>
      </p:pic>
      <p:pic>
        <p:nvPicPr>
          <p:cNvPr id="471051" name="Picture 11"/>
          <p:cNvPicPr>
            <a:picLocks noChangeAspect="1" noChangeArrowheads="1"/>
          </p:cNvPicPr>
          <p:nvPr/>
        </p:nvPicPr>
        <p:blipFill>
          <a:blip r:embed="rId6" cstate="print"/>
          <a:srcRect l="9863" b="7201"/>
          <a:stretch>
            <a:fillRect/>
          </a:stretch>
        </p:blipFill>
        <p:spPr bwMode="auto">
          <a:xfrm>
            <a:off x="5075238" y="4772025"/>
            <a:ext cx="138906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17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459538" y="258763"/>
            <a:ext cx="26844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 b="1"/>
              <a:t>Voyage: 1831-1836</a:t>
            </a:r>
            <a:endParaRPr lang="en-US" sz="2600" b="1">
              <a:solidFill>
                <a:srgbClr val="0F116A"/>
              </a:solidFill>
            </a:endParaRP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76400"/>
            <a:ext cx="6400800" cy="5116513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rgbClr val="41552A"/>
            </a:outerShdw>
          </a:effectLst>
        </p:spPr>
      </p:pic>
      <p:sp>
        <p:nvSpPr>
          <p:cNvPr id="174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153400" cy="5334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US" sz="2600" smtClean="0"/>
              <a:t>November 24, 1859, Darwin published </a:t>
            </a:r>
            <a:br>
              <a:rPr lang="en-US" sz="2600" smtClean="0"/>
            </a:br>
            <a:endParaRPr lang="en-US" sz="2600" smtClean="0"/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-12700" y="1219200"/>
            <a:ext cx="9156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tx2"/>
                </a:solidFill>
              </a:rPr>
              <a:t>“</a:t>
            </a:r>
            <a:r>
              <a:rPr lang="en-US" sz="2600" b="1" i="1">
                <a:solidFill>
                  <a:schemeClr val="tx2"/>
                </a:solidFill>
              </a:rPr>
              <a:t>On the Origin of Species by Means of Natural Selection”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18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93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4" cstate="print"/>
          <a:srcRect t="7500" r="11250" b="22501"/>
          <a:stretch>
            <a:fillRect/>
          </a:stretch>
        </p:blipFill>
        <p:spPr bwMode="auto">
          <a:xfrm>
            <a:off x="5260975" y="4640263"/>
            <a:ext cx="371633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Essence of Darwin’s ideas</a:t>
            </a:r>
          </a:p>
        </p:txBody>
      </p:sp>
      <p:sp>
        <p:nvSpPr>
          <p:cNvPr id="527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2775" y="1371600"/>
            <a:ext cx="8531225" cy="5422900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u="sng" smtClean="0">
                <a:solidFill>
                  <a:srgbClr val="CC0000"/>
                </a:solidFill>
              </a:rPr>
              <a:t>Natural selection</a:t>
            </a:r>
            <a:endParaRPr lang="en-US" smtClean="0"/>
          </a:p>
          <a:p>
            <a:pPr lvl="1" eaLnBrk="1" hangingPunct="1">
              <a:buFont typeface="Wingdings" pitchFamily="84" charset="2"/>
              <a:buChar char="u"/>
              <a:defRPr/>
            </a:pPr>
            <a:r>
              <a:rPr lang="en-US" u="sng" smtClean="0">
                <a:solidFill>
                  <a:srgbClr val="CC0000"/>
                </a:solidFill>
              </a:rPr>
              <a:t>variation</a:t>
            </a:r>
            <a:r>
              <a:rPr lang="en-US" smtClean="0"/>
              <a:t> exists in populations</a:t>
            </a:r>
          </a:p>
          <a:p>
            <a:pPr lvl="1" eaLnBrk="1" hangingPunct="1">
              <a:buFont typeface="Wingdings" pitchFamily="84" charset="2"/>
              <a:buChar char="u"/>
              <a:defRPr/>
            </a:pPr>
            <a:r>
              <a:rPr lang="en-US" u="sng" smtClean="0">
                <a:solidFill>
                  <a:srgbClr val="CC0000"/>
                </a:solidFill>
              </a:rPr>
              <a:t>over-production of offspring</a:t>
            </a:r>
            <a:r>
              <a:rPr lang="en-US" smtClean="0"/>
              <a:t> </a:t>
            </a:r>
          </a:p>
          <a:p>
            <a:pPr lvl="2" eaLnBrk="1" hangingPunct="1">
              <a:buFont typeface="Wingdings" pitchFamily="84" charset="2"/>
              <a:buChar char="§"/>
              <a:defRPr/>
            </a:pPr>
            <a:r>
              <a:rPr lang="en-US" smtClean="0"/>
              <a:t>more offspring than the environment can support</a:t>
            </a:r>
          </a:p>
          <a:p>
            <a:pPr lvl="1" eaLnBrk="1" hangingPunct="1">
              <a:buFont typeface="Wingdings" pitchFamily="84" charset="2"/>
              <a:buChar char="u"/>
              <a:defRPr/>
            </a:pPr>
            <a:r>
              <a:rPr lang="en-US" u="sng" smtClean="0">
                <a:solidFill>
                  <a:srgbClr val="CC0000"/>
                </a:solidFill>
              </a:rPr>
              <a:t>competition</a:t>
            </a:r>
            <a:endParaRPr lang="en-US" smtClean="0"/>
          </a:p>
          <a:p>
            <a:pPr lvl="2" eaLnBrk="1" hangingPunct="1">
              <a:buFont typeface="Wingdings" pitchFamily="84" charset="2"/>
              <a:buChar char="§"/>
              <a:defRPr/>
            </a:pPr>
            <a:r>
              <a:rPr lang="en-US" smtClean="0"/>
              <a:t>for food, mates, nesting sites, escape predators</a:t>
            </a:r>
          </a:p>
          <a:p>
            <a:pPr lvl="1" eaLnBrk="1" hangingPunct="1">
              <a:buFont typeface="Wingdings" pitchFamily="84" charset="2"/>
              <a:buChar char="u"/>
              <a:defRPr/>
            </a:pPr>
            <a:r>
              <a:rPr lang="en-US" u="sng" smtClean="0">
                <a:solidFill>
                  <a:srgbClr val="CC0000"/>
                </a:solidFill>
              </a:rPr>
              <a:t>differential survival</a:t>
            </a:r>
          </a:p>
          <a:p>
            <a:pPr lvl="2" eaLnBrk="1" hangingPunct="1">
              <a:buFont typeface="Wingdings" pitchFamily="84" charset="2"/>
              <a:buChar char="§"/>
              <a:defRPr/>
            </a:pPr>
            <a:r>
              <a:rPr lang="en-US" smtClean="0"/>
              <a:t>successful traits = </a:t>
            </a:r>
            <a:r>
              <a:rPr lang="en-US" u="sng" smtClean="0">
                <a:solidFill>
                  <a:srgbClr val="CC0000"/>
                </a:solidFill>
              </a:rPr>
              <a:t>adaptations </a:t>
            </a:r>
          </a:p>
          <a:p>
            <a:pPr lvl="1" eaLnBrk="1" hangingPunct="1">
              <a:buFont typeface="Wingdings" pitchFamily="84" charset="2"/>
              <a:buChar char="u"/>
              <a:defRPr/>
            </a:pPr>
            <a:r>
              <a:rPr lang="en-US" u="sng" smtClean="0">
                <a:solidFill>
                  <a:srgbClr val="CC0000"/>
                </a:solidFill>
              </a:rPr>
              <a:t>differential reproduction</a:t>
            </a:r>
          </a:p>
          <a:p>
            <a:pPr lvl="2" eaLnBrk="1" hangingPunct="1">
              <a:buFont typeface="Wingdings" pitchFamily="84" charset="2"/>
              <a:buChar char="§"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adaptations become more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common in population</a:t>
            </a:r>
          </a:p>
        </p:txBody>
      </p:sp>
      <p:pic>
        <p:nvPicPr>
          <p:cNvPr id="527365" name="Picture 5"/>
          <p:cNvPicPr>
            <a:picLocks noChangeArrowheads="1"/>
          </p:cNvPicPr>
          <p:nvPr/>
        </p:nvPicPr>
        <p:blipFill>
          <a:blip r:embed="rId5" cstate="print"/>
          <a:srcRect l="17085" t="22910" r="7323" b="13091"/>
          <a:stretch>
            <a:fillRect/>
          </a:stretch>
        </p:blipFill>
        <p:spPr bwMode="auto">
          <a:xfrm>
            <a:off x="6719888" y="365125"/>
            <a:ext cx="233203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19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Charles Darwin</a:t>
            </a:r>
          </a:p>
        </p:txBody>
      </p:sp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4" cstate="print"/>
          <a:srcRect t="3654"/>
          <a:stretch>
            <a:fillRect/>
          </a:stretch>
        </p:blipFill>
        <p:spPr bwMode="auto">
          <a:xfrm>
            <a:off x="5221288" y="381000"/>
            <a:ext cx="3846512" cy="4710113"/>
          </a:xfrm>
          <a:prstGeom prst="rect">
            <a:avLst/>
          </a:prstGeom>
          <a:noFill/>
          <a:ln w="9525">
            <a:solidFill>
              <a:srgbClr val="12121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362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09613" y="1371600"/>
            <a:ext cx="4641850" cy="5351463"/>
          </a:xfrm>
          <a:noFill/>
          <a:ln/>
        </p:spPr>
        <p:txBody>
          <a:bodyPr/>
          <a:lstStyle/>
          <a:p>
            <a:pPr>
              <a:buClrTx/>
            </a:pPr>
            <a:r>
              <a:rPr lang="en-US"/>
              <a:t>Proposed a way </a:t>
            </a:r>
            <a:r>
              <a:rPr lang="en-US" u="sng"/>
              <a:t>how</a:t>
            </a:r>
            <a:r>
              <a:rPr lang="en-US"/>
              <a:t> evolution works</a:t>
            </a:r>
          </a:p>
          <a:p>
            <a:pPr lvl="1"/>
            <a:r>
              <a:rPr lang="en-US" i="1" u="sng">
                <a:solidFill>
                  <a:srgbClr val="0F116A"/>
                </a:solidFill>
              </a:rPr>
              <a:t>How</a:t>
            </a:r>
            <a:r>
              <a:rPr lang="en-US">
                <a:solidFill>
                  <a:srgbClr val="0F116A"/>
                </a:solidFill>
              </a:rPr>
              <a:t> did creatures change over time?</a:t>
            </a:r>
            <a:endParaRPr lang="en-US"/>
          </a:p>
          <a:p>
            <a:pPr lvl="1"/>
            <a:r>
              <a:rPr lang="en-US" u="sng">
                <a:solidFill>
                  <a:srgbClr val="CC0000"/>
                </a:solidFill>
              </a:rPr>
              <a:t>by natural selection</a:t>
            </a:r>
            <a:endParaRPr lang="en-US"/>
          </a:p>
          <a:p>
            <a:pPr>
              <a:buClrTx/>
            </a:pPr>
            <a:r>
              <a:rPr lang="en-US"/>
              <a:t>Collected a lot of </a:t>
            </a:r>
            <a:r>
              <a:rPr lang="en-US" u="sng"/>
              <a:t>evidence to support</a:t>
            </a:r>
            <a:r>
              <a:rPr lang="en-US"/>
              <a:t> his ideas </a:t>
            </a:r>
          </a:p>
          <a:p>
            <a:pPr lvl="1">
              <a:buClrTx/>
            </a:pPr>
            <a:r>
              <a:rPr lang="en-US"/>
              <a:t>1809-1882</a:t>
            </a:r>
          </a:p>
          <a:p>
            <a:pPr lvl="1">
              <a:buClrTx/>
            </a:pPr>
            <a:r>
              <a:rPr lang="en-US"/>
              <a:t>British naturalist</a:t>
            </a:r>
          </a:p>
        </p:txBody>
      </p:sp>
      <p:pic>
        <p:nvPicPr>
          <p:cNvPr id="4362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2213" y="3919538"/>
            <a:ext cx="1631950" cy="2720975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36231" name="Picture 7"/>
          <p:cNvPicPr>
            <a:picLocks noChangeAspect="1" noChangeArrowheads="1"/>
          </p:cNvPicPr>
          <p:nvPr/>
        </p:nvPicPr>
        <p:blipFill>
          <a:blip r:embed="rId6" cstate="print"/>
          <a:srcRect l="9863" b="7201"/>
          <a:stretch>
            <a:fillRect/>
          </a:stretch>
        </p:blipFill>
        <p:spPr bwMode="auto">
          <a:xfrm>
            <a:off x="7007225" y="3919538"/>
            <a:ext cx="1931988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2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6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6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6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6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6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6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 descr="darwin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40038"/>
            <a:ext cx="2971800" cy="4013200"/>
          </a:xfrm>
          <a:prstGeom prst="rect">
            <a:avLst/>
          </a:prstGeom>
          <a:noFill/>
        </p:spPr>
      </p:pic>
      <p:sp>
        <p:nvSpPr>
          <p:cNvPr id="365573" name="AutoShape 5"/>
          <p:cNvSpPr>
            <a:spLocks/>
          </p:cNvSpPr>
          <p:nvPr/>
        </p:nvSpPr>
        <p:spPr bwMode="auto">
          <a:xfrm>
            <a:off x="2219325" y="757238"/>
            <a:ext cx="6924675" cy="2911475"/>
          </a:xfrm>
          <a:prstGeom prst="wedgeEllipseCallout">
            <a:avLst>
              <a:gd name="adj1" fmla="val -47366"/>
              <a:gd name="adj2" fmla="val 81134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  <a:ea typeface="Geneva" pitchFamily="1" charset="-128"/>
              </a:rPr>
              <a:t>Asking Questions</a:t>
            </a:r>
            <a:br>
              <a:rPr lang="en-US" sz="3600" b="1">
                <a:solidFill>
                  <a:schemeClr val="tx2"/>
                </a:solidFill>
                <a:ea typeface="Geneva" pitchFamily="1" charset="-128"/>
              </a:rPr>
            </a:br>
            <a:r>
              <a:rPr lang="en-US" sz="3600" b="1">
                <a:solidFill>
                  <a:schemeClr val="tx2"/>
                </a:solidFill>
                <a:ea typeface="Geneva" pitchFamily="1" charset="-128"/>
              </a:rPr>
              <a:t>is a good adaptation</a:t>
            </a:r>
            <a:r>
              <a:rPr lang="en-US" sz="3600" b="1" i="1">
                <a:solidFill>
                  <a:schemeClr val="tx2"/>
                </a:solidFill>
                <a:ea typeface="Geneva" pitchFamily="1" charset="-128"/>
              </a:rPr>
              <a:t>!</a:t>
            </a:r>
            <a:endParaRPr lang="en-US" sz="3600" b="1">
              <a:solidFill>
                <a:schemeClr val="tx2"/>
              </a:solidFill>
              <a:ea typeface="Geneva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8" name="Rectangle 6"/>
          <p:cNvSpPr>
            <a:spLocks/>
          </p:cNvSpPr>
          <p:nvPr/>
        </p:nvSpPr>
        <p:spPr bwMode="auto">
          <a:xfrm>
            <a:off x="368300" y="4564063"/>
            <a:ext cx="1905000" cy="3937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40639" bIns="0" anchor="ctr"/>
          <a:lstStyle/>
          <a:p>
            <a:pPr marL="39688" eaLnBrk="1" hangingPunct="1">
              <a:spcBef>
                <a:spcPts val="1150"/>
              </a:spcBef>
            </a:pPr>
            <a:r>
              <a:rPr lang="en-US" sz="1800" b="1">
                <a:solidFill>
                  <a:srgbClr val="0F116A"/>
                </a:solidFill>
                <a:cs typeface="Times" pitchFamily="1" charset="0"/>
              </a:rPr>
              <a:t>Robert Fitzroy</a:t>
            </a:r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6" cstate="print"/>
          <a:srcRect l="2406" t="2142" r="3209" b="17143"/>
          <a:stretch>
            <a:fillRect/>
          </a:stretch>
        </p:blipFill>
        <p:spPr bwMode="auto">
          <a:xfrm>
            <a:off x="4267200" y="3679825"/>
            <a:ext cx="47799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38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Voyage of the HMS Beagle</a:t>
            </a:r>
          </a:p>
        </p:txBody>
      </p:sp>
      <p:sp>
        <p:nvSpPr>
          <p:cNvPr id="4382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543800" cy="2608263"/>
          </a:xfrm>
          <a:noFill/>
          <a:ln/>
        </p:spPr>
        <p:txBody>
          <a:bodyPr/>
          <a:lstStyle/>
          <a:p>
            <a:pPr>
              <a:buClrTx/>
            </a:pPr>
            <a:r>
              <a:rPr lang="en-US"/>
              <a:t>Invited to travel around the world</a:t>
            </a:r>
          </a:p>
          <a:p>
            <a:pPr lvl="1">
              <a:buClrTx/>
            </a:pPr>
            <a:r>
              <a:rPr lang="en-US"/>
              <a:t>1831-1836  </a:t>
            </a:r>
            <a:r>
              <a:rPr lang="en-US">
                <a:solidFill>
                  <a:schemeClr val="tx2"/>
                </a:solidFill>
              </a:rPr>
              <a:t>(22 years old!)</a:t>
            </a:r>
            <a:endParaRPr lang="en-US"/>
          </a:p>
          <a:p>
            <a:pPr lvl="1">
              <a:buClrTx/>
            </a:pPr>
            <a:r>
              <a:rPr lang="en-US"/>
              <a:t>makes many observations of nature</a:t>
            </a:r>
          </a:p>
          <a:p>
            <a:pPr lvl="2"/>
            <a:r>
              <a:rPr lang="en-US" sz="2300"/>
              <a:t>main mission of the </a:t>
            </a:r>
            <a:r>
              <a:rPr lang="en-US" sz="2300" i="1"/>
              <a:t>Beagle</a:t>
            </a:r>
            <a:r>
              <a:rPr lang="en-US" sz="2300"/>
              <a:t> was to chart </a:t>
            </a:r>
            <a:br>
              <a:rPr lang="en-US" sz="2300"/>
            </a:br>
            <a:r>
              <a:rPr lang="en-US" sz="2300"/>
              <a:t>South American coastline</a:t>
            </a:r>
          </a:p>
        </p:txBody>
      </p:sp>
      <p:pic>
        <p:nvPicPr>
          <p:cNvPr id="438277" name="Picture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16138" y="4440238"/>
            <a:ext cx="18621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3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8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8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8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8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animBg="1"/>
      <p:bldP spid="43827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Voyage of the HMS Beagle</a:t>
            </a:r>
          </a:p>
        </p:txBody>
      </p:sp>
      <p:sp>
        <p:nvSpPr>
          <p:cNvPr id="440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543800" cy="1285875"/>
          </a:xfrm>
          <a:noFill/>
          <a:ln/>
        </p:spPr>
        <p:txBody>
          <a:bodyPr/>
          <a:lstStyle/>
          <a:p>
            <a:pPr>
              <a:buClrTx/>
            </a:pPr>
            <a:r>
              <a:rPr lang="en-US"/>
              <a:t>Stopped in </a:t>
            </a:r>
            <a:r>
              <a:rPr lang="en-US" u="sng">
                <a:solidFill>
                  <a:srgbClr val="CC0000"/>
                </a:solidFill>
              </a:rPr>
              <a:t>Galapagos Islands</a:t>
            </a:r>
            <a:endParaRPr lang="en-US"/>
          </a:p>
          <a:p>
            <a:pPr lvl="1">
              <a:buClrTx/>
            </a:pPr>
            <a:r>
              <a:rPr lang="en-US" sz="2400"/>
              <a:t>500 miles off coast of Ecuador</a:t>
            </a:r>
            <a:endParaRPr lang="en-US"/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6858000" y="1066800"/>
            <a:ext cx="22860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25" name="Picture 5"/>
          <p:cNvPicPr>
            <a:picLocks noChangeAspect="1" noChangeArrowheads="1"/>
          </p:cNvPicPr>
          <p:nvPr/>
        </p:nvPicPr>
        <p:blipFill>
          <a:blip r:embed="rId6" cstate="print"/>
          <a:srcRect r="4909" b="6102"/>
          <a:stretch>
            <a:fillRect/>
          </a:stretch>
        </p:blipFill>
        <p:spPr bwMode="auto">
          <a:xfrm>
            <a:off x="7010400" y="914400"/>
            <a:ext cx="1876425" cy="1489075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40326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586038"/>
            <a:ext cx="899160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7" name="Oval 7"/>
          <p:cNvSpPr>
            <a:spLocks noChangeArrowheads="1"/>
          </p:cNvSpPr>
          <p:nvPr/>
        </p:nvSpPr>
        <p:spPr bwMode="auto">
          <a:xfrm>
            <a:off x="1479550" y="3954463"/>
            <a:ext cx="784225" cy="738187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4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  <p:bldP spid="4403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Galapagos</a:t>
            </a:r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685800" y="1371600"/>
            <a:ext cx="3810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0F116A"/>
                </a:solidFill>
              </a:rPr>
              <a:t>Recently formed volcanic islands. Most of animals on the Galápagos live nowhere else in world, but they </a:t>
            </a:r>
            <a:r>
              <a:rPr lang="en-US" sz="2000" b="1" u="sng">
                <a:solidFill>
                  <a:srgbClr val="0F116A"/>
                </a:solidFill>
              </a:rPr>
              <a:t>look like species</a:t>
            </a:r>
            <a:r>
              <a:rPr lang="en-US" sz="2000" b="1">
                <a:solidFill>
                  <a:srgbClr val="0F116A"/>
                </a:solidFill>
              </a:rPr>
              <a:t> living on South American mainland.</a:t>
            </a:r>
          </a:p>
        </p:txBody>
      </p:sp>
      <p:pic>
        <p:nvPicPr>
          <p:cNvPr id="442372" name="Picture 4"/>
          <p:cNvPicPr>
            <a:picLocks noChangeArrowheads="1"/>
          </p:cNvPicPr>
          <p:nvPr/>
        </p:nvPicPr>
        <p:blipFill>
          <a:blip r:embed="rId4" cstate="print"/>
          <a:srcRect l="5751" t="28754"/>
          <a:stretch>
            <a:fillRect/>
          </a:stretch>
        </p:blipFill>
        <p:spPr bwMode="auto">
          <a:xfrm>
            <a:off x="457200" y="3276600"/>
            <a:ext cx="411003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442373" name="Group 5"/>
          <p:cNvGrpSpPr>
            <a:grpSpLocks/>
          </p:cNvGrpSpPr>
          <p:nvPr/>
        </p:nvGrpSpPr>
        <p:grpSpPr bwMode="auto">
          <a:xfrm>
            <a:off x="4602163" y="304800"/>
            <a:ext cx="4541837" cy="6032500"/>
            <a:chOff x="0" y="0"/>
            <a:chExt cx="2861" cy="3800"/>
          </a:xfrm>
        </p:grpSpPr>
        <p:sp>
          <p:nvSpPr>
            <p:cNvPr id="442374" name="Rectangle 6"/>
            <p:cNvSpPr>
              <a:spLocks/>
            </p:cNvSpPr>
            <p:nvPr/>
          </p:nvSpPr>
          <p:spPr bwMode="auto">
            <a:xfrm>
              <a:off x="0" y="0"/>
              <a:ext cx="2861" cy="3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2375" name="Picture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861" cy="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2376" name="Rectangle 8"/>
          <p:cNvSpPr>
            <a:spLocks/>
          </p:cNvSpPr>
          <p:nvPr/>
        </p:nvSpPr>
        <p:spPr bwMode="auto">
          <a:xfrm>
            <a:off x="4724400" y="6400800"/>
            <a:ext cx="3733800" cy="3810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0F116A"/>
                </a:solidFill>
                <a:cs typeface="Arial" charset="0"/>
                <a:sym typeface="Arial" charset="0"/>
              </a:rPr>
              <a:t>800 km west of Ecuador</a:t>
            </a:r>
          </a:p>
        </p:txBody>
      </p:sp>
      <p:sp>
        <p:nvSpPr>
          <p:cNvPr id="442377" name="Oval 9"/>
          <p:cNvSpPr>
            <a:spLocks noChangeArrowheads="1"/>
          </p:cNvSpPr>
          <p:nvPr/>
        </p:nvSpPr>
        <p:spPr bwMode="auto">
          <a:xfrm>
            <a:off x="4354513" y="1139825"/>
            <a:ext cx="784225" cy="738188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5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5100" y="3408363"/>
            <a:ext cx="50673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116A"/>
            </a:outerShdw>
          </a:effectLst>
        </p:spPr>
      </p:pic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1330325"/>
            <a:ext cx="42672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116A"/>
            </a:outerShdw>
          </a:effectLst>
        </p:spPr>
      </p:pic>
      <p:pic>
        <p:nvPicPr>
          <p:cNvPr id="4444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995363"/>
            <a:ext cx="25908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423" name="Picture 7"/>
          <p:cNvPicPr>
            <a:picLocks noChangeArrowheads="1"/>
          </p:cNvPicPr>
          <p:nvPr/>
        </p:nvPicPr>
        <p:blipFill>
          <a:blip r:embed="rId9" cstate="print"/>
          <a:srcRect l="17085" t="16364" r="4881"/>
          <a:stretch>
            <a:fillRect/>
          </a:stretch>
        </p:blipFill>
        <p:spPr bwMode="auto">
          <a:xfrm>
            <a:off x="4449763" y="1616075"/>
            <a:ext cx="21415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44424" name="Picture 8" descr="blue-footed boobi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213" y="4357688"/>
            <a:ext cx="3656012" cy="24145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44425" name="Text Box 9"/>
          <p:cNvSpPr txBox="1">
            <a:spLocks noChangeArrowheads="1"/>
          </p:cNvSpPr>
          <p:nvPr/>
        </p:nvSpPr>
        <p:spPr bwMode="auto">
          <a:xfrm>
            <a:off x="1414463" y="3419475"/>
            <a:ext cx="6791325" cy="955675"/>
          </a:xfrm>
          <a:prstGeom prst="rect">
            <a:avLst/>
          </a:prstGeom>
          <a:solidFill>
            <a:srgbClr val="FFCC18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0F116A"/>
                </a:solidFill>
              </a:rPr>
              <a:t>Many of Darwin’s </a:t>
            </a:r>
            <a:r>
              <a:rPr lang="en-US" sz="2800" b="1" u="sng">
                <a:solidFill>
                  <a:srgbClr val="0F116A"/>
                </a:solidFill>
              </a:rPr>
              <a:t>observations</a:t>
            </a:r>
            <a:r>
              <a:rPr lang="en-US" sz="2800" b="1">
                <a:solidFill>
                  <a:srgbClr val="0F116A"/>
                </a:solidFill>
              </a:rPr>
              <a:t> made him wonder… Why?</a:t>
            </a:r>
          </a:p>
        </p:txBody>
      </p:sp>
      <p:sp>
        <p:nvSpPr>
          <p:cNvPr id="444429" name="Rectangle 13"/>
          <p:cNvSpPr>
            <a:spLocks/>
          </p:cNvSpPr>
          <p:nvPr/>
        </p:nvSpPr>
        <p:spPr bwMode="auto">
          <a:xfrm>
            <a:off x="1423988" y="5087938"/>
            <a:ext cx="6789737" cy="1458912"/>
          </a:xfrm>
          <a:prstGeom prst="rect">
            <a:avLst/>
          </a:prstGeom>
          <a:solidFill>
            <a:schemeClr val="bg1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39688" algn="l" eaLnBrk="1" hangingPunct="1">
              <a:spcBef>
                <a:spcPts val="1400"/>
              </a:spcBef>
            </a:pPr>
            <a:r>
              <a:rPr lang="en-US" sz="2800" b="1">
                <a:solidFill>
                  <a:srgbClr val="006C01"/>
                </a:solidFill>
                <a:cs typeface="Arial" charset="0"/>
                <a:sym typeface="Arial" charset="0"/>
              </a:rPr>
              <a:t>Darwin asked:</a:t>
            </a:r>
            <a:endParaRPr lang="en-US" sz="2800" b="1">
              <a:solidFill>
                <a:srgbClr val="0F116A"/>
              </a:solidFill>
              <a:cs typeface="Arial" charset="0"/>
              <a:sym typeface="Arial" charset="0"/>
            </a:endParaRPr>
          </a:p>
          <a:p>
            <a:pPr marL="39688" algn="l" eaLnBrk="1" hangingPunct="1">
              <a:spcBef>
                <a:spcPts val="1400"/>
              </a:spcBef>
            </a:pPr>
            <a:r>
              <a:rPr lang="en-US" sz="2800" b="1">
                <a:solidFill>
                  <a:srgbClr val="CC0000"/>
                </a:solidFill>
                <a:cs typeface="Arial" charset="0"/>
                <a:sym typeface="Arial" charset="0"/>
              </a:rPr>
              <a:t>Why were these creatures found only on the Galapagos Islands?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61988"/>
            <a:ext cx="8356600" cy="762000"/>
          </a:xfrm>
        </p:spPr>
        <p:txBody>
          <a:bodyPr/>
          <a:lstStyle/>
          <a:p>
            <a:r>
              <a:rPr lang="en-US"/>
              <a:t>Darwin found…many unique species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6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5" grpId="0" animBg="1"/>
      <p:bldP spid="4444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1" name="Group 11"/>
          <p:cNvGrpSpPr>
            <a:grpSpLocks/>
          </p:cNvGrpSpPr>
          <p:nvPr/>
        </p:nvGrpSpPr>
        <p:grpSpPr bwMode="auto">
          <a:xfrm>
            <a:off x="4956175" y="501650"/>
            <a:ext cx="4086225" cy="3284538"/>
            <a:chOff x="3122" y="316"/>
            <a:chExt cx="2574" cy="2069"/>
          </a:xfrm>
        </p:grpSpPr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3382" y="2097"/>
              <a:ext cx="2239" cy="288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  <a:cs typeface="Arial" charset="0"/>
                  <a:sym typeface="Arial" charset="0"/>
                </a:rPr>
                <a:t>present day Armadillos</a:t>
              </a:r>
            </a:p>
          </p:txBody>
        </p:sp>
        <p:pic>
          <p:nvPicPr>
            <p:cNvPr id="430088" name="Picture 8" descr="Armadillo%2005"/>
            <p:cNvPicPr>
              <a:picLocks noChangeAspect="1" noChangeArrowheads="1"/>
            </p:cNvPicPr>
            <p:nvPr/>
          </p:nvPicPr>
          <p:blipFill>
            <a:blip r:embed="rId6" cstate="print"/>
            <a:srcRect l="22501" t="30000" r="3375"/>
            <a:stretch>
              <a:fillRect/>
            </a:stretch>
          </p:blipFill>
          <p:spPr bwMode="auto">
            <a:xfrm>
              <a:off x="3122" y="316"/>
              <a:ext cx="2574" cy="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  <p:sp>
        <p:nvSpPr>
          <p:cNvPr id="430096" name="Rectangle 16"/>
          <p:cNvSpPr>
            <a:spLocks noChangeArrowheads="1"/>
          </p:cNvSpPr>
          <p:nvPr/>
        </p:nvSpPr>
        <p:spPr bwMode="auto">
          <a:xfrm>
            <a:off x="4946650" y="755650"/>
            <a:ext cx="3201988" cy="51593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3" name="Rectangle 3"/>
          <p:cNvSpPr>
            <a:spLocks/>
          </p:cNvSpPr>
          <p:nvPr/>
        </p:nvSpPr>
        <p:spPr bwMode="auto">
          <a:xfrm>
            <a:off x="701675" y="1479550"/>
            <a:ext cx="4267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 eaLnBrk="1" hangingPunct="1">
              <a:spcBef>
                <a:spcPts val="1400"/>
              </a:spcBef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Darwin found: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  <a:p>
            <a:pPr marL="39688" algn="l" eaLnBrk="1" hangingPunct="1">
              <a:spcBef>
                <a:spcPts val="1400"/>
              </a:spcBef>
            </a:pPr>
            <a:r>
              <a:rPr lang="en-US" sz="2800" b="1" u="sng">
                <a:solidFill>
                  <a:srgbClr val="0F116A"/>
                </a:solidFill>
                <a:cs typeface="Arial" charset="0"/>
                <a:sym typeface="Arial" charset="0"/>
              </a:rPr>
              <a:t>Evidence</a:t>
            </a:r>
            <a:r>
              <a:rPr lang="en-US" sz="2800" b="1" u="sng">
                <a:solidFill>
                  <a:srgbClr val="0F11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 that creatures have changed over time</a:t>
            </a:r>
            <a:endParaRPr lang="en-US" sz="2800" b="1">
              <a:solidFill>
                <a:srgbClr val="0F116A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</p:txBody>
      </p:sp>
      <p:grpSp>
        <p:nvGrpSpPr>
          <p:cNvPr id="430093" name="Group 13"/>
          <p:cNvGrpSpPr>
            <a:grpSpLocks/>
          </p:cNvGrpSpPr>
          <p:nvPr/>
        </p:nvGrpSpPr>
        <p:grpSpPr bwMode="auto">
          <a:xfrm>
            <a:off x="304800" y="3429000"/>
            <a:ext cx="3949700" cy="3073400"/>
            <a:chOff x="192" y="2160"/>
            <a:chExt cx="2488" cy="1936"/>
          </a:xfrm>
        </p:grpSpPr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576" y="3808"/>
              <a:ext cx="1727" cy="288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  <a:cs typeface="Arial" charset="0"/>
                  <a:sym typeface="Arial" charset="0"/>
                </a:rPr>
                <a:t>ancient Armadillo</a:t>
              </a:r>
            </a:p>
          </p:txBody>
        </p:sp>
        <p:pic>
          <p:nvPicPr>
            <p:cNvPr id="430085" name="Picture 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" y="2160"/>
              <a:ext cx="2488" cy="167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086" name="Rectangle 6"/>
          <p:cNvSpPr>
            <a:spLocks/>
          </p:cNvSpPr>
          <p:nvPr/>
        </p:nvSpPr>
        <p:spPr bwMode="auto">
          <a:xfrm>
            <a:off x="4724400" y="4343400"/>
            <a:ext cx="4191000" cy="2400300"/>
          </a:xfrm>
          <a:prstGeom prst="rect">
            <a:avLst/>
          </a:prstGeom>
          <a:solidFill>
            <a:schemeClr val="bg2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 eaLnBrk="1" hangingPunct="1">
              <a:spcBef>
                <a:spcPts val="1400"/>
              </a:spcBef>
            </a:pPr>
            <a:r>
              <a:rPr lang="en-US" sz="2800" b="1">
                <a:solidFill>
                  <a:srgbClr val="006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Darwin asked:</a:t>
            </a:r>
            <a:endParaRPr lang="en-US" sz="2800" b="1">
              <a:solidFill>
                <a:srgbClr val="0F116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marL="39688" algn="l" eaLnBrk="1" hangingPunct="1">
              <a:spcBef>
                <a:spcPts val="1400"/>
              </a:spcBef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Why should extinct armadillos &amp; modern armadillos be found on same continent?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877175" cy="762000"/>
          </a:xfrm>
        </p:spPr>
        <p:txBody>
          <a:bodyPr/>
          <a:lstStyle/>
          <a:p>
            <a:r>
              <a:rPr lang="en-US"/>
              <a:t>Darwin found…clues in the fossils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7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1026"/>
          <p:cNvPicPr>
            <a:picLocks noChangeArrowheads="1"/>
          </p:cNvPicPr>
          <p:nvPr/>
        </p:nvPicPr>
        <p:blipFill>
          <a:blip r:embed="rId5" cstate="print"/>
          <a:srcRect r="2460" b="17223"/>
          <a:stretch>
            <a:fillRect/>
          </a:stretch>
        </p:blipFill>
        <p:spPr bwMode="auto">
          <a:xfrm>
            <a:off x="762000" y="1589088"/>
            <a:ext cx="7878763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09" name="Rectangle 1029"/>
          <p:cNvSpPr>
            <a:spLocks/>
          </p:cNvSpPr>
          <p:nvPr/>
        </p:nvSpPr>
        <p:spPr bwMode="auto">
          <a:xfrm>
            <a:off x="608013" y="534988"/>
            <a:ext cx="83502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 eaLnBrk="1" hangingPunct="1"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</a:rPr>
              <a:t>Darwin found: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  <a:p>
            <a:pPr marL="39688" algn="l" eaLnBrk="1" hangingPunct="1">
              <a:lnSpc>
                <a:spcPct val="80000"/>
              </a:lnSpc>
              <a:spcBef>
                <a:spcPts val="1400"/>
              </a:spcBef>
            </a:pPr>
            <a:r>
              <a:rPr lang="en-US" sz="2800" b="1">
                <a:solidFill>
                  <a:srgbClr val="0F116A"/>
                </a:solidFill>
                <a:cs typeface="Arial" charset="0"/>
                <a:sym typeface="Arial" charset="0"/>
              </a:rPr>
              <a:t>Different shells on tortoises on different islands</a:t>
            </a:r>
          </a:p>
        </p:txBody>
      </p:sp>
      <p:pic>
        <p:nvPicPr>
          <p:cNvPr id="456712" name="Picture 103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3803650"/>
            <a:ext cx="3987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56713" name="AutoShape 1033"/>
          <p:cNvSpPr>
            <a:spLocks noChangeArrowheads="1"/>
          </p:cNvSpPr>
          <p:nvPr/>
        </p:nvSpPr>
        <p:spPr bwMode="auto">
          <a:xfrm>
            <a:off x="2701925" y="1846263"/>
            <a:ext cx="6303963" cy="2797175"/>
          </a:xfrm>
          <a:prstGeom prst="wedgeEllipseCallout">
            <a:avLst>
              <a:gd name="adj1" fmla="val -46954"/>
              <a:gd name="adj2" fmla="val 61009"/>
            </a:avLst>
          </a:prstGeom>
          <a:solidFill>
            <a:srgbClr val="FFEA18"/>
          </a:solidFill>
          <a:ln w="57150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eaLnBrk="1" hangingPunct="1">
              <a:spcBef>
                <a:spcPts val="1400"/>
              </a:spcBef>
            </a:pPr>
            <a:r>
              <a:rPr lang="en-US" sz="2800" b="1">
                <a:solidFill>
                  <a:srgbClr val="006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Darwin asked:</a:t>
            </a:r>
            <a:endParaRPr lang="en-US" sz="2800" b="1">
              <a:solidFill>
                <a:srgbClr val="0F116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eaLnBrk="1" hangingPunct="1">
              <a:spcBef>
                <a:spcPts val="1400"/>
              </a:spcBef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Is there a relationship between the environment &amp; what an animal </a:t>
            </a:r>
            <a:b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</a:b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looks like?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8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193" name="Group 9"/>
          <p:cNvGrpSpPr>
            <a:grpSpLocks/>
          </p:cNvGrpSpPr>
          <p:nvPr/>
        </p:nvGrpSpPr>
        <p:grpSpPr bwMode="auto">
          <a:xfrm>
            <a:off x="2689225" y="1266825"/>
            <a:ext cx="6454775" cy="5589588"/>
            <a:chOff x="1694" y="798"/>
            <a:chExt cx="4066" cy="3521"/>
          </a:xfrm>
        </p:grpSpPr>
        <p:pic>
          <p:nvPicPr>
            <p:cNvPr id="477188" name="Picture 4"/>
            <p:cNvPicPr>
              <a:picLocks noChangeArrowheads="1"/>
            </p:cNvPicPr>
            <p:nvPr/>
          </p:nvPicPr>
          <p:blipFill>
            <a:blip r:embed="rId5" cstate="print"/>
            <a:srcRect t="1199" r="14400"/>
            <a:stretch>
              <a:fillRect/>
            </a:stretch>
          </p:blipFill>
          <p:spPr bwMode="auto">
            <a:xfrm>
              <a:off x="1694" y="798"/>
              <a:ext cx="4066" cy="3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7189" name="Rectangle 5"/>
            <p:cNvSpPr>
              <a:spLocks/>
            </p:cNvSpPr>
            <p:nvPr/>
          </p:nvSpPr>
          <p:spPr bwMode="auto">
            <a:xfrm>
              <a:off x="2352" y="2207"/>
              <a:ext cx="168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Finch?</a:t>
              </a:r>
              <a:b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</a:br>
              <a:endParaRPr lang="en-US" sz="2000" b="1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477190" name="Rectangle 6"/>
            <p:cNvSpPr>
              <a:spLocks/>
            </p:cNvSpPr>
            <p:nvPr/>
          </p:nvSpPr>
          <p:spPr bwMode="auto">
            <a:xfrm>
              <a:off x="4272" y="2207"/>
              <a:ext cx="148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Sparrow?</a:t>
              </a:r>
            </a:p>
          </p:txBody>
        </p:sp>
        <p:sp>
          <p:nvSpPr>
            <p:cNvPr id="477191" name="Rectangle 7"/>
            <p:cNvSpPr>
              <a:spLocks/>
            </p:cNvSpPr>
            <p:nvPr/>
          </p:nvSpPr>
          <p:spPr bwMode="auto">
            <a:xfrm>
              <a:off x="2616" y="4039"/>
              <a:ext cx="129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Woodpecker?</a:t>
              </a:r>
            </a:p>
          </p:txBody>
        </p:sp>
        <p:sp>
          <p:nvSpPr>
            <p:cNvPr id="477192" name="Rectangle 8"/>
            <p:cNvSpPr>
              <a:spLocks/>
            </p:cNvSpPr>
            <p:nvPr/>
          </p:nvSpPr>
          <p:spPr bwMode="auto">
            <a:xfrm>
              <a:off x="4224" y="4031"/>
              <a:ext cx="153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eaLnBrk="1" hangingPunct="1">
                <a:spcBef>
                  <a:spcPts val="1150"/>
                </a:spcBef>
              </a:pPr>
              <a:r>
                <a:rPr lang="en-US" sz="2000" b="1">
                  <a:solidFill>
                    <a:schemeClr val="bg1"/>
                  </a:solidFill>
                  <a:cs typeface="Arial" charset="0"/>
                  <a:sym typeface="Arial" charset="0"/>
                </a:rPr>
                <a:t>Warbler?</a:t>
              </a:r>
            </a:p>
          </p:txBody>
        </p:sp>
      </p:grp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Darwin found… birds</a:t>
            </a:r>
          </a:p>
        </p:txBody>
      </p:sp>
      <p:sp>
        <p:nvSpPr>
          <p:cNvPr id="477195" name="Rectangle 11"/>
          <p:cNvSpPr>
            <a:spLocks/>
          </p:cNvSpPr>
          <p:nvPr/>
        </p:nvSpPr>
        <p:spPr bwMode="auto">
          <a:xfrm>
            <a:off x="3733800" y="3503613"/>
            <a:ext cx="26670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Finch?</a:t>
            </a:r>
            <a:b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</a:br>
            <a:endParaRPr lang="en-US" sz="2000" b="1">
              <a:solidFill>
                <a:srgbClr val="121212"/>
              </a:solidFill>
              <a:cs typeface="Arial" charset="0"/>
              <a:sym typeface="Arial" charset="0"/>
            </a:endParaRPr>
          </a:p>
        </p:txBody>
      </p:sp>
      <p:sp>
        <p:nvSpPr>
          <p:cNvPr id="477196" name="Rectangle 12"/>
          <p:cNvSpPr>
            <a:spLocks/>
          </p:cNvSpPr>
          <p:nvPr/>
        </p:nvSpPr>
        <p:spPr bwMode="auto">
          <a:xfrm>
            <a:off x="6781800" y="3503613"/>
            <a:ext cx="23622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Sparrow?</a:t>
            </a:r>
          </a:p>
        </p:txBody>
      </p:sp>
      <p:sp>
        <p:nvSpPr>
          <p:cNvPr id="477197" name="Rectangle 13"/>
          <p:cNvSpPr>
            <a:spLocks/>
          </p:cNvSpPr>
          <p:nvPr/>
        </p:nvSpPr>
        <p:spPr bwMode="auto">
          <a:xfrm>
            <a:off x="4152900" y="6411913"/>
            <a:ext cx="2057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Woodpecker?</a:t>
            </a:r>
          </a:p>
        </p:txBody>
      </p:sp>
      <p:sp>
        <p:nvSpPr>
          <p:cNvPr id="477198" name="Rectangle 14"/>
          <p:cNvSpPr>
            <a:spLocks/>
          </p:cNvSpPr>
          <p:nvPr/>
        </p:nvSpPr>
        <p:spPr bwMode="auto">
          <a:xfrm>
            <a:off x="6705600" y="6399213"/>
            <a:ext cx="2438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150"/>
              </a:spcBef>
            </a:pPr>
            <a:r>
              <a:rPr lang="en-US" sz="2000" b="1">
                <a:solidFill>
                  <a:srgbClr val="121212"/>
                </a:solidFill>
                <a:cs typeface="Arial" charset="0"/>
                <a:sym typeface="Arial" charset="0"/>
              </a:rPr>
              <a:t>Warbler?</a:t>
            </a:r>
          </a:p>
        </p:txBody>
      </p:sp>
      <p:pic>
        <p:nvPicPr>
          <p:cNvPr id="477199" name="Picture 15"/>
          <p:cNvPicPr>
            <a:picLocks noChangeArrowheads="1"/>
          </p:cNvPicPr>
          <p:nvPr/>
        </p:nvPicPr>
        <p:blipFill>
          <a:blip r:embed="rId6" cstate="print"/>
          <a:srcRect l="17085" t="22910" r="7323" b="13091"/>
          <a:stretch>
            <a:fillRect/>
          </a:stretch>
        </p:blipFill>
        <p:spPr bwMode="auto">
          <a:xfrm flipH="1">
            <a:off x="4095253" y="1667658"/>
            <a:ext cx="26162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77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917950" cy="1979613"/>
          </a:xfrm>
          <a:noFill/>
        </p:spPr>
        <p:txBody>
          <a:bodyPr/>
          <a:lstStyle/>
          <a:p>
            <a:pPr marL="0" indent="0">
              <a:buFont typeface="Wingdings" pitchFamily="1" charset="2"/>
              <a:buNone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Darwin found:</a:t>
            </a:r>
          </a:p>
          <a:p>
            <a:pPr marL="0" indent="0"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Many different birds on the Galapagos Islands. </a:t>
            </a:r>
          </a:p>
        </p:txBody>
      </p:sp>
      <p:sp>
        <p:nvSpPr>
          <p:cNvPr id="477200" name="Rectangle 1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3494088"/>
            <a:ext cx="40608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1" charset="2"/>
              <a:buNone/>
            </a:pPr>
            <a:r>
              <a:rPr lang="en-US" sz="2800" b="1">
                <a:solidFill>
                  <a:srgbClr val="0F11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He thought he found very different kinds…</a:t>
            </a:r>
            <a:endParaRPr lang="en-U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</p:txBody>
      </p:sp>
      <p:pic>
        <p:nvPicPr>
          <p:cNvPr id="18434" name="Picture 2" descr="http://t3.gstatic.com/images?q=tbn:0PfP74RHAfWbqM:http://www.exoticbirding.com/images/small-ground-finch-006-galler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1434" y="1897039"/>
            <a:ext cx="1920269" cy="1447161"/>
          </a:xfrm>
          <a:prstGeom prst="rect">
            <a:avLst/>
          </a:prstGeom>
          <a:noFill/>
        </p:spPr>
      </p:pic>
      <p:pic>
        <p:nvPicPr>
          <p:cNvPr id="18436" name="Picture 4" descr="http://t2.gstatic.com/images?q=tbn:APRK2ADU74CkeM:http://www.birdforum.net/opus/images/thumb/9/9a/Warbler_Finch.jpg/550px-Warbler_Finch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3897" y="4585648"/>
            <a:ext cx="1675096" cy="1675097"/>
          </a:xfrm>
          <a:prstGeom prst="rect">
            <a:avLst/>
          </a:prstGeom>
          <a:noFill/>
        </p:spPr>
      </p:pic>
      <p:pic>
        <p:nvPicPr>
          <p:cNvPr id="18438" name="Picture 6" descr="http://t3.gstatic.com/images?q=tbn:QJt_zJTMvacXPM:http://www.calacademy.org/science_now/images/gfinch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8677" y="4763069"/>
            <a:ext cx="2129675" cy="1442683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5048-BC1C-4807-9D27-8F3B6FC2DF7B}" type="slidenum">
              <a:rPr lang="en-US" smtClean="0"/>
              <a:pPr/>
              <a:t>9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77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7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7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00" grpId="0"/>
    </p:bldLst>
  </p:timing>
</p:sld>
</file>

<file path=ppt/theme/theme1.xml><?xml version="1.0" encoding="utf-8"?>
<a:theme xmlns:a="http://schemas.openxmlformats.org/drawingml/2006/main" name="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840</Words>
  <Application>Microsoft Office PowerPoint</Application>
  <PresentationFormat>On-screen Show (4:3)</PresentationFormat>
  <Paragraphs>218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template2005Regents</vt:lpstr>
      <vt:lpstr>Darwin’s Theory of Evolution Chapter 15</vt:lpstr>
      <vt:lpstr>Charles Darwin</vt:lpstr>
      <vt:lpstr>Voyage of the HMS Beagle</vt:lpstr>
      <vt:lpstr>Voyage of the HMS Beagle</vt:lpstr>
      <vt:lpstr>Galapagos</vt:lpstr>
      <vt:lpstr>Darwin found…many unique species</vt:lpstr>
      <vt:lpstr>Darwin found…clues in the fossils</vt:lpstr>
      <vt:lpstr>Slide 8</vt:lpstr>
      <vt:lpstr>Darwin found… birds</vt:lpstr>
      <vt:lpstr>But Darwin found… a lot of finches</vt:lpstr>
      <vt:lpstr>The finches cinched it!</vt:lpstr>
      <vt:lpstr>Relationship between species (beaks) &amp; food</vt:lpstr>
      <vt:lpstr>Darwin’s finches</vt:lpstr>
      <vt:lpstr>From 1 species to 14 species…</vt:lpstr>
      <vt:lpstr>Ideas that shaped Darwin’s Thinking</vt:lpstr>
      <vt:lpstr>Earlier ideas on Evolution</vt:lpstr>
      <vt:lpstr>Darwin’s view of Evolution</vt:lpstr>
      <vt:lpstr>Slide 18</vt:lpstr>
      <vt:lpstr>Essence of Darwin’s ideas</vt:lpstr>
      <vt:lpstr>Slide 20</vt:lpstr>
    </vt:vector>
  </TitlesOfParts>
  <Company>Kim Foglia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&amp; Evolution by  Natural Selection </dc:title>
  <cp:lastModifiedBy>KMARTINI</cp:lastModifiedBy>
  <cp:revision>70</cp:revision>
  <dcterms:modified xsi:type="dcterms:W3CDTF">2010-03-30T21:04:38Z</dcterms:modified>
</cp:coreProperties>
</file>